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7"/>
  </p:notesMasterIdLst>
  <p:sldIdLst>
    <p:sldId id="256" r:id="rId40"/>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
      <p:font typeface="Canva Sans Medium" charset="1" panose="020B0603030501040103"/>
      <p:regular r:id="rId14"/>
    </p:embeddedFont>
    <p:embeddedFont>
      <p:font typeface="Canva Sans Medium Italics" charset="1" panose="020B0603030501040103"/>
      <p:regular r:id="rId15"/>
    </p:embeddedFont>
    <p:embeddedFont>
      <p:font typeface="Roca One" charset="1" panose="00000500000000000000"/>
      <p:regular r:id="rId16"/>
    </p:embeddedFont>
    <p:embeddedFont>
      <p:font typeface="Roca One Bold" charset="1" panose="00000800000000000000"/>
      <p:regular r:id="rId17"/>
    </p:embeddedFont>
    <p:embeddedFont>
      <p:font typeface="Roca One Italics" charset="1" panose="00000500000000000000"/>
      <p:regular r:id="rId18"/>
    </p:embeddedFont>
    <p:embeddedFont>
      <p:font typeface="Roca One Bold Italics" charset="1" panose="00000800000000000000"/>
      <p:regular r:id="rId19"/>
    </p:embeddedFont>
    <p:embeddedFont>
      <p:font typeface="Roca One Thin" charset="1" panose="00000200000000000000"/>
      <p:regular r:id="rId20"/>
    </p:embeddedFont>
    <p:embeddedFont>
      <p:font typeface="Roca One Thin Italics" charset="1" panose="00000200000000000000"/>
      <p:regular r:id="rId21"/>
    </p:embeddedFont>
    <p:embeddedFont>
      <p:font typeface="Roca One Light" charset="1" panose="00000400000000000000"/>
      <p:regular r:id="rId22"/>
    </p:embeddedFont>
    <p:embeddedFont>
      <p:font typeface="Roca One Light Italics" charset="1" panose="00000400000000000000"/>
      <p:regular r:id="rId23"/>
    </p:embeddedFont>
    <p:embeddedFont>
      <p:font typeface="Roca One Ultra-Bold" charset="1" panose="00000A00000000000000"/>
      <p:regular r:id="rId24"/>
    </p:embeddedFont>
    <p:embeddedFont>
      <p:font typeface="Roca One Ultra-Bold Italics" charset="1" panose="00000A00000000000000"/>
      <p:regular r:id="rId25"/>
    </p:embeddedFont>
    <p:embeddedFont>
      <p:font typeface="Roca One Heavy" charset="1" panose="00000A00000000000000"/>
      <p:regular r:id="rId26"/>
    </p:embeddedFont>
    <p:embeddedFont>
      <p:font typeface="Roca One Heavy Italics" charset="1" panose="00000A00000000000000"/>
      <p:regular r:id="rId27"/>
    </p:embeddedFont>
    <p:embeddedFont>
      <p:font typeface="Open Sauce" charset="1" panose="00000500000000000000"/>
      <p:regular r:id="rId28"/>
    </p:embeddedFont>
    <p:embeddedFont>
      <p:font typeface="Open Sauce Bold" charset="1" panose="00000800000000000000"/>
      <p:regular r:id="rId29"/>
    </p:embeddedFont>
    <p:embeddedFont>
      <p:font typeface="Open Sauce Italics" charset="1" panose="00000500000000000000"/>
      <p:regular r:id="rId30"/>
    </p:embeddedFont>
    <p:embeddedFont>
      <p:font typeface="Open Sauce Bold Italics" charset="1" panose="00000800000000000000"/>
      <p:regular r:id="rId31"/>
    </p:embeddedFont>
    <p:embeddedFont>
      <p:font typeface="Open Sauce Light" charset="1" panose="00000400000000000000"/>
      <p:regular r:id="rId32"/>
    </p:embeddedFont>
    <p:embeddedFont>
      <p:font typeface="Open Sauce Light Italics" charset="1" panose="00000400000000000000"/>
      <p:regular r:id="rId33"/>
    </p:embeddedFont>
    <p:embeddedFont>
      <p:font typeface="Open Sauce Medium" charset="1" panose="00000600000000000000"/>
      <p:regular r:id="rId34"/>
    </p:embeddedFont>
    <p:embeddedFont>
      <p:font typeface="Open Sauce Medium Italics" charset="1" panose="00000600000000000000"/>
      <p:regular r:id="rId35"/>
    </p:embeddedFont>
    <p:embeddedFont>
      <p:font typeface="Open Sauce Semi-Bold" charset="1" panose="00000700000000000000"/>
      <p:regular r:id="rId36"/>
    </p:embeddedFont>
    <p:embeddedFont>
      <p:font typeface="Open Sauce Semi-Bold Italics" charset="1" panose="00000700000000000000"/>
      <p:regular r:id="rId37"/>
    </p:embeddedFont>
    <p:embeddedFont>
      <p:font typeface="Open Sauce Heavy" charset="1" panose="00000A00000000000000"/>
      <p:regular r:id="rId38"/>
    </p:embeddedFont>
    <p:embeddedFont>
      <p:font typeface="Open Sauce Heavy Italics" charset="1" panose="00000A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slides/slide1.xml" Type="http://schemas.openxmlformats.org/officeDocument/2006/relationships/slide"/><Relationship Id="rId41" Target="slides/slide2.xml" Type="http://schemas.openxmlformats.org/officeDocument/2006/relationships/slide"/><Relationship Id="rId42" Target="slides/slide3.xml" Type="http://schemas.openxmlformats.org/officeDocument/2006/relationships/slide"/><Relationship Id="rId43" Target="slides/slide4.xml" Type="http://schemas.openxmlformats.org/officeDocument/2006/relationships/slide"/><Relationship Id="rId44" Target="slides/slide5.xml" Type="http://schemas.openxmlformats.org/officeDocument/2006/relationships/slide"/><Relationship Id="rId45" Target="slides/slide6.xml" Type="http://schemas.openxmlformats.org/officeDocument/2006/relationships/slide"/><Relationship Id="rId46" Target="slides/slide7.xml" Type="http://schemas.openxmlformats.org/officeDocument/2006/relationships/slide"/><Relationship Id="rId47" Target="slides/slide8.xml" Type="http://schemas.openxmlformats.org/officeDocument/2006/relationships/slide"/><Relationship Id="rId48" Target="slides/slide9.xml" Type="http://schemas.openxmlformats.org/officeDocument/2006/relationships/slide"/><Relationship Id="rId49" Target="slides/slide10.xml" Type="http://schemas.openxmlformats.org/officeDocument/2006/relationships/slide"/><Relationship Id="rId5" Target="tableStyles.xml" Type="http://schemas.openxmlformats.org/officeDocument/2006/relationships/tableStyles"/><Relationship Id="rId50" Target="slides/slide11.xml" Type="http://schemas.openxmlformats.org/officeDocument/2006/relationships/slide"/><Relationship Id="rId51" Target="slides/slide12.xml" Type="http://schemas.openxmlformats.org/officeDocument/2006/relationships/slide"/><Relationship Id="rId52" Target="slides/slide13.xml" Type="http://schemas.openxmlformats.org/officeDocument/2006/relationships/slide"/><Relationship Id="rId53" Target="slides/slide14.xml" Type="http://schemas.openxmlformats.org/officeDocument/2006/relationships/slide"/><Relationship Id="rId54" Target="slides/slide15.xml" Type="http://schemas.openxmlformats.org/officeDocument/2006/relationships/slide"/><Relationship Id="rId55" Target="slides/slide16.xml" Type="http://schemas.openxmlformats.org/officeDocument/2006/relationships/slide"/><Relationship Id="rId56" Target="slides/slide17.xml" Type="http://schemas.openxmlformats.org/officeDocument/2006/relationships/slide"/><Relationship Id="rId57" Target="slides/slide18.xml" Type="http://schemas.openxmlformats.org/officeDocument/2006/relationships/slide"/><Relationship Id="rId58" Target="slides/slide19.xml" Type="http://schemas.openxmlformats.org/officeDocument/2006/relationships/slide"/><Relationship Id="rId59" Target="slides/slide20.xml" Type="http://schemas.openxmlformats.org/officeDocument/2006/relationships/slide"/><Relationship Id="rId6" Target="fonts/font6.fntdata" Type="http://schemas.openxmlformats.org/officeDocument/2006/relationships/font"/><Relationship Id="rId60" Target="slides/slide21.xml" Type="http://schemas.openxmlformats.org/officeDocument/2006/relationships/slide"/><Relationship Id="rId61" Target="slides/slide22.xml" Type="http://schemas.openxmlformats.org/officeDocument/2006/relationships/slide"/><Relationship Id="rId62" Target="slides/slide23.xml" Type="http://schemas.openxmlformats.org/officeDocument/2006/relationships/slide"/><Relationship Id="rId63" Target="slides/slide24.xml" Type="http://schemas.openxmlformats.org/officeDocument/2006/relationships/slide"/><Relationship Id="rId64" Target="slides/slide25.xml" Type="http://schemas.openxmlformats.org/officeDocument/2006/relationships/slide"/><Relationship Id="rId65" Target="slides/slide26.xml" Type="http://schemas.openxmlformats.org/officeDocument/2006/relationships/slide"/><Relationship Id="rId66" Target="slides/slide27.xml" Type="http://schemas.openxmlformats.org/officeDocument/2006/relationships/slide"/><Relationship Id="rId67" Target="slides/slide28.xml" Type="http://schemas.openxmlformats.org/officeDocument/2006/relationships/slide"/><Relationship Id="rId68" Target="slides/slide29.xml" Type="http://schemas.openxmlformats.org/officeDocument/2006/relationships/slide"/><Relationship Id="rId69" Target="slides/slide30.xml" Type="http://schemas.openxmlformats.org/officeDocument/2006/relationships/slide"/><Relationship Id="rId7" Target="fonts/font7.fntdata" Type="http://schemas.openxmlformats.org/officeDocument/2006/relationships/font"/><Relationship Id="rId70" Target="slides/slide31.xml" Type="http://schemas.openxmlformats.org/officeDocument/2006/relationships/slide"/><Relationship Id="rId71" Target="slides/slide32.xml" Type="http://schemas.openxmlformats.org/officeDocument/2006/relationships/slide"/><Relationship Id="rId72" Target="slides/slide33.xml" Type="http://schemas.openxmlformats.org/officeDocument/2006/relationships/slide"/><Relationship Id="rId73" Target="slides/slide34.xml" Type="http://schemas.openxmlformats.org/officeDocument/2006/relationships/slide"/><Relationship Id="rId74" Target="slides/slide35.xml" Type="http://schemas.openxmlformats.org/officeDocument/2006/relationships/slide"/><Relationship Id="rId75" Target="slides/slide36.xml" Type="http://schemas.openxmlformats.org/officeDocument/2006/relationships/slide"/><Relationship Id="rId76" Target="slides/slide37.xml" Type="http://schemas.openxmlformats.org/officeDocument/2006/relationships/slide"/><Relationship Id="rId77" Target="notesMasters/notesMaster1.xml" Type="http://schemas.openxmlformats.org/officeDocument/2006/relationships/notesMaster"/><Relationship Id="rId78" Target="theme/theme2.xml" Type="http://schemas.openxmlformats.org/officeDocument/2006/relationships/theme"/><Relationship Id="rId79" Target="notesSlides/notesSlide1.xml" Type="http://schemas.openxmlformats.org/officeDocument/2006/relationships/notesSlide"/><Relationship Id="rId8" Target="fonts/font8.fntdata" Type="http://schemas.openxmlformats.org/officeDocument/2006/relationships/font"/><Relationship Id="rId80" Target="notesSlides/notesSlide2.xml" Type="http://schemas.openxmlformats.org/officeDocument/2006/relationships/notesSlide"/><Relationship Id="rId81" Target="notesSlides/notesSlide3.xml" Type="http://schemas.openxmlformats.org/officeDocument/2006/relationships/notesSlide"/><Relationship Id="rId82" Target="notesSlides/notesSlide4.xml" Type="http://schemas.openxmlformats.org/officeDocument/2006/relationships/notesSlide"/><Relationship Id="rId83" Target="notesSlides/notesSlide5.xml" Type="http://schemas.openxmlformats.org/officeDocument/2006/relationships/notesSlide"/><Relationship Id="rId84" Target="notesSlides/notesSlide6.xml" Type="http://schemas.openxmlformats.org/officeDocument/2006/relationships/notesSlide"/><Relationship Id="rId85" Target="notesSlides/notesSlide7.xml" Type="http://schemas.openxmlformats.org/officeDocument/2006/relationships/notesSlide"/><Relationship Id="rId86" Target="notesSlides/notesSlide8.xml" Type="http://schemas.openxmlformats.org/officeDocument/2006/relationships/notesSlide"/><Relationship Id="rId87" Target="notesSlides/notesSlide9.xml" Type="http://schemas.openxmlformats.org/officeDocument/2006/relationships/notesSlide"/><Relationship Id="rId88" Target="notesSlides/notesSlide10.xml" Type="http://schemas.openxmlformats.org/officeDocument/2006/relationships/notesSlide"/><Relationship Id="rId89" Target="notesSlides/notesSlide11.xml" Type="http://schemas.openxmlformats.org/officeDocument/2006/relationships/notesSlide"/><Relationship Id="rId9" Target="fonts/font9.fntdata" Type="http://schemas.openxmlformats.org/officeDocument/2006/relationships/font"/><Relationship Id="rId90" Target="notesSlides/notesSlide12.xml" Type="http://schemas.openxmlformats.org/officeDocument/2006/relationships/notesSlide"/><Relationship Id="rId91" Target="notesSlides/notesSlide13.xml" Type="http://schemas.openxmlformats.org/officeDocument/2006/relationships/notesSlide"/><Relationship Id="rId92" Target="notesSlides/notesSlide14.xml" Type="http://schemas.openxmlformats.org/officeDocument/2006/relationships/notesSlide"/><Relationship Id="rId93" Target="notesSlides/notesSlide15.xml" Type="http://schemas.openxmlformats.org/officeDocument/2006/relationships/notesSlide"/><Relationship Id="rId94" Target="notesSlides/notesSlide16.xml" Type="http://schemas.openxmlformats.org/officeDocument/2006/relationships/notesSlide"/><Relationship Id="rId95" Target="notesSlides/notesSlide17.xml" Type="http://schemas.openxmlformats.org/officeDocument/2006/relationships/notesSlide"/><Relationship Id="rId96" Target="notesSlides/notesSlide18.xml" Type="http://schemas.openxmlformats.org/officeDocument/2006/relationships/notesSlide"/><Relationship Id="rId97" Target="notesSlides/notesSlide19.xml" Type="http://schemas.openxmlformats.org/officeDocument/2006/relationships/notesSlide"/><Relationship Id="rId98" Target="notesSlides/notesSlide20.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Review importance of birth control in the postpartum period </a:t>
            </a:r>
          </a:p>
          <a:p>
            <a:r>
              <a:rPr lang="en-US"/>
              <a:t>Introduce  birth control options specific to the postpartum period</a:t>
            </a:r>
          </a:p>
          <a:p>
            <a:r>
              <a:rPr lang="en-US"/>
              <a:t>Discuss elements of birth control counseling </a:t>
            </a:r>
          </a:p>
          <a:p>
            <a:r>
              <a:rPr lang="en-US"/>
              <a:t>Practice birth control counseling</a:t>
            </a:r>
          </a:p>
          <a:p>
            <a:r>
              <a:rPr lang="en-US"/>
              <a:t>Provide resources about birth control for future 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Tubal ligation is a surgical procedure. Your provider will give you anesthesia, which will numb you. They will make an incision (cut) in your belly to get to the tubes and cut or tie them off. There are three types of tubal ligation. Your provider can tell you more about these options. Most people can go home the same day they have one. It usually takes between a few days to a week to recover.</a:t>
            </a:r>
          </a:p>
          <a:p>
            <a:r>
              <a:rPr lang="en-US"/>
              <a:t/>
            </a:r>
          </a:p>
          <a:p>
            <a:r>
              <a:rPr lang="en-US"/>
              <a:t>This method is a form of permanent sterilization. Because of this, there is a 30-day waiting period before it is done. This gives clients time to be sure it is the right choice for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systematic review of studies estimating the time to return to fertility in nonlactating postpartum people, the average time to first ovulation varied from 45 to 94 days postpartum, with the earliest reported ovulations at 25 and 27 days postpartum [1]. Although many first ovulations will be subfertile, some of the reported ovulations were estimated to be fertile, which highlights the importance of timely initiation of contraception postpartum. (uptodate)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systematic review of studies estimating the time to return to fertility in nonlactating postpartum people, the average time to first ovulation varied from 45 to 94 days postpartum, with the earliest reported ovulations at 25 and 27 days postpartum [1]. Although many first ovulations will be subfertile, some of the reported ovulations were estimated to be fertile, which highlights the importance of timely initiation of contraception postpartum. (uptodate)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systematic review of studies estimating the time to return to fertility in nonlactating postpartum people, the average time to first ovulation varied from 45 to 94 days postpartum, with the earliest reported ovulations at 25 and 27 days postpartum [1]. Although many first ovulations will be subfertile, some of the reported ovulations were estimated to be fertile, which highlights the importance of timely initiation of contraception postpartum. (uptodate)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systematic review of studies estimating the time to return to fertility in nonlactating postpartum people, the average time to first ovulation varied from 45 to 94 days postpartum, with the earliest reported ovulations at 25 and 27 days postpartum [1]. Although many first ovulations will be subfertile, some of the reported ovulations were estimated to be fertile, which highlights the importance of timely initiation of contraception postpartum. (uptodate)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Because postpartum women are at increased risk of venous thromboembolism (VTE), there is concern that the use of combined hormonal methods (pill, patch and ring) may further increase the risk of VTE.</a:t>
            </a:r>
          </a:p>
          <a:p>
            <a:r>
              <a:rPr lang="en-US"/>
              <a:t>Therefore combined methods should not be used immediately postpartum, but become an acceptable option outside of the immediate postpartum period when VTE risk returns to baseline.  As you can see from the recommendations here, the recommendations decrease in restriction depending on timing from delivery and the woman’s other VTE risk factors.  </a:t>
            </a:r>
          </a:p>
          <a:p>
            <a:r>
              <a:rPr lang="en-US"/>
              <a:t>All progestin-only methods are category 1 at anytime postpartum as these methods are not thought to increase VTE risk.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Large systematic review of 42 studies showed that the pregnancy rate among emergency IUD users is 0.09%</a:t>
            </a:r>
          </a:p>
          <a:p>
            <a:r>
              <a:rPr lang="en-US"/>
              <a:t/>
            </a:r>
          </a:p>
          <a:p>
            <a:r>
              <a:rPr lang="en-US"/>
              <a:t>Ella and PlanB similar effectiveness when taken within 3 days after unprotected intercourse</a:t>
            </a:r>
          </a:p>
          <a:p>
            <a:r>
              <a:rPr lang="en-US"/>
              <a:t>- Ella is more effective than Plan B formulations between 3-5 days after unprotected sex</a:t>
            </a:r>
          </a:p>
          <a:p>
            <a:r>
              <a:rPr lang="en-US"/>
              <a:t>-Ella more effective than Plan B for women who are obese</a:t>
            </a:r>
          </a:p>
          <a:p>
            <a:r>
              <a:rPr lang="en-US"/>
              <a:t>-CHC method is less effective than ella/plan b and has more side effects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Avoid unintended pregnancy and short birth interval</a:t>
            </a:r>
          </a:p>
          <a:p>
            <a:r>
              <a:rPr lang="en-US"/>
              <a:t/>
            </a:r>
          </a:p>
          <a:p>
            <a:r>
              <a:rPr lang="en-US"/>
              <a:t>May be ideal time to provide contraception</a:t>
            </a:r>
          </a:p>
          <a:p>
            <a:r>
              <a:rPr lang="en-US"/>
              <a:t>Motivation</a:t>
            </a:r>
          </a:p>
          <a:p>
            <a:r>
              <a:rPr lang="en-US"/>
              <a:t>Access to health care services, especially during delivery hospitalization</a:t>
            </a:r>
          </a:p>
          <a:p>
            <a:r>
              <a:rPr lang="en-US"/>
              <a:t/>
            </a:r>
          </a:p>
          <a:p>
            <a:r>
              <a:rPr lang="en-US"/>
              <a:t>Prevent repeat adolescent pregnancies</a:t>
            </a:r>
          </a:p>
          <a:p>
            <a:r>
              <a:rPr lang="en-US"/>
              <a:t>20% of adolescent births are repeat births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Large systematic review of 42 studies showed that the pregnancy rate among emergency IUD users is 0.09%</a:t>
            </a:r>
          </a:p>
          <a:p>
            <a:r>
              <a:rPr lang="en-US"/>
              <a:t/>
            </a:r>
          </a:p>
          <a:p>
            <a:r>
              <a:rPr lang="en-US"/>
              <a:t>Ella and PlanB similar effectiveness when taken within 3 days after unprotected intercourse</a:t>
            </a:r>
          </a:p>
          <a:p>
            <a:r>
              <a:rPr lang="en-US"/>
              <a:t>- Ella is more effective than Plan B formulations between 3-5 days after unprotected sex</a:t>
            </a:r>
          </a:p>
          <a:p>
            <a:r>
              <a:rPr lang="en-US"/>
              <a:t>-Ella more effective than Plan B for women who are obese</a:t>
            </a:r>
          </a:p>
          <a:p>
            <a:r>
              <a:rPr lang="en-US"/>
              <a:t>-CHC method is less effective than ella/plan b and has more side effects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systematic review of studies estimating the time to return to fertility in nonlactating postpartum people, the average time to first ovulation varied from 45 to 94 days postpartum, with the earliest reported ovulations at 25 and 27 days postpartum [1]. Although many first ovulations will be subfertile, some of the reported ovulations were estimated to be fertile, which highlights the importance of timely initiation of contraception postpartum. </a:t>
            </a:r>
          </a:p>
          <a:p>
            <a:r>
              <a:rPr lang="en-US"/>
              <a:t/>
            </a:r>
          </a:p>
          <a:p>
            <a:r>
              <a:rPr lang="en-US"/>
              <a:t>high percentage of people have sexual intercourse before 6 week period</a:t>
            </a:r>
          </a:p>
          <a:p>
            <a:r>
              <a:rPr lang="en-US"/>
              <a:t/>
            </a:r>
          </a:p>
          <a:p>
            <a:r>
              <a:rPr lang="en-US"/>
              <a:t>Jackson, E., &amp; Glasier, A. (2011). Return of ovulation and menses in postpartum nonlactating women: a systematic review. Obstetrics and gynecology, 117(3), 657–662. https://doi.org/10.1097/AOG.0b013e31820ce18c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Based on CDC US Medical Eligibility for Contraceptive Use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Large systematic review of 42 studies showed that the pregnancy rate among emergency IUD users is 0.09%</a:t>
            </a:r>
          </a:p>
          <a:p>
            <a:r>
              <a:rPr lang="en-US"/>
              <a:t/>
            </a:r>
          </a:p>
          <a:p>
            <a:r>
              <a:rPr lang="en-US"/>
              <a:t>Ella and PlanB similar effectiveness when taken within 3 days after unprotected intercourse</a:t>
            </a:r>
          </a:p>
          <a:p>
            <a:r>
              <a:rPr lang="en-US"/>
              <a:t>- Ella is more effective than Plan B formulations between 3-5 days after unprotected sex</a:t>
            </a:r>
          </a:p>
          <a:p>
            <a:r>
              <a:rPr lang="en-US"/>
              <a:t>-Ella more effective than Plan B for women who are obese</a:t>
            </a:r>
          </a:p>
          <a:p>
            <a:r>
              <a:rPr lang="en-US"/>
              <a:t>-CHC method is less effective than ella/plan b and has more side effects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Large systematic review of 42 studies showed that the pregnancy rate among emergency IUD users is 0.09%</a:t>
            </a:r>
          </a:p>
          <a:p>
            <a:r>
              <a:rPr lang="en-US"/>
              <a:t/>
            </a:r>
          </a:p>
          <a:p>
            <a:r>
              <a:rPr lang="en-US"/>
              <a:t>Plan B One-Step works before release of an egg from the ovary. As a result, Plan B One-Step usually stops or delays the release of an egg from the ovary. It is one tablet that contains a higher dose of levonorgestrel than birth control pills and works in a similar way to prevent pregnancy.</a:t>
            </a:r>
          </a:p>
          <a:p>
            <a:r>
              <a:rPr lang="en-US"/>
              <a:t/>
            </a:r>
          </a:p>
          <a:p>
            <a:r>
              <a:rPr lang="en-US"/>
              <a:t>Why take ella ASAP? Because ella works by delaying ovulation until the sperm die out (they can live in your body waiting for an egg for several days). also thins the lining of the uterus  If you take ella after you've already ovulated, it's too late and ella won't work. It's really hard to know when you ovulate, so the sooner you take ella the more likely it is to beat ovulation.</a:t>
            </a:r>
          </a:p>
          <a:p>
            <a:r>
              <a:rPr lang="en-US"/>
              <a:t/>
            </a:r>
          </a:p>
          <a:p>
            <a:r>
              <a:rPr lang="en-US"/>
              <a:t>Ella and PlanB similar effectiveness when taken within 3 days after unprotected intercourse</a:t>
            </a:r>
          </a:p>
          <a:p>
            <a:r>
              <a:rPr lang="en-US"/>
              <a:t>- Ella is more effective than Plan B formulations between 3-5 days after unprotected sex</a:t>
            </a:r>
          </a:p>
          <a:p>
            <a:r>
              <a:rPr lang="en-US"/>
              <a:t>-Ella more effective than Plan B for women who are obese</a:t>
            </a:r>
          </a:p>
          <a:p>
            <a:r>
              <a:rPr lang="en-US"/>
              <a:t>-CHC method is less effective than ella/plan b and has more side effects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Large systematic review of 42 studies showed that the pregnancy rate among emergency IUD users is 0.09%</a:t>
            </a:r>
          </a:p>
          <a:p>
            <a:r>
              <a:rPr lang="en-US"/>
              <a:t/>
            </a:r>
          </a:p>
          <a:p>
            <a:r>
              <a:rPr lang="en-US"/>
              <a:t>Plan B One-Step works before release of an egg from the ovary. As a result, Plan B One-Step usually stops or delays the release of an egg from the ovary. It is one tablet that contains a higher dose of levonorgestrel than birth control pills and works in a similar way to prevent pregnancy.</a:t>
            </a:r>
          </a:p>
          <a:p>
            <a:r>
              <a:rPr lang="en-US"/>
              <a:t/>
            </a:r>
          </a:p>
          <a:p>
            <a:r>
              <a:rPr lang="en-US"/>
              <a:t>Why take ella ASAP? Because ella works by delaying ovulation until the sperm die out (they can live in your body waiting for an egg for several days). If you take ella after you've already ovulated, it's too late and ella won't work. It's really hard to know when you ovulate, so the sooner you take ella the more likely it is to beat ovulation.</a:t>
            </a:r>
          </a:p>
          <a:p>
            <a:r>
              <a:rPr lang="en-US"/>
              <a:t/>
            </a:r>
          </a:p>
          <a:p>
            <a:r>
              <a:rPr lang="en-US"/>
              <a:t>Ella and PlanB similar effectiveness when taken within 3 days after unprotected intercourse</a:t>
            </a:r>
          </a:p>
          <a:p>
            <a:r>
              <a:rPr lang="en-US"/>
              <a:t>- Ella is more effective than Plan B formulations between 3-5 days after unprotected sex</a:t>
            </a:r>
          </a:p>
          <a:p>
            <a:r>
              <a:rPr lang="en-US"/>
              <a:t>-Ella more effective than Plan B for women who are obese</a:t>
            </a:r>
          </a:p>
          <a:p>
            <a:r>
              <a:rPr lang="en-US"/>
              <a:t>-CHC method is less effective than ella/plan b and has more side effects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US MEC contains recommendations regarding a full range of contraceptive methods listed here</a:t>
            </a:r>
          </a:p>
          <a:p>
            <a:r>
              <a:rPr lang="en-US"/>
              <a:t>Intrauterine devices including copper and levonorgestrel IUDs</a:t>
            </a:r>
          </a:p>
          <a:p>
            <a:r>
              <a:rPr lang="en-US"/>
              <a:t>Progestin-only contraceptives include progestin-only pills, depo medroxyprogesterone acetate injections and etonogestrel implants.</a:t>
            </a:r>
          </a:p>
          <a:p>
            <a:r>
              <a:rPr lang="en-US"/>
              <a:t>Combined hormonal contraceptives (contain estrogen and a progestin) include combined pills, patch and ring.</a:t>
            </a:r>
          </a:p>
          <a:p>
            <a:r>
              <a:rPr lang="en-US"/>
              <a:t>Emergency contraceptive pills include levonorgestrel, ulipristal acetate and combined oral contraceptive pills.</a:t>
            </a:r>
          </a:p>
          <a:p>
            <a:r>
              <a:rPr lang="en-US"/>
              <a:t>Barrier contraceptive methods include male and female condoms, spermicides, diaphragm with spermicide and cervical cap.</a:t>
            </a:r>
          </a:p>
          <a:p>
            <a:r>
              <a:rPr lang="en-US"/>
              <a:t>Fertility Awareness-Based Methods include symptom-based and calendar-based methods.</a:t>
            </a:r>
          </a:p>
          <a:p>
            <a:r>
              <a:rPr lang="en-US"/>
              <a:t>And also lactational amenorrhea, withdrawal, and sterilization. </a:t>
            </a:r>
          </a:p>
          <a:p>
            <a:r>
              <a:rPr lang="en-US"/>
              <a:t>Within the MEC, recommendations for use of contraceptive methods are based on specific preexisting medical conditions or individual characteristics.</a:t>
            </a:r>
          </a:p>
          <a:p>
            <a:r>
              <a:rPr lang="en-US"/>
              <a:t>Recommendations refer to methods being used for contraception, not for treatment of a medical condition, which may change the risk benefit analysis.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24.png" Type="http://schemas.openxmlformats.org/officeDocument/2006/relationships/image"/><Relationship Id="rId8" Target="https://beyondthepill.ucsf.edu/educational-materials"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2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2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2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2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3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3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3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notesSlides/notesSlide18.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33.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44.png" Type="http://schemas.openxmlformats.org/officeDocument/2006/relationships/image"/><Relationship Id="rId7" Target="../media/image45.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https://vimeo.com/271757026" TargetMode="External" Type="http://schemas.openxmlformats.org/officeDocument/2006/relationships/video"/><Relationship Id="rId2" Target="https://vimeo.com/271757026" TargetMode="External" Type="http://schemas.openxmlformats.org/officeDocument/2006/relationships/hyperlink"/><Relationship Id="rId3" Target="../media/image18.png" Type="http://schemas.openxmlformats.org/officeDocument/2006/relationships/image"/><Relationship Id="rId4" Target="../media/image19.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6.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51.png" Type="http://schemas.openxmlformats.org/officeDocument/2006/relationships/image"/><Relationship Id="rId8" Target="https://www.reproductiveaccess.org/wp-content/uploads/2014/12/switching_bc.pdf" TargetMode="External" Type="http://schemas.openxmlformats.org/officeDocument/2006/relationships/hyperlink"/></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6.png" Type="http://schemas.openxmlformats.org/officeDocument/2006/relationships/image"/><Relationship Id="rId8" Target="https://beyondthepill.ucsf.edu/educational-materials"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2227215" y="-628442"/>
            <a:ext cx="6863919" cy="11317185"/>
          </a:xfrm>
          <a:custGeom>
            <a:avLst/>
            <a:gdLst/>
            <a:ahLst/>
            <a:cxnLst/>
            <a:rect r="r" b="b" t="t" l="l"/>
            <a:pathLst>
              <a:path h="11317185" w="6863919">
                <a:moveTo>
                  <a:pt x="0" y="0"/>
                </a:moveTo>
                <a:lnTo>
                  <a:pt x="6863919" y="0"/>
                </a:lnTo>
                <a:lnTo>
                  <a:pt x="6863919" y="11317185"/>
                </a:lnTo>
                <a:lnTo>
                  <a:pt x="0" y="113171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364953" y="-628442"/>
            <a:ext cx="7648793" cy="11045189"/>
          </a:xfrm>
          <a:custGeom>
            <a:avLst/>
            <a:gdLst/>
            <a:ahLst/>
            <a:cxnLst/>
            <a:rect r="r" b="b" t="t" l="l"/>
            <a:pathLst>
              <a:path h="11045189" w="7648793">
                <a:moveTo>
                  <a:pt x="0" y="0"/>
                </a:moveTo>
                <a:lnTo>
                  <a:pt x="7648794" y="0"/>
                </a:lnTo>
                <a:lnTo>
                  <a:pt x="7648794" y="11045189"/>
                </a:lnTo>
                <a:lnTo>
                  <a:pt x="0" y="110451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5199108" y="1028700"/>
            <a:ext cx="2060192" cy="2060192"/>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FAF00"/>
              </a:solidFill>
              <a:prstDash val="solid"/>
              <a:miter/>
            </a:ln>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7" id="7"/>
          <p:cNvSpPr/>
          <p:nvPr/>
        </p:nvSpPr>
        <p:spPr>
          <a:xfrm flipH="false" flipV="false" rot="0">
            <a:off x="1028700" y="948825"/>
            <a:ext cx="918424" cy="996317"/>
          </a:xfrm>
          <a:custGeom>
            <a:avLst/>
            <a:gdLst/>
            <a:ahLst/>
            <a:cxnLst/>
            <a:rect r="r" b="b" t="t" l="l"/>
            <a:pathLst>
              <a:path h="996317" w="918424">
                <a:moveTo>
                  <a:pt x="0" y="0"/>
                </a:moveTo>
                <a:lnTo>
                  <a:pt x="918424" y="0"/>
                </a:lnTo>
                <a:lnTo>
                  <a:pt x="918424" y="996317"/>
                </a:lnTo>
                <a:lnTo>
                  <a:pt x="0" y="9963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3139571"/>
            <a:ext cx="9738691"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Bold"/>
              </a:rPr>
              <a:t>Birth Control </a:t>
            </a:r>
          </a:p>
        </p:txBody>
      </p:sp>
      <p:sp>
        <p:nvSpPr>
          <p:cNvPr name="TextBox 9" id="9"/>
          <p:cNvSpPr txBox="true"/>
          <p:nvPr/>
        </p:nvSpPr>
        <p:spPr>
          <a:xfrm rot="0">
            <a:off x="1028700" y="4796921"/>
            <a:ext cx="8336253" cy="1319555"/>
          </a:xfrm>
          <a:prstGeom prst="rect">
            <a:avLst/>
          </a:prstGeom>
        </p:spPr>
        <p:txBody>
          <a:bodyPr anchor="t" rtlCol="false" tIns="0" lIns="0" bIns="0" rIns="0">
            <a:spAutoFit/>
          </a:bodyPr>
          <a:lstStyle/>
          <a:p>
            <a:pPr>
              <a:lnSpc>
                <a:spcPts val="4880"/>
              </a:lnSpc>
            </a:pPr>
            <a:r>
              <a:rPr lang="en-US" sz="6100">
                <a:solidFill>
                  <a:srgbClr val="D34A24"/>
                </a:solidFill>
                <a:latin typeface="Roca One"/>
              </a:rPr>
              <a:t>options for the postpartum period</a:t>
            </a:r>
          </a:p>
        </p:txBody>
      </p:sp>
      <p:sp>
        <p:nvSpPr>
          <p:cNvPr name="TextBox 10" id="10"/>
          <p:cNvSpPr txBox="true"/>
          <p:nvPr/>
        </p:nvSpPr>
        <p:spPr>
          <a:xfrm rot="0">
            <a:off x="1028700" y="7576843"/>
            <a:ext cx="9924807" cy="870585"/>
          </a:xfrm>
          <a:prstGeom prst="rect">
            <a:avLst/>
          </a:prstGeom>
        </p:spPr>
        <p:txBody>
          <a:bodyPr anchor="t" rtlCol="false" tIns="0" lIns="0" bIns="0" rIns="0">
            <a:spAutoFit/>
          </a:bodyPr>
          <a:lstStyle/>
          <a:p>
            <a:pPr>
              <a:lnSpc>
                <a:spcPts val="3509"/>
              </a:lnSpc>
            </a:pPr>
            <a:r>
              <a:rPr lang="en-US" sz="2699">
                <a:solidFill>
                  <a:srgbClr val="000000"/>
                </a:solidFill>
                <a:latin typeface="Open Sauce Bold"/>
              </a:rPr>
              <a:t>Welcome Baby Program-Parent Coach Supervisors</a:t>
            </a:r>
          </a:p>
          <a:p>
            <a:pPr algn="l" marL="0" indent="0" lvl="0">
              <a:lnSpc>
                <a:spcPts val="3509"/>
              </a:lnSpc>
              <a:spcBef>
                <a:spcPct val="0"/>
              </a:spcBef>
            </a:pPr>
          </a:p>
        </p:txBody>
      </p:sp>
      <p:sp>
        <p:nvSpPr>
          <p:cNvPr name="TextBox 11" id="11"/>
          <p:cNvSpPr txBox="true"/>
          <p:nvPr/>
        </p:nvSpPr>
        <p:spPr>
          <a:xfrm rot="0">
            <a:off x="1028700" y="8080398"/>
            <a:ext cx="4756684" cy="1076960"/>
          </a:xfrm>
          <a:prstGeom prst="rect">
            <a:avLst/>
          </a:prstGeom>
        </p:spPr>
        <p:txBody>
          <a:bodyPr anchor="t" rtlCol="false" tIns="0" lIns="0" bIns="0" rIns="0">
            <a:spAutoFit/>
          </a:bodyPr>
          <a:lstStyle/>
          <a:p>
            <a:pPr>
              <a:lnSpc>
                <a:spcPts val="2859"/>
              </a:lnSpc>
            </a:pPr>
            <a:r>
              <a:rPr lang="en-US" sz="2199">
                <a:solidFill>
                  <a:srgbClr val="000000"/>
                </a:solidFill>
                <a:latin typeface="Open Sauce"/>
              </a:rPr>
              <a:t>Leslie Fung, DNP, CNM, MPH</a:t>
            </a:r>
          </a:p>
          <a:p>
            <a:pPr>
              <a:lnSpc>
                <a:spcPts val="2859"/>
              </a:lnSpc>
            </a:pPr>
            <a:r>
              <a:rPr lang="en-US" sz="2199">
                <a:solidFill>
                  <a:srgbClr val="000000"/>
                </a:solidFill>
                <a:latin typeface="Open Sauce"/>
              </a:rPr>
              <a:t>Nurse Midwife at Eisner Health</a:t>
            </a:r>
          </a:p>
          <a:p>
            <a:pPr algn="l" marL="0" indent="0" lvl="0">
              <a:lnSpc>
                <a:spcPts val="2859"/>
              </a:lnSpc>
              <a:spcBef>
                <a:spcPct val="0"/>
              </a:spcBef>
            </a:pPr>
            <a:r>
              <a:rPr lang="en-US" sz="2199">
                <a:solidFill>
                  <a:srgbClr val="000000"/>
                </a:solidFill>
                <a:latin typeface="Open Sauce"/>
              </a:rPr>
              <a:t>March 5,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596676" y="-206158"/>
            <a:ext cx="14049135" cy="11331378"/>
            <a:chOff x="0" y="0"/>
            <a:chExt cx="3700184" cy="2984396"/>
          </a:xfrm>
        </p:grpSpPr>
        <p:sp>
          <p:nvSpPr>
            <p:cNvPr name="Freeform 3" id="3"/>
            <p:cNvSpPr/>
            <p:nvPr/>
          </p:nvSpPr>
          <p:spPr>
            <a:xfrm flipH="false" flipV="false" rot="0">
              <a:off x="0" y="0"/>
              <a:ext cx="3700184" cy="2984396"/>
            </a:xfrm>
            <a:custGeom>
              <a:avLst/>
              <a:gdLst/>
              <a:ahLst/>
              <a:cxnLst/>
              <a:rect r="r" b="b" t="t" l="l"/>
              <a:pathLst>
                <a:path h="2984396" w="3700184">
                  <a:moveTo>
                    <a:pt x="0" y="0"/>
                  </a:moveTo>
                  <a:lnTo>
                    <a:pt x="3700184" y="0"/>
                  </a:lnTo>
                  <a:lnTo>
                    <a:pt x="3700184" y="2984396"/>
                  </a:lnTo>
                  <a:lnTo>
                    <a:pt x="0" y="2984396"/>
                  </a:lnTo>
                  <a:close/>
                </a:path>
              </a:pathLst>
            </a:custGeom>
            <a:solidFill>
              <a:srgbClr val="FFFBED"/>
            </a:solidFill>
          </p:spPr>
        </p:sp>
        <p:sp>
          <p:nvSpPr>
            <p:cNvPr name="TextBox 4" id="4"/>
            <p:cNvSpPr txBox="true"/>
            <p:nvPr/>
          </p:nvSpPr>
          <p:spPr>
            <a:xfrm>
              <a:off x="0" y="-76200"/>
              <a:ext cx="3700184" cy="3060596"/>
            </a:xfrm>
            <a:prstGeom prst="rect">
              <a:avLst/>
            </a:prstGeom>
          </p:spPr>
          <p:txBody>
            <a:bodyPr anchor="ctr" rtlCol="false" tIns="50800" lIns="50800" bIns="50800" rIns="50800"/>
            <a:lstStyle/>
            <a:p>
              <a:pPr algn="ct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4051738" y="1187958"/>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5990036" y="3726979"/>
            <a:ext cx="10911328" cy="5380990"/>
          </a:xfrm>
          <a:prstGeom prst="rect">
            <a:avLst/>
          </a:prstGeom>
        </p:spPr>
        <p:txBody>
          <a:bodyPr anchor="t" rtlCol="false" tIns="0" lIns="0" bIns="0" rIns="0">
            <a:spAutoFit/>
          </a:bodyPr>
          <a:lstStyle/>
          <a:p>
            <a:pPr>
              <a:lnSpc>
                <a:spcPts val="4759"/>
              </a:lnSpc>
            </a:pPr>
            <a:r>
              <a:rPr lang="en-US" sz="3399">
                <a:solidFill>
                  <a:srgbClr val="000000"/>
                </a:solidFill>
                <a:latin typeface="Canva Sans"/>
              </a:rPr>
              <a:t>40 year old is 8 weeks postpartum and had unprotected sex 4 days ago. She does not want to have anymore children especially because she just gave birth 2 months ago. She hasn’t gotten her period yet and is using both breastfeeding and formula. </a:t>
            </a:r>
          </a:p>
          <a:p>
            <a:pPr>
              <a:lnSpc>
                <a:spcPts val="4759"/>
              </a:lnSpc>
            </a:pPr>
          </a:p>
          <a:p>
            <a:pPr>
              <a:lnSpc>
                <a:spcPts val="4759"/>
              </a:lnSpc>
            </a:pPr>
            <a:r>
              <a:rPr lang="en-US" sz="3399">
                <a:solidFill>
                  <a:srgbClr val="000000"/>
                </a:solidFill>
                <a:latin typeface="Canva Sans"/>
              </a:rPr>
              <a:t>What options could you offer?</a:t>
            </a:r>
          </a:p>
          <a:p>
            <a:pPr>
              <a:lnSpc>
                <a:spcPts val="4759"/>
              </a:lnSpc>
            </a:pPr>
          </a:p>
        </p:txBody>
      </p:sp>
      <p:sp>
        <p:nvSpPr>
          <p:cNvPr name="Freeform 14" id="14"/>
          <p:cNvSpPr/>
          <p:nvPr/>
        </p:nvSpPr>
        <p:spPr>
          <a:xfrm flipH="true" flipV="false" rot="0">
            <a:off x="1702212" y="3248150"/>
            <a:ext cx="3501400" cy="4059594"/>
          </a:xfrm>
          <a:custGeom>
            <a:avLst/>
            <a:gdLst/>
            <a:ahLst/>
            <a:cxnLst/>
            <a:rect r="r" b="b" t="t" l="l"/>
            <a:pathLst>
              <a:path h="4059594" w="3501400">
                <a:moveTo>
                  <a:pt x="3501400" y="0"/>
                </a:moveTo>
                <a:lnTo>
                  <a:pt x="0" y="0"/>
                </a:lnTo>
                <a:lnTo>
                  <a:pt x="0" y="4059594"/>
                </a:lnTo>
                <a:lnTo>
                  <a:pt x="3501400" y="4059594"/>
                </a:lnTo>
                <a:lnTo>
                  <a:pt x="35014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2051891">
            <a:off x="417866" y="2957726"/>
            <a:ext cx="3875438" cy="4431373"/>
          </a:xfrm>
          <a:custGeom>
            <a:avLst/>
            <a:gdLst/>
            <a:ahLst/>
            <a:cxnLst/>
            <a:rect r="r" b="b" t="t" l="l"/>
            <a:pathLst>
              <a:path h="4431373" w="3875438">
                <a:moveTo>
                  <a:pt x="0" y="0"/>
                </a:moveTo>
                <a:lnTo>
                  <a:pt x="3875438" y="0"/>
                </a:lnTo>
                <a:lnTo>
                  <a:pt x="3875438" y="4431374"/>
                </a:lnTo>
                <a:lnTo>
                  <a:pt x="0" y="44313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5990036" y="2251713"/>
            <a:ext cx="9740584"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Ultra-Bold"/>
              </a:rPr>
              <a:t>Case 1 </a:t>
            </a:r>
          </a:p>
        </p:txBody>
      </p:sp>
    </p:spTree>
  </p:cSld>
  <p:clrMapOvr>
    <a:masterClrMapping/>
  </p:clrMapOvr>
  <p:transition spd="fast">
    <p:circl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1028700"/>
            <a:ext cx="13227930" cy="1307748"/>
          </a:xfrm>
          <a:prstGeom prst="rect">
            <a:avLst/>
          </a:prstGeom>
        </p:spPr>
        <p:txBody>
          <a:bodyPr anchor="t" rtlCol="false" tIns="0" lIns="0" bIns="0" rIns="0">
            <a:spAutoFit/>
          </a:bodyPr>
          <a:lstStyle/>
          <a:p>
            <a:pPr algn="just" marL="0" indent="0" lvl="0">
              <a:lnSpc>
                <a:spcPts val="10314"/>
              </a:lnSpc>
              <a:spcBef>
                <a:spcPct val="0"/>
              </a:spcBef>
            </a:pPr>
            <a:r>
              <a:rPr lang="en-US" sz="8595">
                <a:solidFill>
                  <a:srgbClr val="3C7F72"/>
                </a:solidFill>
                <a:latin typeface="Roca One Ultra-Bold"/>
              </a:rPr>
              <a:t>Contraceptive Options</a:t>
            </a:r>
          </a:p>
        </p:txBody>
      </p:sp>
      <p:sp>
        <p:nvSpPr>
          <p:cNvPr name="TextBox 8" id="8"/>
          <p:cNvSpPr txBox="true"/>
          <p:nvPr/>
        </p:nvSpPr>
        <p:spPr>
          <a:xfrm rot="0">
            <a:off x="4155679" y="2695641"/>
            <a:ext cx="10147548" cy="5981065"/>
          </a:xfrm>
          <a:prstGeom prst="rect">
            <a:avLst/>
          </a:prstGeom>
        </p:spPr>
        <p:txBody>
          <a:bodyPr anchor="t" rtlCol="false" tIns="0" lIns="0" bIns="0" rIns="0">
            <a:spAutoFit/>
          </a:bodyPr>
          <a:lstStyle/>
          <a:p>
            <a:pPr algn="just" marL="734059" indent="-367030" lvl="1">
              <a:lnSpc>
                <a:spcPts val="4759"/>
              </a:lnSpc>
              <a:buFont typeface="Arial"/>
              <a:buChar char="•"/>
            </a:pPr>
            <a:r>
              <a:rPr lang="en-US" sz="3399">
                <a:solidFill>
                  <a:srgbClr val="3C7F72"/>
                </a:solidFill>
                <a:latin typeface="Canva Sans"/>
              </a:rPr>
              <a:t>Female and Male Sterilization</a:t>
            </a:r>
          </a:p>
          <a:p>
            <a:pPr algn="just" marL="734059" indent="-367030" lvl="1">
              <a:lnSpc>
                <a:spcPts val="4759"/>
              </a:lnSpc>
              <a:buFont typeface="Arial"/>
              <a:buChar char="•"/>
            </a:pPr>
            <a:r>
              <a:rPr lang="en-US" sz="3399">
                <a:solidFill>
                  <a:srgbClr val="3C7F72"/>
                </a:solidFill>
                <a:latin typeface="Canva Sans"/>
              </a:rPr>
              <a:t>Intrauterine devices</a:t>
            </a:r>
          </a:p>
          <a:p>
            <a:pPr algn="just" marL="734059" indent="-367030" lvl="1">
              <a:lnSpc>
                <a:spcPts val="4759"/>
              </a:lnSpc>
              <a:buFont typeface="Arial"/>
              <a:buChar char="•"/>
            </a:pPr>
            <a:r>
              <a:rPr lang="en-US" sz="3399">
                <a:solidFill>
                  <a:srgbClr val="3C7F72"/>
                </a:solidFill>
                <a:latin typeface="Canva Sans"/>
              </a:rPr>
              <a:t>Progestin-only contraceptives</a:t>
            </a:r>
          </a:p>
          <a:p>
            <a:pPr algn="just" marL="734059" indent="-367030" lvl="1">
              <a:lnSpc>
                <a:spcPts val="4759"/>
              </a:lnSpc>
              <a:buFont typeface="Arial"/>
              <a:buChar char="•"/>
            </a:pPr>
            <a:r>
              <a:rPr lang="en-US" sz="3399">
                <a:solidFill>
                  <a:srgbClr val="3C7F72"/>
                </a:solidFill>
                <a:latin typeface="Canva Sans"/>
              </a:rPr>
              <a:t>Combined hormonal contraceptives</a:t>
            </a:r>
          </a:p>
          <a:p>
            <a:pPr algn="just" marL="734059" indent="-367030" lvl="1">
              <a:lnSpc>
                <a:spcPts val="4759"/>
              </a:lnSpc>
              <a:buFont typeface="Arial"/>
              <a:buChar char="•"/>
            </a:pPr>
            <a:r>
              <a:rPr lang="en-US" sz="3399">
                <a:solidFill>
                  <a:srgbClr val="3C7F72"/>
                </a:solidFill>
                <a:latin typeface="Canva Sans"/>
              </a:rPr>
              <a:t>Emergency contraceptive pills</a:t>
            </a:r>
          </a:p>
          <a:p>
            <a:pPr algn="just" marL="734059" indent="-367030" lvl="1">
              <a:lnSpc>
                <a:spcPts val="4759"/>
              </a:lnSpc>
              <a:buFont typeface="Arial"/>
              <a:buChar char="•"/>
            </a:pPr>
            <a:r>
              <a:rPr lang="en-US" sz="3399">
                <a:solidFill>
                  <a:srgbClr val="3C7F72"/>
                </a:solidFill>
                <a:latin typeface="Canva Sans"/>
              </a:rPr>
              <a:t>Barrier contraceptive methods</a:t>
            </a:r>
          </a:p>
          <a:p>
            <a:pPr algn="just" marL="734059" indent="-367030" lvl="1">
              <a:lnSpc>
                <a:spcPts val="4759"/>
              </a:lnSpc>
              <a:buFont typeface="Arial"/>
              <a:buChar char="•"/>
            </a:pPr>
            <a:r>
              <a:rPr lang="en-US" sz="3399">
                <a:solidFill>
                  <a:srgbClr val="3C7F72"/>
                </a:solidFill>
                <a:latin typeface="Canva Sans"/>
              </a:rPr>
              <a:t>Fertility Awareness-Based Methods</a:t>
            </a:r>
          </a:p>
          <a:p>
            <a:pPr algn="just" marL="734059" indent="-367030" lvl="1">
              <a:lnSpc>
                <a:spcPts val="4759"/>
              </a:lnSpc>
              <a:buFont typeface="Arial"/>
              <a:buChar char="•"/>
            </a:pPr>
            <a:r>
              <a:rPr lang="en-US" sz="3399">
                <a:solidFill>
                  <a:srgbClr val="3C7F72"/>
                </a:solidFill>
                <a:latin typeface="Canva Sans"/>
              </a:rPr>
              <a:t>Lactational Amenorrhea Method</a:t>
            </a:r>
          </a:p>
          <a:p>
            <a:pPr algn="just" marL="734059" indent="-367030" lvl="1">
              <a:lnSpc>
                <a:spcPts val="4759"/>
              </a:lnSpc>
              <a:buFont typeface="Arial"/>
              <a:buChar char="•"/>
            </a:pPr>
            <a:r>
              <a:rPr lang="en-US" sz="3399">
                <a:solidFill>
                  <a:srgbClr val="3C7F72"/>
                </a:solidFill>
                <a:latin typeface="Canva Sans"/>
              </a:rPr>
              <a:t>Coitus Interruptus (Withdrawal, “pulling out”)</a:t>
            </a:r>
          </a:p>
          <a:p>
            <a:pPr algn="ctr">
              <a:lnSpc>
                <a:spcPts val="4759"/>
              </a:lnSpc>
            </a:pPr>
          </a:p>
        </p:txBody>
      </p:sp>
    </p:spTree>
  </p:cSld>
  <p:clrMapOvr>
    <a:masterClrMapping/>
  </p:clrMapOvr>
  <p:transition spd="fast">
    <p:circl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028700" y="179321"/>
            <a:ext cx="13156360" cy="9928358"/>
          </a:xfrm>
          <a:custGeom>
            <a:avLst/>
            <a:gdLst/>
            <a:ahLst/>
            <a:cxnLst/>
            <a:rect r="r" b="b" t="t" l="l"/>
            <a:pathLst>
              <a:path h="9928358" w="13156360">
                <a:moveTo>
                  <a:pt x="0" y="0"/>
                </a:moveTo>
                <a:lnTo>
                  <a:pt x="13156360" y="0"/>
                </a:lnTo>
                <a:lnTo>
                  <a:pt x="13156360" y="9928358"/>
                </a:lnTo>
                <a:lnTo>
                  <a:pt x="0" y="9928358"/>
                </a:lnTo>
                <a:lnTo>
                  <a:pt x="0" y="0"/>
                </a:lnTo>
                <a:close/>
              </a:path>
            </a:pathLst>
          </a:custGeom>
          <a:blipFill>
            <a:blip r:embed="rId7"/>
            <a:stretch>
              <a:fillRect l="0" t="0" r="0" b="0"/>
            </a:stretch>
          </a:blipFill>
        </p:spPr>
      </p:sp>
      <p:sp>
        <p:nvSpPr>
          <p:cNvPr name="TextBox 8" id="8"/>
          <p:cNvSpPr txBox="true"/>
          <p:nvPr/>
        </p:nvSpPr>
        <p:spPr>
          <a:xfrm rot="0">
            <a:off x="14408952" y="6104443"/>
            <a:ext cx="3620808" cy="226966"/>
          </a:xfrm>
          <a:prstGeom prst="rect">
            <a:avLst/>
          </a:prstGeom>
        </p:spPr>
        <p:txBody>
          <a:bodyPr anchor="t" rtlCol="false" tIns="0" lIns="0" bIns="0" rIns="0">
            <a:spAutoFit/>
          </a:bodyPr>
          <a:lstStyle/>
          <a:p>
            <a:pPr>
              <a:lnSpc>
                <a:spcPts val="1755"/>
              </a:lnSpc>
            </a:pPr>
            <a:r>
              <a:rPr lang="en-US" sz="1254" u="sng">
                <a:solidFill>
                  <a:srgbClr val="000000"/>
                </a:solidFill>
                <a:latin typeface="Arimo"/>
                <a:hlinkClick r:id="rId8" tooltip="https://beyondthepill.ucsf.edu/educational-materials"/>
              </a:rPr>
              <a:t>https://beyondthepill.ucsf.edu/educational-materials</a:t>
            </a:r>
          </a:p>
        </p:txBody>
      </p:sp>
    </p:spTree>
  </p:cSld>
  <p:clrMapOvr>
    <a:masterClrMapping/>
  </p:clrMapOvr>
  <p:transition spd="fast">
    <p:circl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2276293" y="2658825"/>
            <a:ext cx="5580952" cy="6599475"/>
          </a:xfrm>
          <a:custGeom>
            <a:avLst/>
            <a:gdLst/>
            <a:ahLst/>
            <a:cxnLst/>
            <a:rect r="r" b="b" t="t" l="l"/>
            <a:pathLst>
              <a:path h="6599475" w="5580952">
                <a:moveTo>
                  <a:pt x="0" y="0"/>
                </a:moveTo>
                <a:lnTo>
                  <a:pt x="5580952" y="0"/>
                </a:lnTo>
                <a:lnTo>
                  <a:pt x="5580952" y="6599475"/>
                </a:lnTo>
                <a:lnTo>
                  <a:pt x="0" y="6599475"/>
                </a:lnTo>
                <a:lnTo>
                  <a:pt x="0" y="0"/>
                </a:lnTo>
                <a:close/>
              </a:path>
            </a:pathLst>
          </a:custGeom>
          <a:blipFill>
            <a:blip r:embed="rId7"/>
            <a:stretch>
              <a:fillRect l="0" t="0" r="0" b="0"/>
            </a:stretch>
          </a:blipFill>
        </p:spPr>
      </p:sp>
      <p:sp>
        <p:nvSpPr>
          <p:cNvPr name="TextBox 8" id="8"/>
          <p:cNvSpPr txBox="true"/>
          <p:nvPr/>
        </p:nvSpPr>
        <p:spPr>
          <a:xfrm rot="0">
            <a:off x="1028700" y="579915"/>
            <a:ext cx="13227930" cy="1307748"/>
          </a:xfrm>
          <a:prstGeom prst="rect">
            <a:avLst/>
          </a:prstGeom>
        </p:spPr>
        <p:txBody>
          <a:bodyPr anchor="t" rtlCol="false" tIns="0" lIns="0" bIns="0" rIns="0">
            <a:spAutoFit/>
          </a:bodyPr>
          <a:lstStyle/>
          <a:p>
            <a:pPr algn="just" marL="0" indent="0" lvl="0">
              <a:lnSpc>
                <a:spcPts val="10314"/>
              </a:lnSpc>
              <a:spcBef>
                <a:spcPct val="0"/>
              </a:spcBef>
            </a:pPr>
            <a:r>
              <a:rPr lang="en-US" sz="8595">
                <a:solidFill>
                  <a:srgbClr val="3C7F72"/>
                </a:solidFill>
                <a:latin typeface="Roca One Ultra-Bold"/>
              </a:rPr>
              <a:t>Permanent Sterilization</a:t>
            </a:r>
          </a:p>
        </p:txBody>
      </p:sp>
      <p:sp>
        <p:nvSpPr>
          <p:cNvPr name="TextBox 9" id="9"/>
          <p:cNvSpPr txBox="true"/>
          <p:nvPr/>
        </p:nvSpPr>
        <p:spPr>
          <a:xfrm rot="0">
            <a:off x="1028700" y="1764080"/>
            <a:ext cx="11074288" cy="10693297"/>
          </a:xfrm>
          <a:prstGeom prst="rect">
            <a:avLst/>
          </a:prstGeom>
        </p:spPr>
        <p:txBody>
          <a:bodyPr anchor="t" rtlCol="false" tIns="0" lIns="0" bIns="0" rIns="0">
            <a:spAutoFit/>
          </a:bodyPr>
          <a:lstStyle/>
          <a:p>
            <a:pPr>
              <a:lnSpc>
                <a:spcPts val="2048"/>
              </a:lnSpc>
            </a:pPr>
            <a:r>
              <a:rPr lang="en-US" sz="4096">
                <a:solidFill>
                  <a:srgbClr val="3C7F72"/>
                </a:solidFill>
                <a:latin typeface="Open Sauce Bold"/>
              </a:rPr>
              <a:t>Bi-tubal Ligation</a:t>
            </a:r>
          </a:p>
          <a:p>
            <a:pPr>
              <a:lnSpc>
                <a:spcPts val="3075"/>
              </a:lnSpc>
            </a:pPr>
          </a:p>
          <a:p>
            <a:pPr>
              <a:lnSpc>
                <a:spcPts val="3075"/>
              </a:lnSpc>
            </a:pPr>
            <a:r>
              <a:rPr lang="en-US" sz="2196">
                <a:solidFill>
                  <a:srgbClr val="000000"/>
                </a:solidFill>
                <a:latin typeface="Open Sauce Bold"/>
              </a:rPr>
              <a:t>Mechanism of Action:</a:t>
            </a:r>
            <a:r>
              <a:rPr lang="en-US" sz="2196">
                <a:solidFill>
                  <a:srgbClr val="000000"/>
                </a:solidFill>
                <a:latin typeface="Open Sauce"/>
              </a:rPr>
              <a:t> fallopian tubes are cut/tied preventing sterilization </a:t>
            </a:r>
          </a:p>
          <a:p>
            <a:pPr>
              <a:lnSpc>
                <a:spcPts val="3075"/>
              </a:lnSpc>
            </a:pPr>
          </a:p>
          <a:p>
            <a:pPr>
              <a:lnSpc>
                <a:spcPts val="3075"/>
              </a:lnSpc>
            </a:pPr>
            <a:r>
              <a:rPr lang="en-US" sz="2196">
                <a:solidFill>
                  <a:srgbClr val="000000"/>
                </a:solidFill>
                <a:latin typeface="Open Sauce Bold"/>
              </a:rPr>
              <a:t>Effectiveness:</a:t>
            </a:r>
          </a:p>
          <a:p>
            <a:pPr>
              <a:lnSpc>
                <a:spcPts val="3075"/>
              </a:lnSpc>
            </a:pPr>
            <a:r>
              <a:rPr lang="en-US" sz="2196">
                <a:solidFill>
                  <a:srgbClr val="000000"/>
                </a:solidFill>
                <a:latin typeface="Open Sauce"/>
              </a:rPr>
              <a:t>Perfect Use: &gt;99% effective</a:t>
            </a:r>
          </a:p>
          <a:p>
            <a:pPr>
              <a:lnSpc>
                <a:spcPts val="3075"/>
              </a:lnSpc>
            </a:pPr>
            <a:r>
              <a:rPr lang="en-US" sz="2196">
                <a:solidFill>
                  <a:srgbClr val="000000"/>
                </a:solidFill>
                <a:latin typeface="Open Sauce"/>
              </a:rPr>
              <a:t>Typical Use: &gt;99% effective</a:t>
            </a:r>
          </a:p>
          <a:p>
            <a:pPr>
              <a:lnSpc>
                <a:spcPts val="3075"/>
              </a:lnSpc>
            </a:pPr>
          </a:p>
          <a:p>
            <a:pPr>
              <a:lnSpc>
                <a:spcPts val="3075"/>
              </a:lnSpc>
            </a:pPr>
            <a:r>
              <a:rPr lang="en-US" sz="2196">
                <a:solidFill>
                  <a:srgbClr val="000000"/>
                </a:solidFill>
                <a:latin typeface="Open Sauce Bold"/>
              </a:rPr>
              <a:t>Benefits: </a:t>
            </a:r>
            <a:r>
              <a:rPr lang="en-US" sz="2196">
                <a:solidFill>
                  <a:srgbClr val="000000"/>
                </a:solidFill>
                <a:latin typeface="Open Sauce"/>
              </a:rPr>
              <a:t>permanent don’t have to think about it again</a:t>
            </a:r>
          </a:p>
          <a:p>
            <a:pPr>
              <a:lnSpc>
                <a:spcPts val="3075"/>
              </a:lnSpc>
            </a:pPr>
            <a:r>
              <a:rPr lang="en-US" sz="2196">
                <a:solidFill>
                  <a:srgbClr val="000000"/>
                </a:solidFill>
                <a:latin typeface="Open Sauce Bold"/>
              </a:rPr>
              <a:t>Side Effects: </a:t>
            </a:r>
            <a:r>
              <a:rPr lang="en-US" sz="2196">
                <a:solidFill>
                  <a:srgbClr val="000000"/>
                </a:solidFill>
                <a:latin typeface="Open Sauce"/>
              </a:rPr>
              <a:t>possible pain/discomfort post op</a:t>
            </a:r>
          </a:p>
          <a:p>
            <a:pPr>
              <a:lnSpc>
                <a:spcPts val="3075"/>
              </a:lnSpc>
            </a:pPr>
            <a:r>
              <a:rPr lang="en-US" sz="2196">
                <a:solidFill>
                  <a:srgbClr val="000000"/>
                </a:solidFill>
                <a:latin typeface="Open Sauce Bold"/>
              </a:rPr>
              <a:t>Adverse Effects: </a:t>
            </a:r>
            <a:r>
              <a:rPr lang="en-US" sz="2196">
                <a:solidFill>
                  <a:srgbClr val="000000"/>
                </a:solidFill>
                <a:latin typeface="Open Sauce"/>
              </a:rPr>
              <a:t>rare risk of tube reconnecting infection/surgery complications</a:t>
            </a:r>
          </a:p>
          <a:p>
            <a:pPr>
              <a:lnSpc>
                <a:spcPts val="3075"/>
              </a:lnSpc>
            </a:pPr>
          </a:p>
          <a:p>
            <a:pPr>
              <a:lnSpc>
                <a:spcPts val="3075"/>
              </a:lnSpc>
            </a:pPr>
            <a:r>
              <a:rPr lang="en-US" sz="2196">
                <a:solidFill>
                  <a:srgbClr val="000000"/>
                </a:solidFill>
                <a:latin typeface="Open Sauce Bold"/>
              </a:rPr>
              <a:t>Cost: </a:t>
            </a:r>
          </a:p>
          <a:p>
            <a:pPr>
              <a:lnSpc>
                <a:spcPts val="3075"/>
              </a:lnSpc>
            </a:pPr>
            <a:r>
              <a:rPr lang="en-US" sz="2196">
                <a:solidFill>
                  <a:srgbClr val="000000"/>
                </a:solidFill>
                <a:latin typeface="Open Sauce"/>
              </a:rPr>
              <a:t>Medicaid: free</a:t>
            </a:r>
          </a:p>
          <a:p>
            <a:pPr>
              <a:lnSpc>
                <a:spcPts val="3075"/>
              </a:lnSpc>
            </a:pPr>
            <a:r>
              <a:rPr lang="en-US" sz="2196">
                <a:solidFill>
                  <a:srgbClr val="000000"/>
                </a:solidFill>
                <a:latin typeface="Open Sauce"/>
              </a:rPr>
              <a:t>insurance: most plans cover free</a:t>
            </a:r>
          </a:p>
          <a:p>
            <a:pPr>
              <a:lnSpc>
                <a:spcPts val="3075"/>
              </a:lnSpc>
            </a:pPr>
            <a:r>
              <a:rPr lang="en-US" sz="2196">
                <a:solidFill>
                  <a:srgbClr val="000000"/>
                </a:solidFill>
                <a:latin typeface="Open Sauce"/>
              </a:rPr>
              <a:t>no insurance: $500-$5000</a:t>
            </a:r>
          </a:p>
          <a:p>
            <a:pPr>
              <a:lnSpc>
                <a:spcPts val="3075"/>
              </a:lnSpc>
            </a:pPr>
          </a:p>
          <a:p>
            <a:pPr>
              <a:lnSpc>
                <a:spcPts val="3075"/>
              </a:lnSpc>
            </a:pPr>
            <a:r>
              <a:rPr lang="en-US" sz="2196">
                <a:solidFill>
                  <a:srgbClr val="000000"/>
                </a:solidFill>
                <a:latin typeface="Open Sauce Bold"/>
              </a:rPr>
              <a:t>How:</a:t>
            </a:r>
            <a:r>
              <a:rPr lang="en-US" sz="2196">
                <a:solidFill>
                  <a:srgbClr val="000000"/>
                </a:solidFill>
                <a:latin typeface="Open Sauce"/>
              </a:rPr>
              <a:t> Surgery by an Obstetrician</a:t>
            </a:r>
          </a:p>
          <a:p>
            <a:pPr>
              <a:lnSpc>
                <a:spcPts val="3075"/>
              </a:lnSpc>
            </a:pPr>
          </a:p>
          <a:p>
            <a:pPr>
              <a:lnSpc>
                <a:spcPts val="3075"/>
              </a:lnSpc>
            </a:pPr>
            <a:r>
              <a:rPr lang="en-US" sz="2196">
                <a:solidFill>
                  <a:srgbClr val="000000"/>
                </a:solidFill>
                <a:latin typeface="Open Sauce"/>
              </a:rPr>
              <a:t>S</a:t>
            </a:r>
            <a:r>
              <a:rPr lang="en-US" sz="2196">
                <a:solidFill>
                  <a:srgbClr val="000000"/>
                </a:solidFill>
                <a:latin typeface="Open Sauce Bold"/>
              </a:rPr>
              <a:t>pecial considerations:</a:t>
            </a:r>
          </a:p>
          <a:p>
            <a:pPr>
              <a:lnSpc>
                <a:spcPts val="3075"/>
              </a:lnSpc>
            </a:pPr>
            <a:r>
              <a:rPr lang="en-US" sz="2196">
                <a:solidFill>
                  <a:srgbClr val="000000"/>
                </a:solidFill>
                <a:latin typeface="Open Sauce"/>
              </a:rPr>
              <a:t>in California, need 30 days consent signed before procedure</a:t>
            </a:r>
          </a:p>
          <a:p>
            <a:pPr>
              <a:lnSpc>
                <a:spcPts val="3635"/>
              </a:lnSpc>
            </a:pPr>
          </a:p>
          <a:p>
            <a:pPr>
              <a:lnSpc>
                <a:spcPts val="3635"/>
              </a:lnSpc>
            </a:pPr>
          </a:p>
          <a:p>
            <a:pPr>
              <a:lnSpc>
                <a:spcPts val="3635"/>
              </a:lnSpc>
            </a:pPr>
          </a:p>
          <a:p>
            <a:pPr algn="ctr">
              <a:lnSpc>
                <a:spcPts val="3635"/>
              </a:lnSpc>
            </a:pPr>
          </a:p>
          <a:p>
            <a:pPr>
              <a:lnSpc>
                <a:spcPts val="3635"/>
              </a:lnSpc>
            </a:pPr>
            <a:r>
              <a:rPr lang="en-US" sz="2596">
                <a:solidFill>
                  <a:srgbClr val="3C7F72"/>
                </a:solidFill>
                <a:latin typeface="Open Sauce"/>
              </a:rPr>
              <a:t> </a:t>
            </a:r>
          </a:p>
          <a:p>
            <a:pPr algn="ctr">
              <a:lnSpc>
                <a:spcPts val="3635"/>
              </a:lnSpc>
              <a:spcBef>
                <a:spcPct val="0"/>
              </a:spcBef>
            </a:pPr>
          </a:p>
        </p:txBody>
      </p:sp>
    </p:spTree>
  </p:cSld>
  <p:clrMapOvr>
    <a:masterClrMapping/>
  </p:clrMapOvr>
  <p:transition spd="fast">
    <p:circl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579915"/>
            <a:ext cx="13227930" cy="1307748"/>
          </a:xfrm>
          <a:prstGeom prst="rect">
            <a:avLst/>
          </a:prstGeom>
        </p:spPr>
        <p:txBody>
          <a:bodyPr anchor="t" rtlCol="false" tIns="0" lIns="0" bIns="0" rIns="0">
            <a:spAutoFit/>
          </a:bodyPr>
          <a:lstStyle/>
          <a:p>
            <a:pPr algn="just" marL="0" indent="0" lvl="0">
              <a:lnSpc>
                <a:spcPts val="10314"/>
              </a:lnSpc>
              <a:spcBef>
                <a:spcPct val="0"/>
              </a:spcBef>
            </a:pPr>
            <a:r>
              <a:rPr lang="en-US" sz="8595">
                <a:solidFill>
                  <a:srgbClr val="3C7F72"/>
                </a:solidFill>
                <a:latin typeface="Roca One Ultra-Bold"/>
              </a:rPr>
              <a:t>Permanent Sterilization</a:t>
            </a:r>
          </a:p>
        </p:txBody>
      </p:sp>
      <p:sp>
        <p:nvSpPr>
          <p:cNvPr name="TextBox 8" id="8"/>
          <p:cNvSpPr txBox="true"/>
          <p:nvPr/>
        </p:nvSpPr>
        <p:spPr>
          <a:xfrm rot="0">
            <a:off x="1028700" y="1553872"/>
            <a:ext cx="11074288" cy="12059367"/>
          </a:xfrm>
          <a:prstGeom prst="rect">
            <a:avLst/>
          </a:prstGeom>
        </p:spPr>
        <p:txBody>
          <a:bodyPr anchor="t" rtlCol="false" tIns="0" lIns="0" bIns="0" rIns="0">
            <a:spAutoFit/>
          </a:bodyPr>
          <a:lstStyle/>
          <a:p>
            <a:pPr>
              <a:lnSpc>
                <a:spcPts val="5735"/>
              </a:lnSpc>
            </a:pPr>
            <a:r>
              <a:rPr lang="en-US" sz="4096">
                <a:solidFill>
                  <a:srgbClr val="3C7F72"/>
                </a:solidFill>
                <a:latin typeface="Open Sauce Bold"/>
              </a:rPr>
              <a:t>Vasectomy</a:t>
            </a:r>
          </a:p>
          <a:p>
            <a:pPr>
              <a:lnSpc>
                <a:spcPts val="3075"/>
              </a:lnSpc>
            </a:pPr>
            <a:r>
              <a:rPr lang="en-US" sz="2196">
                <a:solidFill>
                  <a:srgbClr val="000000"/>
                </a:solidFill>
                <a:latin typeface="Open Sauce Bold"/>
              </a:rPr>
              <a:t>Mechanism of Action:</a:t>
            </a:r>
            <a:r>
              <a:rPr lang="en-US" sz="2196">
                <a:solidFill>
                  <a:srgbClr val="000000"/>
                </a:solidFill>
                <a:latin typeface="Open Sauce"/>
              </a:rPr>
              <a:t> A vasectomy blocks or cuts the tubes in your scrotum that carry sperm.  Sperm stays in the testicles, preventing pregnancy</a:t>
            </a:r>
          </a:p>
          <a:p>
            <a:pPr>
              <a:lnSpc>
                <a:spcPts val="3075"/>
              </a:lnSpc>
            </a:pPr>
          </a:p>
          <a:p>
            <a:pPr>
              <a:lnSpc>
                <a:spcPts val="3075"/>
              </a:lnSpc>
            </a:pPr>
            <a:r>
              <a:rPr lang="en-US" sz="2196">
                <a:solidFill>
                  <a:srgbClr val="000000"/>
                </a:solidFill>
                <a:latin typeface="Open Sauce Bold"/>
              </a:rPr>
              <a:t>Effectiveness:</a:t>
            </a:r>
          </a:p>
          <a:p>
            <a:pPr>
              <a:lnSpc>
                <a:spcPts val="3075"/>
              </a:lnSpc>
            </a:pPr>
            <a:r>
              <a:rPr lang="en-US" sz="2196">
                <a:solidFill>
                  <a:srgbClr val="000000"/>
                </a:solidFill>
                <a:latin typeface="Open Sauce"/>
              </a:rPr>
              <a:t>Perfect Use: &gt;99% effective</a:t>
            </a:r>
          </a:p>
          <a:p>
            <a:pPr>
              <a:lnSpc>
                <a:spcPts val="3075"/>
              </a:lnSpc>
            </a:pPr>
            <a:r>
              <a:rPr lang="en-US" sz="2196">
                <a:solidFill>
                  <a:srgbClr val="000000"/>
                </a:solidFill>
                <a:latin typeface="Open Sauce"/>
              </a:rPr>
              <a:t>Typical Use: &gt;99% effective</a:t>
            </a:r>
          </a:p>
          <a:p>
            <a:pPr>
              <a:lnSpc>
                <a:spcPts val="3075"/>
              </a:lnSpc>
            </a:pPr>
          </a:p>
          <a:p>
            <a:pPr>
              <a:lnSpc>
                <a:spcPts val="3075"/>
              </a:lnSpc>
            </a:pPr>
            <a:r>
              <a:rPr lang="en-US" sz="2196">
                <a:solidFill>
                  <a:srgbClr val="000000"/>
                </a:solidFill>
                <a:latin typeface="Open Sauce Bold"/>
              </a:rPr>
              <a:t>Benefits: </a:t>
            </a:r>
            <a:r>
              <a:rPr lang="en-US" sz="2196">
                <a:solidFill>
                  <a:srgbClr val="000000"/>
                </a:solidFill>
                <a:latin typeface="Open Sauce"/>
              </a:rPr>
              <a:t>permanent, shared partner efforts</a:t>
            </a:r>
          </a:p>
          <a:p>
            <a:pPr>
              <a:lnSpc>
                <a:spcPts val="3075"/>
              </a:lnSpc>
            </a:pPr>
            <a:r>
              <a:rPr lang="en-US" sz="2196">
                <a:solidFill>
                  <a:srgbClr val="000000"/>
                </a:solidFill>
                <a:latin typeface="Open Sauce Bold"/>
              </a:rPr>
              <a:t>Side Effects: </a:t>
            </a:r>
            <a:r>
              <a:rPr lang="en-US" sz="2196">
                <a:solidFill>
                  <a:srgbClr val="000000"/>
                </a:solidFill>
                <a:latin typeface="Open Sauce"/>
              </a:rPr>
              <a:t>possible pain/discomfort post op</a:t>
            </a:r>
          </a:p>
          <a:p>
            <a:pPr>
              <a:lnSpc>
                <a:spcPts val="3075"/>
              </a:lnSpc>
            </a:pPr>
            <a:r>
              <a:rPr lang="en-US" sz="2196">
                <a:solidFill>
                  <a:srgbClr val="000000"/>
                </a:solidFill>
                <a:latin typeface="Open Sauce Bold"/>
              </a:rPr>
              <a:t>Adverse Effects: </a:t>
            </a:r>
            <a:r>
              <a:rPr lang="en-US" sz="2196">
                <a:solidFill>
                  <a:srgbClr val="000000"/>
                </a:solidFill>
                <a:latin typeface="Open Sauce"/>
              </a:rPr>
              <a:t>rare risk of tube reconnecting infection/surgery complications</a:t>
            </a:r>
          </a:p>
          <a:p>
            <a:pPr>
              <a:lnSpc>
                <a:spcPts val="3075"/>
              </a:lnSpc>
            </a:pPr>
          </a:p>
          <a:p>
            <a:pPr>
              <a:lnSpc>
                <a:spcPts val="3075"/>
              </a:lnSpc>
            </a:pPr>
            <a:r>
              <a:rPr lang="en-US" sz="2196">
                <a:solidFill>
                  <a:srgbClr val="000000"/>
                </a:solidFill>
                <a:latin typeface="Open Sauce Bold"/>
              </a:rPr>
              <a:t>Cost: </a:t>
            </a:r>
          </a:p>
          <a:p>
            <a:pPr>
              <a:lnSpc>
                <a:spcPts val="3075"/>
              </a:lnSpc>
            </a:pPr>
            <a:r>
              <a:rPr lang="en-US" sz="2196">
                <a:solidFill>
                  <a:srgbClr val="000000"/>
                </a:solidFill>
                <a:latin typeface="Open Sauce"/>
              </a:rPr>
              <a:t>Medicaid: free</a:t>
            </a:r>
          </a:p>
          <a:p>
            <a:pPr>
              <a:lnSpc>
                <a:spcPts val="3075"/>
              </a:lnSpc>
            </a:pPr>
            <a:r>
              <a:rPr lang="en-US" sz="2196">
                <a:solidFill>
                  <a:srgbClr val="000000"/>
                </a:solidFill>
                <a:latin typeface="Open Sauce"/>
              </a:rPr>
              <a:t>insurance: most plans cover free</a:t>
            </a:r>
          </a:p>
          <a:p>
            <a:pPr>
              <a:lnSpc>
                <a:spcPts val="3075"/>
              </a:lnSpc>
            </a:pPr>
            <a:r>
              <a:rPr lang="en-US" sz="2196">
                <a:solidFill>
                  <a:srgbClr val="000000"/>
                </a:solidFill>
                <a:latin typeface="Open Sauce"/>
              </a:rPr>
              <a:t>no insurance: $500-$5000</a:t>
            </a:r>
          </a:p>
          <a:p>
            <a:pPr>
              <a:lnSpc>
                <a:spcPts val="3075"/>
              </a:lnSpc>
            </a:pPr>
          </a:p>
          <a:p>
            <a:pPr>
              <a:lnSpc>
                <a:spcPts val="3075"/>
              </a:lnSpc>
            </a:pPr>
            <a:r>
              <a:rPr lang="en-US" sz="2196">
                <a:solidFill>
                  <a:srgbClr val="000000"/>
                </a:solidFill>
                <a:latin typeface="Open Sauce Bold"/>
              </a:rPr>
              <a:t>How:</a:t>
            </a:r>
            <a:r>
              <a:rPr lang="en-US" sz="2196">
                <a:solidFill>
                  <a:srgbClr val="000000"/>
                </a:solidFill>
                <a:latin typeface="Open Sauce"/>
              </a:rPr>
              <a:t> A vasectomy takes about 20 minutes. Discharge same day</a:t>
            </a:r>
          </a:p>
          <a:p>
            <a:pPr>
              <a:lnSpc>
                <a:spcPts val="3075"/>
              </a:lnSpc>
            </a:pPr>
            <a:r>
              <a:rPr lang="en-US" sz="2196">
                <a:solidFill>
                  <a:srgbClr val="000000"/>
                </a:solidFill>
                <a:latin typeface="Open Sauce Bold"/>
              </a:rPr>
              <a:t>Special considerations:</a:t>
            </a:r>
            <a:r>
              <a:rPr lang="en-US" sz="2196">
                <a:solidFill>
                  <a:srgbClr val="000000"/>
                </a:solidFill>
                <a:latin typeface="Open Sauce"/>
              </a:rPr>
              <a:t> Need 30 days consent signed before procedure. Takes 3 months to become effective. About 3 months after the procedure, there is a test to make sure no sperm is in the semen.</a:t>
            </a:r>
          </a:p>
          <a:p>
            <a:pPr>
              <a:lnSpc>
                <a:spcPts val="3075"/>
              </a:lnSpc>
            </a:pPr>
          </a:p>
          <a:p>
            <a:pPr>
              <a:lnSpc>
                <a:spcPts val="3075"/>
              </a:lnSpc>
            </a:pPr>
          </a:p>
          <a:p>
            <a:pPr>
              <a:lnSpc>
                <a:spcPts val="3635"/>
              </a:lnSpc>
            </a:pPr>
          </a:p>
          <a:p>
            <a:pPr>
              <a:lnSpc>
                <a:spcPts val="3635"/>
              </a:lnSpc>
            </a:pPr>
          </a:p>
          <a:p>
            <a:pPr>
              <a:lnSpc>
                <a:spcPts val="3635"/>
              </a:lnSpc>
            </a:pPr>
          </a:p>
          <a:p>
            <a:pPr algn="ctr">
              <a:lnSpc>
                <a:spcPts val="3635"/>
              </a:lnSpc>
            </a:pPr>
          </a:p>
          <a:p>
            <a:pPr>
              <a:lnSpc>
                <a:spcPts val="3635"/>
              </a:lnSpc>
            </a:pPr>
            <a:r>
              <a:rPr lang="en-US" sz="2596">
                <a:solidFill>
                  <a:srgbClr val="3C7F72"/>
                </a:solidFill>
                <a:latin typeface="Open Sauce"/>
              </a:rPr>
              <a:t> </a:t>
            </a:r>
          </a:p>
          <a:p>
            <a:pPr algn="ctr">
              <a:lnSpc>
                <a:spcPts val="3635"/>
              </a:lnSpc>
              <a:spcBef>
                <a:spcPct val="0"/>
              </a:spcBef>
            </a:pPr>
          </a:p>
        </p:txBody>
      </p:sp>
      <p:sp>
        <p:nvSpPr>
          <p:cNvPr name="Freeform 9" id="9"/>
          <p:cNvSpPr/>
          <p:nvPr/>
        </p:nvSpPr>
        <p:spPr>
          <a:xfrm flipH="false" flipV="false" rot="0">
            <a:off x="12525456" y="3235348"/>
            <a:ext cx="4859765" cy="4859765"/>
          </a:xfrm>
          <a:custGeom>
            <a:avLst/>
            <a:gdLst/>
            <a:ahLst/>
            <a:cxnLst/>
            <a:rect r="r" b="b" t="t" l="l"/>
            <a:pathLst>
              <a:path h="4859765" w="4859765">
                <a:moveTo>
                  <a:pt x="0" y="0"/>
                </a:moveTo>
                <a:lnTo>
                  <a:pt x="4859765" y="0"/>
                </a:lnTo>
                <a:lnTo>
                  <a:pt x="4859765" y="4859765"/>
                </a:lnTo>
                <a:lnTo>
                  <a:pt x="0" y="4859765"/>
                </a:lnTo>
                <a:lnTo>
                  <a:pt x="0" y="0"/>
                </a:lnTo>
                <a:close/>
              </a:path>
            </a:pathLst>
          </a:custGeom>
          <a:blipFill>
            <a:blip r:embed="rId7"/>
            <a:stretch>
              <a:fillRect l="0" t="0" r="0" b="0"/>
            </a:stretch>
          </a:blipFill>
        </p:spPr>
      </p:sp>
    </p:spTree>
  </p:cSld>
  <p:clrMapOvr>
    <a:masterClrMapping/>
  </p:clrMapOvr>
  <p:transition spd="fast">
    <p:circl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0589422" y="3212861"/>
            <a:ext cx="3736747" cy="5630714"/>
          </a:xfrm>
          <a:custGeom>
            <a:avLst/>
            <a:gdLst/>
            <a:ahLst/>
            <a:cxnLst/>
            <a:rect r="r" b="b" t="t" l="l"/>
            <a:pathLst>
              <a:path h="5630714" w="3736747">
                <a:moveTo>
                  <a:pt x="0" y="0"/>
                </a:moveTo>
                <a:lnTo>
                  <a:pt x="3736746" y="0"/>
                </a:lnTo>
                <a:lnTo>
                  <a:pt x="3736746" y="5630714"/>
                </a:lnTo>
                <a:lnTo>
                  <a:pt x="0" y="5630714"/>
                </a:lnTo>
                <a:lnTo>
                  <a:pt x="0" y="0"/>
                </a:lnTo>
                <a:close/>
              </a:path>
            </a:pathLst>
          </a:custGeom>
          <a:blipFill>
            <a:blip r:embed="rId7"/>
            <a:stretch>
              <a:fillRect l="0" t="0" r="0" b="0"/>
            </a:stretch>
          </a:blipFill>
        </p:spPr>
      </p:sp>
      <p:sp>
        <p:nvSpPr>
          <p:cNvPr name="TextBox 8" id="8"/>
          <p:cNvSpPr txBox="true"/>
          <p:nvPr/>
        </p:nvSpPr>
        <p:spPr>
          <a:xfrm rot="0">
            <a:off x="1028700" y="477547"/>
            <a:ext cx="15557337" cy="1162050"/>
          </a:xfrm>
          <a:prstGeom prst="rect">
            <a:avLst/>
          </a:prstGeom>
        </p:spPr>
        <p:txBody>
          <a:bodyPr anchor="t" rtlCol="false" tIns="0" lIns="0" bIns="0" rIns="0">
            <a:spAutoFit/>
          </a:bodyPr>
          <a:lstStyle/>
          <a:p>
            <a:pPr marL="0" indent="0" lvl="0">
              <a:lnSpc>
                <a:spcPts val="9288"/>
              </a:lnSpc>
              <a:spcBef>
                <a:spcPct val="0"/>
              </a:spcBef>
            </a:pPr>
            <a:r>
              <a:rPr lang="en-US" sz="7740">
                <a:solidFill>
                  <a:srgbClr val="3C7F72"/>
                </a:solidFill>
                <a:latin typeface="Roca One Ultra-Bold"/>
              </a:rPr>
              <a:t>Long Acting Contraceptives</a:t>
            </a:r>
            <a:r>
              <a:rPr lang="en-US" sz="7740">
                <a:solidFill>
                  <a:srgbClr val="3C7F72"/>
                </a:solidFill>
                <a:latin typeface="Roca One Ultra-Bold"/>
              </a:rPr>
              <a:t>  </a:t>
            </a:r>
          </a:p>
        </p:txBody>
      </p:sp>
      <p:sp>
        <p:nvSpPr>
          <p:cNvPr name="TextBox 9" id="9"/>
          <p:cNvSpPr txBox="true"/>
          <p:nvPr/>
        </p:nvSpPr>
        <p:spPr>
          <a:xfrm rot="0">
            <a:off x="1028700" y="1301430"/>
            <a:ext cx="16540977" cy="10887792"/>
          </a:xfrm>
          <a:prstGeom prst="rect">
            <a:avLst/>
          </a:prstGeom>
        </p:spPr>
        <p:txBody>
          <a:bodyPr anchor="t" rtlCol="false" tIns="0" lIns="0" bIns="0" rIns="0">
            <a:spAutoFit/>
          </a:bodyPr>
          <a:lstStyle/>
          <a:p>
            <a:pPr>
              <a:lnSpc>
                <a:spcPts val="5735"/>
              </a:lnSpc>
            </a:pPr>
            <a:r>
              <a:rPr lang="en-US" sz="4096">
                <a:solidFill>
                  <a:srgbClr val="3C7F72"/>
                </a:solidFill>
                <a:latin typeface="Open Sauce Bold"/>
              </a:rPr>
              <a:t>Copper IUD (Paraguard)</a:t>
            </a:r>
          </a:p>
          <a:p>
            <a:pPr>
              <a:lnSpc>
                <a:spcPts val="3075"/>
              </a:lnSpc>
            </a:pPr>
          </a:p>
          <a:p>
            <a:pPr>
              <a:lnSpc>
                <a:spcPts val="3075"/>
              </a:lnSpc>
            </a:pPr>
            <a:r>
              <a:rPr lang="en-US" sz="2196">
                <a:solidFill>
                  <a:srgbClr val="000000"/>
                </a:solidFill>
                <a:latin typeface="Open Sauce Bold"/>
              </a:rPr>
              <a:t>Mechanism of Action:</a:t>
            </a:r>
            <a:r>
              <a:rPr lang="en-US" sz="2196">
                <a:solidFill>
                  <a:srgbClr val="000000"/>
                </a:solidFill>
                <a:latin typeface="Open Sauce"/>
              </a:rPr>
              <a:t> prevents fertilization by impairing sperm mobility and viability via copper ions </a:t>
            </a:r>
          </a:p>
          <a:p>
            <a:pPr>
              <a:lnSpc>
                <a:spcPts val="3075"/>
              </a:lnSpc>
            </a:pPr>
          </a:p>
          <a:p>
            <a:pPr>
              <a:lnSpc>
                <a:spcPts val="3075"/>
              </a:lnSpc>
            </a:pPr>
            <a:r>
              <a:rPr lang="en-US" sz="2196">
                <a:solidFill>
                  <a:srgbClr val="000000"/>
                </a:solidFill>
                <a:latin typeface="Open Sauce Bold"/>
              </a:rPr>
              <a:t>Effectiveness: up to 12 years</a:t>
            </a:r>
          </a:p>
          <a:p>
            <a:pPr>
              <a:lnSpc>
                <a:spcPts val="3075"/>
              </a:lnSpc>
            </a:pPr>
            <a:r>
              <a:rPr lang="en-US" sz="2196">
                <a:solidFill>
                  <a:srgbClr val="000000"/>
                </a:solidFill>
                <a:latin typeface="Open Sauce"/>
              </a:rPr>
              <a:t>Perfect Use: &gt;99.4-99.9 effective</a:t>
            </a:r>
          </a:p>
          <a:p>
            <a:pPr>
              <a:lnSpc>
                <a:spcPts val="3075"/>
              </a:lnSpc>
            </a:pPr>
            <a:r>
              <a:rPr lang="en-US" sz="2196">
                <a:solidFill>
                  <a:srgbClr val="000000"/>
                </a:solidFill>
                <a:latin typeface="Open Sauce"/>
              </a:rPr>
              <a:t>Typical Use: &gt;99.4-99.9% effective</a:t>
            </a:r>
          </a:p>
          <a:p>
            <a:pPr>
              <a:lnSpc>
                <a:spcPts val="3075"/>
              </a:lnSpc>
            </a:pPr>
          </a:p>
          <a:p>
            <a:pPr>
              <a:lnSpc>
                <a:spcPts val="3075"/>
              </a:lnSpc>
            </a:pPr>
            <a:r>
              <a:rPr lang="en-US" sz="2196">
                <a:solidFill>
                  <a:srgbClr val="000000"/>
                </a:solidFill>
                <a:latin typeface="Open Sauce Bold"/>
              </a:rPr>
              <a:t>Benefits: </a:t>
            </a:r>
            <a:r>
              <a:rPr lang="en-US" sz="2196">
                <a:solidFill>
                  <a:srgbClr val="000000"/>
                </a:solidFill>
                <a:latin typeface="Open Sauce"/>
              </a:rPr>
              <a:t>long acting, </a:t>
            </a:r>
            <a:r>
              <a:rPr lang="en-US" sz="2196">
                <a:solidFill>
                  <a:srgbClr val="1B443C"/>
                </a:solidFill>
                <a:latin typeface="Open Sauce"/>
              </a:rPr>
              <a:t>no hormones</a:t>
            </a:r>
            <a:r>
              <a:rPr lang="en-US" sz="2196">
                <a:solidFill>
                  <a:srgbClr val="000000"/>
                </a:solidFill>
                <a:latin typeface="Open Sauce"/>
              </a:rPr>
              <a:t>, reversible</a:t>
            </a:r>
          </a:p>
          <a:p>
            <a:pPr>
              <a:lnSpc>
                <a:spcPts val="3075"/>
              </a:lnSpc>
            </a:pPr>
            <a:r>
              <a:rPr lang="en-US" sz="2196">
                <a:solidFill>
                  <a:srgbClr val="000000"/>
                </a:solidFill>
                <a:latin typeface="Open Sauce Bold"/>
              </a:rPr>
              <a:t>Side Effects: </a:t>
            </a:r>
            <a:r>
              <a:rPr lang="en-US" sz="2196">
                <a:solidFill>
                  <a:srgbClr val="000000"/>
                </a:solidFill>
                <a:latin typeface="Open Sauce"/>
              </a:rPr>
              <a:t>heavier periods and cramping</a:t>
            </a:r>
          </a:p>
          <a:p>
            <a:pPr>
              <a:lnSpc>
                <a:spcPts val="3075"/>
              </a:lnSpc>
            </a:pPr>
            <a:r>
              <a:rPr lang="en-US" sz="2196">
                <a:solidFill>
                  <a:srgbClr val="000000"/>
                </a:solidFill>
                <a:latin typeface="Open Sauce Bold"/>
              </a:rPr>
              <a:t>Adverse Effects: </a:t>
            </a:r>
            <a:r>
              <a:rPr lang="en-US" sz="2196">
                <a:solidFill>
                  <a:srgbClr val="000000"/>
                </a:solidFill>
                <a:latin typeface="Open Sauce"/>
              </a:rPr>
              <a:t>IUD expulsion, infection, perforation </a:t>
            </a:r>
          </a:p>
          <a:p>
            <a:pPr>
              <a:lnSpc>
                <a:spcPts val="3075"/>
              </a:lnSpc>
            </a:pPr>
          </a:p>
          <a:p>
            <a:pPr>
              <a:lnSpc>
                <a:spcPts val="3075"/>
              </a:lnSpc>
            </a:pPr>
            <a:r>
              <a:rPr lang="en-US" sz="2196">
                <a:solidFill>
                  <a:srgbClr val="000000"/>
                </a:solidFill>
                <a:latin typeface="Open Sauce Bold"/>
              </a:rPr>
              <a:t>Cost: </a:t>
            </a:r>
          </a:p>
          <a:p>
            <a:pPr>
              <a:lnSpc>
                <a:spcPts val="3075"/>
              </a:lnSpc>
            </a:pPr>
            <a:r>
              <a:rPr lang="en-US" sz="2196">
                <a:solidFill>
                  <a:srgbClr val="000000"/>
                </a:solidFill>
                <a:latin typeface="Open Sauce"/>
              </a:rPr>
              <a:t>Medicaid: free</a:t>
            </a:r>
          </a:p>
          <a:p>
            <a:pPr>
              <a:lnSpc>
                <a:spcPts val="3075"/>
              </a:lnSpc>
            </a:pPr>
            <a:r>
              <a:rPr lang="en-US" sz="2196">
                <a:solidFill>
                  <a:srgbClr val="000000"/>
                </a:solidFill>
                <a:latin typeface="Open Sauce"/>
              </a:rPr>
              <a:t>insurance: most plans cover free</a:t>
            </a:r>
          </a:p>
          <a:p>
            <a:pPr>
              <a:lnSpc>
                <a:spcPts val="3075"/>
              </a:lnSpc>
            </a:pPr>
            <a:r>
              <a:rPr lang="en-US" sz="2196">
                <a:solidFill>
                  <a:srgbClr val="000000"/>
                </a:solidFill>
                <a:latin typeface="Open Sauce"/>
              </a:rPr>
              <a:t>no insurance: $500-$739</a:t>
            </a:r>
          </a:p>
          <a:p>
            <a:pPr>
              <a:lnSpc>
                <a:spcPts val="3075"/>
              </a:lnSpc>
            </a:pPr>
          </a:p>
          <a:p>
            <a:pPr>
              <a:lnSpc>
                <a:spcPts val="3075"/>
              </a:lnSpc>
            </a:pPr>
            <a:r>
              <a:rPr lang="en-US" sz="2196">
                <a:solidFill>
                  <a:srgbClr val="000000"/>
                </a:solidFill>
                <a:latin typeface="Open Sauce Bold"/>
              </a:rPr>
              <a:t>How:</a:t>
            </a:r>
            <a:r>
              <a:rPr lang="en-US" sz="2196">
                <a:solidFill>
                  <a:srgbClr val="000000"/>
                </a:solidFill>
                <a:latin typeface="Open Sauce"/>
              </a:rPr>
              <a:t> in clinic procedure placed in uterus</a:t>
            </a:r>
          </a:p>
          <a:p>
            <a:pPr>
              <a:lnSpc>
                <a:spcPts val="3075"/>
              </a:lnSpc>
            </a:pPr>
          </a:p>
          <a:p>
            <a:pPr>
              <a:lnSpc>
                <a:spcPts val="3075"/>
              </a:lnSpc>
            </a:pPr>
            <a:r>
              <a:rPr lang="en-US" sz="2196">
                <a:solidFill>
                  <a:srgbClr val="000000"/>
                </a:solidFill>
                <a:latin typeface="Open Sauce Bold"/>
              </a:rPr>
              <a:t>Special considerations:</a:t>
            </a:r>
            <a:r>
              <a:rPr lang="en-US" sz="2196">
                <a:solidFill>
                  <a:srgbClr val="000000"/>
                </a:solidFill>
                <a:latin typeface="Open Sauce"/>
              </a:rPr>
              <a:t> procedure can be painful; ask about menses pattern, can be used as emergency contraception</a:t>
            </a:r>
          </a:p>
          <a:p>
            <a:pPr>
              <a:lnSpc>
                <a:spcPts val="3635"/>
              </a:lnSpc>
            </a:pPr>
          </a:p>
          <a:p>
            <a:pPr>
              <a:lnSpc>
                <a:spcPts val="3635"/>
              </a:lnSpc>
            </a:pPr>
          </a:p>
          <a:p>
            <a:pPr>
              <a:lnSpc>
                <a:spcPts val="3635"/>
              </a:lnSpc>
            </a:pPr>
          </a:p>
          <a:p>
            <a:pPr algn="ctr">
              <a:lnSpc>
                <a:spcPts val="3635"/>
              </a:lnSpc>
            </a:pPr>
          </a:p>
          <a:p>
            <a:pPr>
              <a:lnSpc>
                <a:spcPts val="3635"/>
              </a:lnSpc>
            </a:pPr>
            <a:r>
              <a:rPr lang="en-US" sz="2596">
                <a:solidFill>
                  <a:srgbClr val="3C7F72"/>
                </a:solidFill>
                <a:latin typeface="Open Sauce"/>
              </a:rPr>
              <a:t> </a:t>
            </a:r>
          </a:p>
          <a:p>
            <a:pPr algn="ctr">
              <a:lnSpc>
                <a:spcPts val="3635"/>
              </a:lnSpc>
              <a:spcBef>
                <a:spcPct val="0"/>
              </a:spcBef>
            </a:pPr>
          </a:p>
        </p:txBody>
      </p:sp>
    </p:spTree>
  </p:cSld>
  <p:clrMapOvr>
    <a:masterClrMapping/>
  </p:clrMapOvr>
  <p:transition spd="fast">
    <p:circle/>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1628446" y="3267197"/>
            <a:ext cx="3894533" cy="5242640"/>
          </a:xfrm>
          <a:custGeom>
            <a:avLst/>
            <a:gdLst/>
            <a:ahLst/>
            <a:cxnLst/>
            <a:rect r="r" b="b" t="t" l="l"/>
            <a:pathLst>
              <a:path h="5242640" w="3894533">
                <a:moveTo>
                  <a:pt x="0" y="0"/>
                </a:moveTo>
                <a:lnTo>
                  <a:pt x="3894532" y="0"/>
                </a:lnTo>
                <a:lnTo>
                  <a:pt x="3894532" y="5242640"/>
                </a:lnTo>
                <a:lnTo>
                  <a:pt x="0" y="5242640"/>
                </a:lnTo>
                <a:lnTo>
                  <a:pt x="0" y="0"/>
                </a:lnTo>
                <a:close/>
              </a:path>
            </a:pathLst>
          </a:custGeom>
          <a:blipFill>
            <a:blip r:embed="rId7"/>
            <a:stretch>
              <a:fillRect l="0" t="0" r="0" b="0"/>
            </a:stretch>
          </a:blipFill>
        </p:spPr>
      </p:sp>
      <p:sp>
        <p:nvSpPr>
          <p:cNvPr name="TextBox 8" id="8"/>
          <p:cNvSpPr txBox="true"/>
          <p:nvPr/>
        </p:nvSpPr>
        <p:spPr>
          <a:xfrm rot="0">
            <a:off x="1028700" y="477547"/>
            <a:ext cx="15557337" cy="1162050"/>
          </a:xfrm>
          <a:prstGeom prst="rect">
            <a:avLst/>
          </a:prstGeom>
        </p:spPr>
        <p:txBody>
          <a:bodyPr anchor="t" rtlCol="false" tIns="0" lIns="0" bIns="0" rIns="0">
            <a:spAutoFit/>
          </a:bodyPr>
          <a:lstStyle/>
          <a:p>
            <a:pPr marL="0" indent="0" lvl="0">
              <a:lnSpc>
                <a:spcPts val="9288"/>
              </a:lnSpc>
              <a:spcBef>
                <a:spcPct val="0"/>
              </a:spcBef>
            </a:pPr>
            <a:r>
              <a:rPr lang="en-US" sz="7740">
                <a:solidFill>
                  <a:srgbClr val="3C7F72"/>
                </a:solidFill>
                <a:latin typeface="Roca One Ultra-Bold"/>
              </a:rPr>
              <a:t>Long Acting Contraceptives</a:t>
            </a:r>
            <a:r>
              <a:rPr lang="en-US" sz="7740">
                <a:solidFill>
                  <a:srgbClr val="3C7F72"/>
                </a:solidFill>
                <a:latin typeface="Roca One Ultra-Bold"/>
              </a:rPr>
              <a:t>  </a:t>
            </a:r>
          </a:p>
        </p:txBody>
      </p:sp>
      <p:sp>
        <p:nvSpPr>
          <p:cNvPr name="TextBox 9" id="9"/>
          <p:cNvSpPr txBox="true"/>
          <p:nvPr/>
        </p:nvSpPr>
        <p:spPr>
          <a:xfrm rot="0">
            <a:off x="1028700" y="1360772"/>
            <a:ext cx="12799454" cy="11278317"/>
          </a:xfrm>
          <a:prstGeom prst="rect">
            <a:avLst/>
          </a:prstGeom>
        </p:spPr>
        <p:txBody>
          <a:bodyPr anchor="t" rtlCol="false" tIns="0" lIns="0" bIns="0" rIns="0">
            <a:spAutoFit/>
          </a:bodyPr>
          <a:lstStyle/>
          <a:p>
            <a:pPr>
              <a:lnSpc>
                <a:spcPts val="5735"/>
              </a:lnSpc>
            </a:pPr>
            <a:r>
              <a:rPr lang="en-US" sz="4096">
                <a:solidFill>
                  <a:srgbClr val="3C7F72"/>
                </a:solidFill>
                <a:latin typeface="Open Sauce Bold"/>
              </a:rPr>
              <a:t>Hormonal IUD (Mirena, Kyleena, Liletta, Skyla)</a:t>
            </a:r>
          </a:p>
          <a:p>
            <a:pPr>
              <a:lnSpc>
                <a:spcPts val="3075"/>
              </a:lnSpc>
            </a:pPr>
          </a:p>
          <a:p>
            <a:pPr>
              <a:lnSpc>
                <a:spcPts val="3075"/>
              </a:lnSpc>
            </a:pPr>
            <a:r>
              <a:rPr lang="en-US" sz="2196">
                <a:solidFill>
                  <a:srgbClr val="000000"/>
                </a:solidFill>
                <a:latin typeface="Open Sauce Bold"/>
              </a:rPr>
              <a:t>Mechanism of Action:</a:t>
            </a:r>
            <a:r>
              <a:rPr lang="en-US" sz="2196">
                <a:solidFill>
                  <a:srgbClr val="000000"/>
                </a:solidFill>
                <a:latin typeface="Open Sauce"/>
              </a:rPr>
              <a:t> contians synthetic progestin prevents fertilization by increasing cervical mucus, can block ovulation, thins uterine lining</a:t>
            </a:r>
          </a:p>
          <a:p>
            <a:pPr>
              <a:lnSpc>
                <a:spcPts val="3075"/>
              </a:lnSpc>
            </a:pPr>
            <a:r>
              <a:rPr lang="en-US" sz="2196">
                <a:solidFill>
                  <a:srgbClr val="000000"/>
                </a:solidFill>
                <a:latin typeface="Open Sauce Bold"/>
              </a:rPr>
              <a:t>Effectiveness: up to 8 years</a:t>
            </a:r>
          </a:p>
          <a:p>
            <a:pPr>
              <a:lnSpc>
                <a:spcPts val="3075"/>
              </a:lnSpc>
            </a:pPr>
            <a:r>
              <a:rPr lang="en-US" sz="2196">
                <a:solidFill>
                  <a:srgbClr val="000000"/>
                </a:solidFill>
                <a:latin typeface="Open Sauce"/>
              </a:rPr>
              <a:t>Perfect Use: &gt;99.4-99.9 effective</a:t>
            </a:r>
          </a:p>
          <a:p>
            <a:pPr>
              <a:lnSpc>
                <a:spcPts val="3075"/>
              </a:lnSpc>
            </a:pPr>
            <a:r>
              <a:rPr lang="en-US" sz="2196">
                <a:solidFill>
                  <a:srgbClr val="000000"/>
                </a:solidFill>
                <a:latin typeface="Open Sauce"/>
              </a:rPr>
              <a:t>Typical Use: &gt;99.4-99.9% effective</a:t>
            </a:r>
          </a:p>
          <a:p>
            <a:pPr>
              <a:lnSpc>
                <a:spcPts val="3075"/>
              </a:lnSpc>
            </a:pPr>
          </a:p>
          <a:p>
            <a:pPr>
              <a:lnSpc>
                <a:spcPts val="3075"/>
              </a:lnSpc>
            </a:pPr>
            <a:r>
              <a:rPr lang="en-US" sz="2196">
                <a:solidFill>
                  <a:srgbClr val="000000"/>
                </a:solidFill>
                <a:latin typeface="Open Sauce Bold"/>
              </a:rPr>
              <a:t>Benefits: </a:t>
            </a:r>
            <a:r>
              <a:rPr lang="en-US" sz="2196">
                <a:solidFill>
                  <a:srgbClr val="000000"/>
                </a:solidFill>
                <a:latin typeface="Open Sauce"/>
              </a:rPr>
              <a:t>long acting, reversible</a:t>
            </a:r>
          </a:p>
          <a:p>
            <a:pPr>
              <a:lnSpc>
                <a:spcPts val="3075"/>
              </a:lnSpc>
            </a:pPr>
            <a:r>
              <a:rPr lang="en-US" sz="2196">
                <a:solidFill>
                  <a:srgbClr val="000000"/>
                </a:solidFill>
                <a:latin typeface="Open Sauce Bold"/>
              </a:rPr>
              <a:t>Side Effects: </a:t>
            </a:r>
            <a:r>
              <a:rPr lang="en-US" sz="2196">
                <a:solidFill>
                  <a:srgbClr val="000000"/>
                </a:solidFill>
                <a:latin typeface="Open Sauce"/>
              </a:rPr>
              <a:t>irregular periods, spotting, amenorrhea</a:t>
            </a:r>
          </a:p>
          <a:p>
            <a:pPr>
              <a:lnSpc>
                <a:spcPts val="3075"/>
              </a:lnSpc>
            </a:pPr>
            <a:r>
              <a:rPr lang="en-US" sz="2196">
                <a:solidFill>
                  <a:srgbClr val="000000"/>
                </a:solidFill>
                <a:latin typeface="Open Sauce Bold"/>
              </a:rPr>
              <a:t>Adverse Effects: </a:t>
            </a:r>
            <a:r>
              <a:rPr lang="en-US" sz="2196">
                <a:solidFill>
                  <a:srgbClr val="000000"/>
                </a:solidFill>
                <a:latin typeface="Open Sauce"/>
              </a:rPr>
              <a:t>IUD expulsion, infection, perforation </a:t>
            </a:r>
          </a:p>
          <a:p>
            <a:pPr>
              <a:lnSpc>
                <a:spcPts val="3075"/>
              </a:lnSpc>
            </a:pPr>
          </a:p>
          <a:p>
            <a:pPr>
              <a:lnSpc>
                <a:spcPts val="3075"/>
              </a:lnSpc>
            </a:pPr>
            <a:r>
              <a:rPr lang="en-US" sz="2196">
                <a:solidFill>
                  <a:srgbClr val="000000"/>
                </a:solidFill>
                <a:latin typeface="Open Sauce Bold"/>
              </a:rPr>
              <a:t>Cost: </a:t>
            </a:r>
          </a:p>
          <a:p>
            <a:pPr>
              <a:lnSpc>
                <a:spcPts val="3075"/>
              </a:lnSpc>
            </a:pPr>
            <a:r>
              <a:rPr lang="en-US" sz="2196">
                <a:solidFill>
                  <a:srgbClr val="000000"/>
                </a:solidFill>
                <a:latin typeface="Open Sauce"/>
              </a:rPr>
              <a:t>Medicaid: free</a:t>
            </a:r>
          </a:p>
          <a:p>
            <a:pPr>
              <a:lnSpc>
                <a:spcPts val="3075"/>
              </a:lnSpc>
            </a:pPr>
            <a:r>
              <a:rPr lang="en-US" sz="2196">
                <a:solidFill>
                  <a:srgbClr val="000000"/>
                </a:solidFill>
                <a:latin typeface="Open Sauce"/>
              </a:rPr>
              <a:t>insurance: most plans cover free</a:t>
            </a:r>
          </a:p>
          <a:p>
            <a:pPr>
              <a:lnSpc>
                <a:spcPts val="3075"/>
              </a:lnSpc>
            </a:pPr>
            <a:r>
              <a:rPr lang="en-US" sz="2196">
                <a:solidFill>
                  <a:srgbClr val="000000"/>
                </a:solidFill>
                <a:latin typeface="Open Sauce"/>
              </a:rPr>
              <a:t>no insurance: $500-$858</a:t>
            </a:r>
          </a:p>
          <a:p>
            <a:pPr>
              <a:lnSpc>
                <a:spcPts val="3075"/>
              </a:lnSpc>
            </a:pPr>
          </a:p>
          <a:p>
            <a:pPr>
              <a:lnSpc>
                <a:spcPts val="3075"/>
              </a:lnSpc>
            </a:pPr>
            <a:r>
              <a:rPr lang="en-US" sz="2196">
                <a:solidFill>
                  <a:srgbClr val="000000"/>
                </a:solidFill>
                <a:latin typeface="Open Sauce Bold"/>
              </a:rPr>
              <a:t>How:</a:t>
            </a:r>
            <a:r>
              <a:rPr lang="en-US" sz="2196">
                <a:solidFill>
                  <a:srgbClr val="000000"/>
                </a:solidFill>
                <a:latin typeface="Open Sauce"/>
              </a:rPr>
              <a:t> in clinic procedure placed in uterus</a:t>
            </a:r>
          </a:p>
          <a:p>
            <a:pPr>
              <a:lnSpc>
                <a:spcPts val="3075"/>
              </a:lnSpc>
            </a:pPr>
          </a:p>
          <a:p>
            <a:pPr>
              <a:lnSpc>
                <a:spcPts val="3075"/>
              </a:lnSpc>
            </a:pPr>
            <a:r>
              <a:rPr lang="en-US" sz="2196">
                <a:solidFill>
                  <a:srgbClr val="000000"/>
                </a:solidFill>
                <a:latin typeface="Open Sauce"/>
              </a:rPr>
              <a:t>S</a:t>
            </a:r>
            <a:r>
              <a:rPr lang="en-US" sz="2196">
                <a:solidFill>
                  <a:srgbClr val="000000"/>
                </a:solidFill>
                <a:latin typeface="Open Sauce Bold"/>
              </a:rPr>
              <a:t>pecial considerations:</a:t>
            </a:r>
            <a:r>
              <a:rPr lang="en-US" sz="2196">
                <a:solidFill>
                  <a:srgbClr val="000000"/>
                </a:solidFill>
                <a:latin typeface="Open Sauce"/>
              </a:rPr>
              <a:t> procedure can be painful, might not get period, can help if periods are heavy </a:t>
            </a:r>
          </a:p>
          <a:p>
            <a:pPr>
              <a:lnSpc>
                <a:spcPts val="3635"/>
              </a:lnSpc>
            </a:pPr>
          </a:p>
          <a:p>
            <a:pPr>
              <a:lnSpc>
                <a:spcPts val="3635"/>
              </a:lnSpc>
            </a:pPr>
          </a:p>
          <a:p>
            <a:pPr>
              <a:lnSpc>
                <a:spcPts val="3635"/>
              </a:lnSpc>
            </a:pPr>
          </a:p>
          <a:p>
            <a:pPr algn="ctr">
              <a:lnSpc>
                <a:spcPts val="3635"/>
              </a:lnSpc>
            </a:pPr>
          </a:p>
          <a:p>
            <a:pPr>
              <a:lnSpc>
                <a:spcPts val="3635"/>
              </a:lnSpc>
            </a:pPr>
            <a:r>
              <a:rPr lang="en-US" sz="2596">
                <a:solidFill>
                  <a:srgbClr val="3C7F72"/>
                </a:solidFill>
                <a:latin typeface="Open Sauce"/>
              </a:rPr>
              <a:t> </a:t>
            </a:r>
          </a:p>
          <a:p>
            <a:pPr algn="ctr">
              <a:lnSpc>
                <a:spcPts val="3635"/>
              </a:lnSpc>
              <a:spcBef>
                <a:spcPct val="0"/>
              </a:spcBef>
            </a:pPr>
          </a:p>
        </p:txBody>
      </p:sp>
    </p:spTree>
  </p:cSld>
  <p:clrMapOvr>
    <a:masterClrMapping/>
  </p:clrMapOvr>
  <p:transition spd="fast">
    <p:circle/>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2059557" y="3432684"/>
            <a:ext cx="3947048" cy="4886821"/>
          </a:xfrm>
          <a:custGeom>
            <a:avLst/>
            <a:gdLst/>
            <a:ahLst/>
            <a:cxnLst/>
            <a:rect r="r" b="b" t="t" l="l"/>
            <a:pathLst>
              <a:path h="4886821" w="3947048">
                <a:moveTo>
                  <a:pt x="0" y="0"/>
                </a:moveTo>
                <a:lnTo>
                  <a:pt x="3947048" y="0"/>
                </a:lnTo>
                <a:lnTo>
                  <a:pt x="3947048" y="4886821"/>
                </a:lnTo>
                <a:lnTo>
                  <a:pt x="0" y="4886821"/>
                </a:lnTo>
                <a:lnTo>
                  <a:pt x="0" y="0"/>
                </a:lnTo>
                <a:close/>
              </a:path>
            </a:pathLst>
          </a:custGeom>
          <a:blipFill>
            <a:blip r:embed="rId7"/>
            <a:stretch>
              <a:fillRect l="0" t="0" r="0" b="0"/>
            </a:stretch>
          </a:blipFill>
        </p:spPr>
      </p:sp>
      <p:sp>
        <p:nvSpPr>
          <p:cNvPr name="TextBox 8" id="8"/>
          <p:cNvSpPr txBox="true"/>
          <p:nvPr/>
        </p:nvSpPr>
        <p:spPr>
          <a:xfrm rot="0">
            <a:off x="1028700" y="477547"/>
            <a:ext cx="15557337" cy="1162050"/>
          </a:xfrm>
          <a:prstGeom prst="rect">
            <a:avLst/>
          </a:prstGeom>
        </p:spPr>
        <p:txBody>
          <a:bodyPr anchor="t" rtlCol="false" tIns="0" lIns="0" bIns="0" rIns="0">
            <a:spAutoFit/>
          </a:bodyPr>
          <a:lstStyle/>
          <a:p>
            <a:pPr marL="0" indent="0" lvl="0">
              <a:lnSpc>
                <a:spcPts val="9288"/>
              </a:lnSpc>
              <a:spcBef>
                <a:spcPct val="0"/>
              </a:spcBef>
            </a:pPr>
            <a:r>
              <a:rPr lang="en-US" sz="7740">
                <a:solidFill>
                  <a:srgbClr val="3C7F72"/>
                </a:solidFill>
                <a:latin typeface="Roca One Ultra-Bold"/>
              </a:rPr>
              <a:t>Long Acting Contraceptives</a:t>
            </a:r>
            <a:r>
              <a:rPr lang="en-US" sz="7740">
                <a:solidFill>
                  <a:srgbClr val="3C7F72"/>
                </a:solidFill>
                <a:latin typeface="Roca One Ultra-Bold"/>
              </a:rPr>
              <a:t>  </a:t>
            </a:r>
          </a:p>
        </p:txBody>
      </p:sp>
      <p:sp>
        <p:nvSpPr>
          <p:cNvPr name="TextBox 9" id="9"/>
          <p:cNvSpPr txBox="true"/>
          <p:nvPr/>
        </p:nvSpPr>
        <p:spPr>
          <a:xfrm rot="0">
            <a:off x="1028700" y="1329479"/>
            <a:ext cx="10799747" cy="10118744"/>
          </a:xfrm>
          <a:prstGeom prst="rect">
            <a:avLst/>
          </a:prstGeom>
        </p:spPr>
        <p:txBody>
          <a:bodyPr anchor="t" rtlCol="false" tIns="0" lIns="0" bIns="0" rIns="0">
            <a:spAutoFit/>
          </a:bodyPr>
          <a:lstStyle/>
          <a:p>
            <a:pPr>
              <a:lnSpc>
                <a:spcPts val="5735"/>
              </a:lnSpc>
            </a:pPr>
            <a:r>
              <a:rPr lang="en-US" sz="4096">
                <a:solidFill>
                  <a:srgbClr val="3C7F72"/>
                </a:solidFill>
                <a:latin typeface="Open Sauce Bold"/>
              </a:rPr>
              <a:t>Implant (Nexplanon)</a:t>
            </a:r>
          </a:p>
          <a:p>
            <a:pPr>
              <a:lnSpc>
                <a:spcPts val="1255"/>
              </a:lnSpc>
            </a:pPr>
          </a:p>
          <a:p>
            <a:pPr>
              <a:lnSpc>
                <a:spcPts val="3075"/>
              </a:lnSpc>
            </a:pPr>
            <a:r>
              <a:rPr lang="en-US" sz="2196">
                <a:solidFill>
                  <a:srgbClr val="000000"/>
                </a:solidFill>
                <a:latin typeface="Open Sauce Bold"/>
              </a:rPr>
              <a:t>Mechanism of Action:</a:t>
            </a:r>
            <a:r>
              <a:rPr lang="en-US" sz="2196">
                <a:solidFill>
                  <a:srgbClr val="000000"/>
                </a:solidFill>
                <a:latin typeface="Open Sauce"/>
              </a:rPr>
              <a:t> contains synthetic progestin revents fertilization by increasing cervical mucus, thins uterine lining, and stops ovulation</a:t>
            </a:r>
          </a:p>
          <a:p>
            <a:pPr>
              <a:lnSpc>
                <a:spcPts val="3075"/>
              </a:lnSpc>
            </a:pPr>
          </a:p>
          <a:p>
            <a:pPr>
              <a:lnSpc>
                <a:spcPts val="3075"/>
              </a:lnSpc>
            </a:pPr>
            <a:r>
              <a:rPr lang="en-US" sz="2196">
                <a:solidFill>
                  <a:srgbClr val="000000"/>
                </a:solidFill>
                <a:latin typeface="Open Sauce Bold"/>
              </a:rPr>
              <a:t>Effectiveness: up to 3-5 years</a:t>
            </a:r>
          </a:p>
          <a:p>
            <a:pPr>
              <a:lnSpc>
                <a:spcPts val="3075"/>
              </a:lnSpc>
            </a:pPr>
            <a:r>
              <a:rPr lang="en-US" sz="2196">
                <a:solidFill>
                  <a:srgbClr val="000000"/>
                </a:solidFill>
                <a:latin typeface="Open Sauce"/>
              </a:rPr>
              <a:t>Perfect Use: &gt;99.9 effective</a:t>
            </a:r>
          </a:p>
          <a:p>
            <a:pPr>
              <a:lnSpc>
                <a:spcPts val="3075"/>
              </a:lnSpc>
            </a:pPr>
            <a:r>
              <a:rPr lang="en-US" sz="2196">
                <a:solidFill>
                  <a:srgbClr val="000000"/>
                </a:solidFill>
                <a:latin typeface="Open Sauce"/>
              </a:rPr>
              <a:t>Typical Use: &gt;99.9% effective</a:t>
            </a:r>
          </a:p>
          <a:p>
            <a:pPr>
              <a:lnSpc>
                <a:spcPts val="3075"/>
              </a:lnSpc>
            </a:pPr>
          </a:p>
          <a:p>
            <a:pPr>
              <a:lnSpc>
                <a:spcPts val="3075"/>
              </a:lnSpc>
            </a:pPr>
            <a:r>
              <a:rPr lang="en-US" sz="2196">
                <a:solidFill>
                  <a:srgbClr val="000000"/>
                </a:solidFill>
                <a:latin typeface="Open Sauce Bold"/>
              </a:rPr>
              <a:t>Benefits: </a:t>
            </a:r>
            <a:r>
              <a:rPr lang="en-US" sz="2196">
                <a:solidFill>
                  <a:srgbClr val="000000"/>
                </a:solidFill>
                <a:latin typeface="Open Sauce"/>
              </a:rPr>
              <a:t>long acting, reversible</a:t>
            </a:r>
          </a:p>
          <a:p>
            <a:pPr>
              <a:lnSpc>
                <a:spcPts val="3075"/>
              </a:lnSpc>
            </a:pPr>
            <a:r>
              <a:rPr lang="en-US" sz="2196">
                <a:solidFill>
                  <a:srgbClr val="000000"/>
                </a:solidFill>
                <a:latin typeface="Open Sauce Bold"/>
              </a:rPr>
              <a:t>Side Effects: </a:t>
            </a:r>
            <a:r>
              <a:rPr lang="en-US" sz="2196">
                <a:solidFill>
                  <a:srgbClr val="000000"/>
                </a:solidFill>
                <a:latin typeface="Open Sauce"/>
              </a:rPr>
              <a:t>irregular bleeding/ spotting up to 6-12 months, amenorrhea</a:t>
            </a:r>
          </a:p>
          <a:p>
            <a:pPr>
              <a:lnSpc>
                <a:spcPts val="3075"/>
              </a:lnSpc>
            </a:pPr>
            <a:r>
              <a:rPr lang="en-US" sz="2196">
                <a:solidFill>
                  <a:srgbClr val="000000"/>
                </a:solidFill>
                <a:latin typeface="Open Sauce Bold"/>
              </a:rPr>
              <a:t>Adverse Effects: </a:t>
            </a:r>
            <a:r>
              <a:rPr lang="en-US" sz="2196">
                <a:solidFill>
                  <a:srgbClr val="000000"/>
                </a:solidFill>
                <a:latin typeface="Open Sauce"/>
              </a:rPr>
              <a:t>infection risk, implant migration</a:t>
            </a:r>
          </a:p>
          <a:p>
            <a:pPr>
              <a:lnSpc>
                <a:spcPts val="3075"/>
              </a:lnSpc>
            </a:pPr>
          </a:p>
          <a:p>
            <a:pPr>
              <a:lnSpc>
                <a:spcPts val="3075"/>
              </a:lnSpc>
            </a:pPr>
            <a:r>
              <a:rPr lang="en-US" sz="2196">
                <a:solidFill>
                  <a:srgbClr val="000000"/>
                </a:solidFill>
                <a:latin typeface="Open Sauce Bold"/>
              </a:rPr>
              <a:t>Cost: </a:t>
            </a:r>
          </a:p>
          <a:p>
            <a:pPr>
              <a:lnSpc>
                <a:spcPts val="3075"/>
              </a:lnSpc>
            </a:pPr>
            <a:r>
              <a:rPr lang="en-US" sz="2196">
                <a:solidFill>
                  <a:srgbClr val="000000"/>
                </a:solidFill>
                <a:latin typeface="Open Sauce"/>
              </a:rPr>
              <a:t>Medicaid: free</a:t>
            </a:r>
          </a:p>
          <a:p>
            <a:pPr>
              <a:lnSpc>
                <a:spcPts val="3075"/>
              </a:lnSpc>
            </a:pPr>
            <a:r>
              <a:rPr lang="en-US" sz="2196">
                <a:solidFill>
                  <a:srgbClr val="000000"/>
                </a:solidFill>
                <a:latin typeface="Open Sauce"/>
              </a:rPr>
              <a:t>insurance: most plans cover free</a:t>
            </a:r>
          </a:p>
          <a:p>
            <a:pPr>
              <a:lnSpc>
                <a:spcPts val="3075"/>
              </a:lnSpc>
            </a:pPr>
            <a:r>
              <a:rPr lang="en-US" sz="2196">
                <a:solidFill>
                  <a:srgbClr val="000000"/>
                </a:solidFill>
                <a:latin typeface="Open Sauce"/>
              </a:rPr>
              <a:t>no insurance: $500-$858</a:t>
            </a:r>
          </a:p>
          <a:p>
            <a:pPr>
              <a:lnSpc>
                <a:spcPts val="3075"/>
              </a:lnSpc>
            </a:pPr>
          </a:p>
          <a:p>
            <a:pPr>
              <a:lnSpc>
                <a:spcPts val="3075"/>
              </a:lnSpc>
            </a:pPr>
            <a:r>
              <a:rPr lang="en-US" sz="2196">
                <a:solidFill>
                  <a:srgbClr val="000000"/>
                </a:solidFill>
                <a:latin typeface="Open Sauce Bold"/>
              </a:rPr>
              <a:t>How:</a:t>
            </a:r>
            <a:r>
              <a:rPr lang="en-US" sz="2196">
                <a:solidFill>
                  <a:srgbClr val="000000"/>
                </a:solidFill>
                <a:latin typeface="Open Sauce"/>
              </a:rPr>
              <a:t> in clinic procedure placed in arm</a:t>
            </a:r>
          </a:p>
          <a:p>
            <a:pPr>
              <a:lnSpc>
                <a:spcPts val="3075"/>
              </a:lnSpc>
            </a:pPr>
          </a:p>
          <a:p>
            <a:pPr>
              <a:lnSpc>
                <a:spcPts val="3355"/>
              </a:lnSpc>
            </a:pPr>
            <a:r>
              <a:rPr lang="en-US" sz="2396">
                <a:solidFill>
                  <a:srgbClr val="000000"/>
                </a:solidFill>
                <a:latin typeface="Open Sauce"/>
              </a:rPr>
              <a:t>S</a:t>
            </a:r>
            <a:r>
              <a:rPr lang="en-US" sz="2396">
                <a:solidFill>
                  <a:srgbClr val="000000"/>
                </a:solidFill>
                <a:latin typeface="Open Sauce Bold"/>
              </a:rPr>
              <a:t>pecial considerations:</a:t>
            </a:r>
            <a:r>
              <a:rPr lang="en-US" sz="2396">
                <a:solidFill>
                  <a:srgbClr val="000000"/>
                </a:solidFill>
                <a:latin typeface="Open Sauce"/>
              </a:rPr>
              <a:t> should be palpable at all times</a:t>
            </a:r>
          </a:p>
          <a:p>
            <a:pPr>
              <a:lnSpc>
                <a:spcPts val="3635"/>
              </a:lnSpc>
            </a:pPr>
          </a:p>
          <a:p>
            <a:pPr algn="ctr">
              <a:lnSpc>
                <a:spcPts val="3635"/>
              </a:lnSpc>
            </a:pPr>
          </a:p>
          <a:p>
            <a:pPr>
              <a:lnSpc>
                <a:spcPts val="3635"/>
              </a:lnSpc>
            </a:pPr>
            <a:r>
              <a:rPr lang="en-US" sz="2596">
                <a:solidFill>
                  <a:srgbClr val="3C7F72"/>
                </a:solidFill>
                <a:latin typeface="Open Sauce"/>
              </a:rPr>
              <a:t> </a:t>
            </a:r>
          </a:p>
          <a:p>
            <a:pPr algn="ctr">
              <a:lnSpc>
                <a:spcPts val="3635"/>
              </a:lnSpc>
              <a:spcBef>
                <a:spcPct val="0"/>
              </a:spcBef>
            </a:pPr>
          </a:p>
        </p:txBody>
      </p:sp>
    </p:spTree>
  </p:cSld>
  <p:clrMapOvr>
    <a:masterClrMapping/>
  </p:clrMapOvr>
  <p:transition spd="fast">
    <p:circle/>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1553872"/>
            <a:ext cx="11574367" cy="10421067"/>
          </a:xfrm>
          <a:prstGeom prst="rect">
            <a:avLst/>
          </a:prstGeom>
        </p:spPr>
        <p:txBody>
          <a:bodyPr anchor="t" rtlCol="false" tIns="0" lIns="0" bIns="0" rIns="0">
            <a:spAutoFit/>
          </a:bodyPr>
          <a:lstStyle/>
          <a:p>
            <a:pPr>
              <a:lnSpc>
                <a:spcPts val="5735"/>
              </a:lnSpc>
            </a:pPr>
            <a:r>
              <a:rPr lang="en-US" sz="4096">
                <a:solidFill>
                  <a:srgbClr val="3C7F72"/>
                </a:solidFill>
                <a:latin typeface="Open Sauce Bold"/>
              </a:rPr>
              <a:t>Depo-Provera: every 3 months</a:t>
            </a:r>
          </a:p>
          <a:p>
            <a:pPr>
              <a:lnSpc>
                <a:spcPts val="3075"/>
              </a:lnSpc>
            </a:pPr>
            <a:r>
              <a:rPr lang="en-US" sz="2196">
                <a:solidFill>
                  <a:srgbClr val="000000"/>
                </a:solidFill>
                <a:latin typeface="Open Sauce Bold"/>
              </a:rPr>
              <a:t>Mechanism of Action:</a:t>
            </a:r>
            <a:r>
              <a:rPr lang="en-US" sz="2196">
                <a:solidFill>
                  <a:srgbClr val="000000"/>
                </a:solidFill>
                <a:latin typeface="Open Sauce"/>
              </a:rPr>
              <a:t> contains synthetic progestin revents fertilization by increasing cervical mucus and prevents ovulation</a:t>
            </a:r>
          </a:p>
          <a:p>
            <a:pPr>
              <a:lnSpc>
                <a:spcPts val="3075"/>
              </a:lnSpc>
            </a:pPr>
          </a:p>
          <a:p>
            <a:pPr>
              <a:lnSpc>
                <a:spcPts val="3075"/>
              </a:lnSpc>
            </a:pPr>
            <a:r>
              <a:rPr lang="en-US" sz="2196">
                <a:solidFill>
                  <a:srgbClr val="000000"/>
                </a:solidFill>
                <a:latin typeface="Open Sauce Bold"/>
              </a:rPr>
              <a:t>Effectiveness: </a:t>
            </a:r>
          </a:p>
          <a:p>
            <a:pPr>
              <a:lnSpc>
                <a:spcPts val="3075"/>
              </a:lnSpc>
            </a:pPr>
            <a:r>
              <a:rPr lang="en-US" sz="2196">
                <a:solidFill>
                  <a:srgbClr val="000000"/>
                </a:solidFill>
                <a:latin typeface="Open Sauce"/>
              </a:rPr>
              <a:t>Perfect Use: 99.8 effective, every 3 months</a:t>
            </a:r>
          </a:p>
          <a:p>
            <a:pPr>
              <a:lnSpc>
                <a:spcPts val="3075"/>
              </a:lnSpc>
            </a:pPr>
            <a:r>
              <a:rPr lang="en-US" sz="2196">
                <a:solidFill>
                  <a:srgbClr val="000000"/>
                </a:solidFill>
                <a:latin typeface="Open Sauce"/>
              </a:rPr>
              <a:t>Typical Use: 96 effective</a:t>
            </a:r>
          </a:p>
          <a:p>
            <a:pPr>
              <a:lnSpc>
                <a:spcPts val="3075"/>
              </a:lnSpc>
            </a:pPr>
          </a:p>
          <a:p>
            <a:pPr>
              <a:lnSpc>
                <a:spcPts val="3075"/>
              </a:lnSpc>
            </a:pPr>
            <a:r>
              <a:rPr lang="en-US" sz="2196">
                <a:solidFill>
                  <a:srgbClr val="000000"/>
                </a:solidFill>
                <a:latin typeface="Open Sauce Bold"/>
              </a:rPr>
              <a:t>Benefits:</a:t>
            </a:r>
            <a:r>
              <a:rPr lang="en-US" sz="2196">
                <a:solidFill>
                  <a:srgbClr val="000000"/>
                </a:solidFill>
                <a:latin typeface="Open Sauce"/>
              </a:rPr>
              <a:t> invisible/total privacy</a:t>
            </a:r>
          </a:p>
          <a:p>
            <a:pPr>
              <a:lnSpc>
                <a:spcPts val="3075"/>
              </a:lnSpc>
            </a:pPr>
            <a:r>
              <a:rPr lang="en-US" sz="2196">
                <a:solidFill>
                  <a:srgbClr val="000000"/>
                </a:solidFill>
                <a:latin typeface="Open Sauce Bold"/>
              </a:rPr>
              <a:t>Side Effects: </a:t>
            </a:r>
            <a:r>
              <a:rPr lang="en-US" sz="2196">
                <a:solidFill>
                  <a:srgbClr val="000000"/>
                </a:solidFill>
                <a:latin typeface="Open Sauce"/>
              </a:rPr>
              <a:t>irregular bleeding, increase appetite, later fertility return (up to 9 mo); can decrease bone denisty in long term use</a:t>
            </a:r>
          </a:p>
          <a:p>
            <a:pPr>
              <a:lnSpc>
                <a:spcPts val="3075"/>
              </a:lnSpc>
            </a:pPr>
          </a:p>
          <a:p>
            <a:pPr>
              <a:lnSpc>
                <a:spcPts val="3075"/>
              </a:lnSpc>
            </a:pPr>
            <a:r>
              <a:rPr lang="en-US" sz="2196">
                <a:solidFill>
                  <a:srgbClr val="000000"/>
                </a:solidFill>
                <a:latin typeface="Open Sauce Bold"/>
              </a:rPr>
              <a:t>Cost: </a:t>
            </a:r>
          </a:p>
          <a:p>
            <a:pPr>
              <a:lnSpc>
                <a:spcPts val="3075"/>
              </a:lnSpc>
            </a:pPr>
            <a:r>
              <a:rPr lang="en-US" sz="2196">
                <a:solidFill>
                  <a:srgbClr val="000000"/>
                </a:solidFill>
                <a:latin typeface="Open Sauce"/>
              </a:rPr>
              <a:t>Medicaid: free</a:t>
            </a:r>
          </a:p>
          <a:p>
            <a:pPr>
              <a:lnSpc>
                <a:spcPts val="3075"/>
              </a:lnSpc>
            </a:pPr>
            <a:r>
              <a:rPr lang="en-US" sz="2196">
                <a:solidFill>
                  <a:srgbClr val="000000"/>
                </a:solidFill>
                <a:latin typeface="Open Sauce"/>
              </a:rPr>
              <a:t>insurance: most plans cover free</a:t>
            </a:r>
          </a:p>
          <a:p>
            <a:pPr>
              <a:lnSpc>
                <a:spcPts val="3075"/>
              </a:lnSpc>
            </a:pPr>
            <a:r>
              <a:rPr lang="en-US" sz="2196">
                <a:solidFill>
                  <a:srgbClr val="000000"/>
                </a:solidFill>
                <a:latin typeface="Open Sauce"/>
              </a:rPr>
              <a:t>no insurance: $50-120</a:t>
            </a:r>
          </a:p>
          <a:p>
            <a:pPr>
              <a:lnSpc>
                <a:spcPts val="3075"/>
              </a:lnSpc>
            </a:pPr>
          </a:p>
          <a:p>
            <a:pPr>
              <a:lnSpc>
                <a:spcPts val="3075"/>
              </a:lnSpc>
            </a:pPr>
            <a:r>
              <a:rPr lang="en-US" sz="2196">
                <a:solidFill>
                  <a:srgbClr val="000000"/>
                </a:solidFill>
                <a:latin typeface="Open Sauce Bold"/>
              </a:rPr>
              <a:t>How:</a:t>
            </a:r>
            <a:r>
              <a:rPr lang="en-US" sz="2196">
                <a:solidFill>
                  <a:srgbClr val="000000"/>
                </a:solidFill>
                <a:latin typeface="Open Sauce"/>
              </a:rPr>
              <a:t> return to clinic every 3 months</a:t>
            </a:r>
          </a:p>
          <a:p>
            <a:pPr>
              <a:lnSpc>
                <a:spcPts val="3075"/>
              </a:lnSpc>
            </a:pPr>
          </a:p>
          <a:p>
            <a:pPr>
              <a:lnSpc>
                <a:spcPts val="3355"/>
              </a:lnSpc>
            </a:pPr>
            <a:r>
              <a:rPr lang="en-US" sz="2396">
                <a:solidFill>
                  <a:srgbClr val="000000"/>
                </a:solidFill>
                <a:latin typeface="Open Sauce"/>
              </a:rPr>
              <a:t>S</a:t>
            </a:r>
            <a:r>
              <a:rPr lang="en-US" sz="2396">
                <a:solidFill>
                  <a:srgbClr val="000000"/>
                </a:solidFill>
                <a:latin typeface="Open Sauce Bold"/>
              </a:rPr>
              <a:t>pecial considerations:</a:t>
            </a:r>
            <a:r>
              <a:rPr lang="en-US" sz="2396">
                <a:solidFill>
                  <a:srgbClr val="000000"/>
                </a:solidFill>
                <a:latin typeface="Open Sauce"/>
              </a:rPr>
              <a:t> sometimes can get before hospital discharge; 2 week window for next dose (depo calendar)</a:t>
            </a:r>
          </a:p>
          <a:p>
            <a:pPr>
              <a:lnSpc>
                <a:spcPts val="3635"/>
              </a:lnSpc>
            </a:pPr>
          </a:p>
          <a:p>
            <a:pPr algn="ctr">
              <a:lnSpc>
                <a:spcPts val="3635"/>
              </a:lnSpc>
            </a:pPr>
          </a:p>
          <a:p>
            <a:pPr>
              <a:lnSpc>
                <a:spcPts val="3635"/>
              </a:lnSpc>
            </a:pPr>
            <a:r>
              <a:rPr lang="en-US" sz="2596">
                <a:solidFill>
                  <a:srgbClr val="3C7F72"/>
                </a:solidFill>
                <a:latin typeface="Open Sauce"/>
              </a:rPr>
              <a:t> </a:t>
            </a:r>
          </a:p>
          <a:p>
            <a:pPr algn="ctr">
              <a:lnSpc>
                <a:spcPts val="3635"/>
              </a:lnSpc>
              <a:spcBef>
                <a:spcPct val="0"/>
              </a:spcBef>
            </a:pPr>
          </a:p>
        </p:txBody>
      </p:sp>
      <p:sp>
        <p:nvSpPr>
          <p:cNvPr name="Freeform 8" id="8"/>
          <p:cNvSpPr/>
          <p:nvPr/>
        </p:nvSpPr>
        <p:spPr>
          <a:xfrm flipH="false" flipV="false" rot="0">
            <a:off x="12811475" y="3392553"/>
            <a:ext cx="3937797" cy="3937797"/>
          </a:xfrm>
          <a:custGeom>
            <a:avLst/>
            <a:gdLst/>
            <a:ahLst/>
            <a:cxnLst/>
            <a:rect r="r" b="b" t="t" l="l"/>
            <a:pathLst>
              <a:path h="3937797" w="3937797">
                <a:moveTo>
                  <a:pt x="0" y="0"/>
                </a:moveTo>
                <a:lnTo>
                  <a:pt x="3937798" y="0"/>
                </a:lnTo>
                <a:lnTo>
                  <a:pt x="3937798" y="3937797"/>
                </a:lnTo>
                <a:lnTo>
                  <a:pt x="0" y="3937797"/>
                </a:lnTo>
                <a:lnTo>
                  <a:pt x="0" y="0"/>
                </a:lnTo>
                <a:close/>
              </a:path>
            </a:pathLst>
          </a:custGeom>
          <a:blipFill>
            <a:blip r:embed="rId7"/>
            <a:stretch>
              <a:fillRect l="0" t="0" r="0" b="0"/>
            </a:stretch>
          </a:blipFill>
        </p:spPr>
      </p:sp>
      <p:sp>
        <p:nvSpPr>
          <p:cNvPr name="TextBox 9" id="9"/>
          <p:cNvSpPr txBox="true"/>
          <p:nvPr/>
        </p:nvSpPr>
        <p:spPr>
          <a:xfrm rot="0">
            <a:off x="1028700" y="477547"/>
            <a:ext cx="15557337" cy="1162050"/>
          </a:xfrm>
          <a:prstGeom prst="rect">
            <a:avLst/>
          </a:prstGeom>
        </p:spPr>
        <p:txBody>
          <a:bodyPr anchor="t" rtlCol="false" tIns="0" lIns="0" bIns="0" rIns="0">
            <a:spAutoFit/>
          </a:bodyPr>
          <a:lstStyle/>
          <a:p>
            <a:pPr marL="0" indent="0" lvl="0">
              <a:lnSpc>
                <a:spcPts val="9288"/>
              </a:lnSpc>
              <a:spcBef>
                <a:spcPct val="0"/>
              </a:spcBef>
            </a:pPr>
            <a:r>
              <a:rPr lang="en-US" sz="7740">
                <a:solidFill>
                  <a:srgbClr val="3C7F72"/>
                </a:solidFill>
                <a:latin typeface="Roca One Ultra-Bold"/>
              </a:rPr>
              <a:t>Birth Control shot </a:t>
            </a:r>
          </a:p>
        </p:txBody>
      </p:sp>
    </p:spTree>
  </p:cSld>
  <p:clrMapOvr>
    <a:masterClrMapping/>
  </p:clrMapOvr>
  <p:transition spd="fast">
    <p:circle/>
  </p:transition>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701940"/>
            <a:ext cx="15557337" cy="2333625"/>
          </a:xfrm>
          <a:prstGeom prst="rect">
            <a:avLst/>
          </a:prstGeom>
        </p:spPr>
        <p:txBody>
          <a:bodyPr anchor="t" rtlCol="false" tIns="0" lIns="0" bIns="0" rIns="0">
            <a:spAutoFit/>
          </a:bodyPr>
          <a:lstStyle/>
          <a:p>
            <a:pPr>
              <a:lnSpc>
                <a:spcPts val="9288"/>
              </a:lnSpc>
            </a:pPr>
            <a:r>
              <a:rPr lang="en-US" sz="7740">
                <a:solidFill>
                  <a:srgbClr val="3C7F72"/>
                </a:solidFill>
                <a:latin typeface="Roca One Ultra-Bold"/>
              </a:rPr>
              <a:t>Birth Control Pills</a:t>
            </a:r>
          </a:p>
          <a:p>
            <a:pPr marL="0" indent="0" lvl="0">
              <a:lnSpc>
                <a:spcPts val="9288"/>
              </a:lnSpc>
              <a:spcBef>
                <a:spcPct val="0"/>
              </a:spcBef>
            </a:pPr>
          </a:p>
        </p:txBody>
      </p:sp>
      <p:sp>
        <p:nvSpPr>
          <p:cNvPr name="TextBox 8" id="8"/>
          <p:cNvSpPr txBox="true"/>
          <p:nvPr/>
        </p:nvSpPr>
        <p:spPr>
          <a:xfrm rot="0">
            <a:off x="1028700" y="1553872"/>
            <a:ext cx="13537803" cy="10030542"/>
          </a:xfrm>
          <a:prstGeom prst="rect">
            <a:avLst/>
          </a:prstGeom>
        </p:spPr>
        <p:txBody>
          <a:bodyPr anchor="t" rtlCol="false" tIns="0" lIns="0" bIns="0" rIns="0">
            <a:spAutoFit/>
          </a:bodyPr>
          <a:lstStyle/>
          <a:p>
            <a:pPr>
              <a:lnSpc>
                <a:spcPts val="5735"/>
              </a:lnSpc>
            </a:pPr>
            <a:r>
              <a:rPr lang="en-US" sz="4096">
                <a:solidFill>
                  <a:srgbClr val="3C7F72"/>
                </a:solidFill>
                <a:latin typeface="Open Sauce Bold"/>
              </a:rPr>
              <a:t>Progestin Only Pills (POPs) “mini pill”</a:t>
            </a:r>
          </a:p>
          <a:p>
            <a:pPr>
              <a:lnSpc>
                <a:spcPts val="3075"/>
              </a:lnSpc>
            </a:pPr>
            <a:r>
              <a:rPr lang="en-US" sz="2196">
                <a:solidFill>
                  <a:srgbClr val="000000"/>
                </a:solidFill>
                <a:latin typeface="Open Sauce Bold"/>
              </a:rPr>
              <a:t>Mechanism of Action:</a:t>
            </a:r>
            <a:r>
              <a:rPr lang="en-US" sz="2196">
                <a:solidFill>
                  <a:srgbClr val="000000"/>
                </a:solidFill>
                <a:latin typeface="Open Sauce"/>
              </a:rPr>
              <a:t> contains synthetic progestin prevents fertilization by increasing cervical mucus  (Desogestrel only pill: stops ovulation</a:t>
            </a:r>
          </a:p>
          <a:p>
            <a:pPr>
              <a:lnSpc>
                <a:spcPts val="3075"/>
              </a:lnSpc>
            </a:pPr>
            <a:r>
              <a:rPr lang="en-US" sz="2196">
                <a:solidFill>
                  <a:srgbClr val="000000"/>
                </a:solidFill>
                <a:latin typeface="Open Sauce Bold"/>
              </a:rPr>
              <a:t>Effectiveness: must take by mouth every day</a:t>
            </a:r>
          </a:p>
          <a:p>
            <a:pPr>
              <a:lnSpc>
                <a:spcPts val="3075"/>
              </a:lnSpc>
            </a:pPr>
            <a:r>
              <a:rPr lang="en-US" sz="2196">
                <a:solidFill>
                  <a:srgbClr val="000000"/>
                </a:solidFill>
                <a:latin typeface="Open Sauce"/>
              </a:rPr>
              <a:t>Perfect Use: 99 effective</a:t>
            </a:r>
          </a:p>
          <a:p>
            <a:pPr>
              <a:lnSpc>
                <a:spcPts val="3075"/>
              </a:lnSpc>
            </a:pPr>
            <a:r>
              <a:rPr lang="en-US" sz="2196">
                <a:solidFill>
                  <a:srgbClr val="000000"/>
                </a:solidFill>
                <a:latin typeface="Open Sauce"/>
              </a:rPr>
              <a:t>Typical Use: 91% effective</a:t>
            </a:r>
          </a:p>
          <a:p>
            <a:pPr>
              <a:lnSpc>
                <a:spcPts val="3075"/>
              </a:lnSpc>
            </a:pPr>
          </a:p>
          <a:p>
            <a:pPr>
              <a:lnSpc>
                <a:spcPts val="3075"/>
              </a:lnSpc>
            </a:pPr>
            <a:r>
              <a:rPr lang="en-US" sz="2196">
                <a:solidFill>
                  <a:srgbClr val="000000"/>
                </a:solidFill>
                <a:latin typeface="Open Sauce Bold"/>
              </a:rPr>
              <a:t>Benefits:</a:t>
            </a:r>
            <a:r>
              <a:rPr lang="en-US" sz="2196">
                <a:solidFill>
                  <a:srgbClr val="000000"/>
                </a:solidFill>
                <a:latin typeface="Open Sauce"/>
              </a:rPr>
              <a:t> lesser periods, can breast feed with</a:t>
            </a:r>
          </a:p>
          <a:p>
            <a:pPr>
              <a:lnSpc>
                <a:spcPts val="3075"/>
              </a:lnSpc>
            </a:pPr>
            <a:r>
              <a:rPr lang="en-US" sz="2196">
                <a:solidFill>
                  <a:srgbClr val="000000"/>
                </a:solidFill>
                <a:latin typeface="Open Sauce Bold"/>
              </a:rPr>
              <a:t>Side Effects: </a:t>
            </a:r>
            <a:r>
              <a:rPr lang="en-US" sz="2196">
                <a:solidFill>
                  <a:srgbClr val="000000"/>
                </a:solidFill>
                <a:latin typeface="Open Sauce"/>
              </a:rPr>
              <a:t>spotting, nausea, breast tenderness</a:t>
            </a:r>
          </a:p>
          <a:p>
            <a:pPr>
              <a:lnSpc>
                <a:spcPts val="3075"/>
              </a:lnSpc>
            </a:pPr>
            <a:r>
              <a:rPr lang="en-US" sz="2196">
                <a:solidFill>
                  <a:srgbClr val="000000"/>
                </a:solidFill>
                <a:latin typeface="Open Sauce Bold"/>
              </a:rPr>
              <a:t>Adverse Effects</a:t>
            </a:r>
          </a:p>
          <a:p>
            <a:pPr>
              <a:lnSpc>
                <a:spcPts val="3075"/>
              </a:lnSpc>
            </a:pPr>
          </a:p>
          <a:p>
            <a:pPr>
              <a:lnSpc>
                <a:spcPts val="3075"/>
              </a:lnSpc>
            </a:pPr>
            <a:r>
              <a:rPr lang="en-US" sz="2196">
                <a:solidFill>
                  <a:srgbClr val="000000"/>
                </a:solidFill>
                <a:latin typeface="Open Sauce Bold"/>
              </a:rPr>
              <a:t>Cost: </a:t>
            </a:r>
          </a:p>
          <a:p>
            <a:pPr>
              <a:lnSpc>
                <a:spcPts val="3075"/>
              </a:lnSpc>
            </a:pPr>
            <a:r>
              <a:rPr lang="en-US" sz="2196">
                <a:solidFill>
                  <a:srgbClr val="000000"/>
                </a:solidFill>
                <a:latin typeface="Open Sauce"/>
              </a:rPr>
              <a:t>Medicaid: free</a:t>
            </a:r>
          </a:p>
          <a:p>
            <a:pPr>
              <a:lnSpc>
                <a:spcPts val="3075"/>
              </a:lnSpc>
            </a:pPr>
            <a:r>
              <a:rPr lang="en-US" sz="2196">
                <a:solidFill>
                  <a:srgbClr val="000000"/>
                </a:solidFill>
                <a:latin typeface="Open Sauce"/>
              </a:rPr>
              <a:t>insurance: most plans cover free</a:t>
            </a:r>
          </a:p>
          <a:p>
            <a:pPr>
              <a:lnSpc>
                <a:spcPts val="3075"/>
              </a:lnSpc>
            </a:pPr>
            <a:r>
              <a:rPr lang="en-US" sz="2196">
                <a:solidFill>
                  <a:srgbClr val="000000"/>
                </a:solidFill>
                <a:latin typeface="Open Sauce"/>
              </a:rPr>
              <a:t>no insurance: $10-113</a:t>
            </a:r>
          </a:p>
          <a:p>
            <a:pPr>
              <a:lnSpc>
                <a:spcPts val="3075"/>
              </a:lnSpc>
            </a:pPr>
          </a:p>
          <a:p>
            <a:pPr>
              <a:lnSpc>
                <a:spcPts val="3075"/>
              </a:lnSpc>
            </a:pPr>
            <a:r>
              <a:rPr lang="en-US" sz="2196">
                <a:solidFill>
                  <a:srgbClr val="000000"/>
                </a:solidFill>
                <a:latin typeface="Open Sauce Bold"/>
              </a:rPr>
              <a:t>How:</a:t>
            </a:r>
            <a:r>
              <a:rPr lang="en-US" sz="2196">
                <a:solidFill>
                  <a:srgbClr val="000000"/>
                </a:solidFill>
                <a:latin typeface="Open Sauce"/>
              </a:rPr>
              <a:t> prescription </a:t>
            </a:r>
          </a:p>
          <a:p>
            <a:pPr>
              <a:lnSpc>
                <a:spcPts val="3075"/>
              </a:lnSpc>
            </a:pPr>
          </a:p>
          <a:p>
            <a:pPr>
              <a:lnSpc>
                <a:spcPts val="3355"/>
              </a:lnSpc>
            </a:pPr>
            <a:r>
              <a:rPr lang="en-US" sz="2396">
                <a:solidFill>
                  <a:srgbClr val="000000"/>
                </a:solidFill>
                <a:latin typeface="Open Sauce"/>
              </a:rPr>
              <a:t>S</a:t>
            </a:r>
            <a:r>
              <a:rPr lang="en-US" sz="2396">
                <a:solidFill>
                  <a:srgbClr val="000000"/>
                </a:solidFill>
                <a:latin typeface="Open Sauce Bold"/>
              </a:rPr>
              <a:t>pecial considerations:</a:t>
            </a:r>
            <a:r>
              <a:rPr lang="en-US" sz="2396">
                <a:solidFill>
                  <a:srgbClr val="000000"/>
                </a:solidFill>
                <a:latin typeface="Open Sauce"/>
              </a:rPr>
              <a:t> risk of pregnancy if missed pill after 3 hours and 12 hours if on desogestrel progestogen-only pill; vomiting/diarrhea lowers efficacy</a:t>
            </a:r>
          </a:p>
          <a:p>
            <a:pPr>
              <a:lnSpc>
                <a:spcPts val="3635"/>
              </a:lnSpc>
            </a:pPr>
          </a:p>
          <a:p>
            <a:pPr algn="ctr">
              <a:lnSpc>
                <a:spcPts val="3635"/>
              </a:lnSpc>
            </a:pPr>
          </a:p>
          <a:p>
            <a:pPr>
              <a:lnSpc>
                <a:spcPts val="3635"/>
              </a:lnSpc>
            </a:pPr>
            <a:r>
              <a:rPr lang="en-US" sz="2596">
                <a:solidFill>
                  <a:srgbClr val="3C7F72"/>
                </a:solidFill>
                <a:latin typeface="Open Sauce"/>
              </a:rPr>
              <a:t> </a:t>
            </a:r>
          </a:p>
          <a:p>
            <a:pPr algn="ctr">
              <a:lnSpc>
                <a:spcPts val="3635"/>
              </a:lnSpc>
              <a:spcBef>
                <a:spcPct val="0"/>
              </a:spcBef>
            </a:pPr>
          </a:p>
        </p:txBody>
      </p:sp>
      <p:sp>
        <p:nvSpPr>
          <p:cNvPr name="Freeform 9" id="9"/>
          <p:cNvSpPr/>
          <p:nvPr/>
        </p:nvSpPr>
        <p:spPr>
          <a:xfrm flipH="false" flipV="false" rot="0">
            <a:off x="9331102" y="3035565"/>
            <a:ext cx="7928198" cy="4878891"/>
          </a:xfrm>
          <a:custGeom>
            <a:avLst/>
            <a:gdLst/>
            <a:ahLst/>
            <a:cxnLst/>
            <a:rect r="r" b="b" t="t" l="l"/>
            <a:pathLst>
              <a:path h="4878891" w="7928198">
                <a:moveTo>
                  <a:pt x="0" y="0"/>
                </a:moveTo>
                <a:lnTo>
                  <a:pt x="7928198" y="0"/>
                </a:lnTo>
                <a:lnTo>
                  <a:pt x="7928198" y="4878891"/>
                </a:lnTo>
                <a:lnTo>
                  <a:pt x="0" y="4878891"/>
                </a:lnTo>
                <a:lnTo>
                  <a:pt x="0" y="0"/>
                </a:lnTo>
                <a:close/>
              </a:path>
            </a:pathLst>
          </a:custGeom>
          <a:blipFill>
            <a:blip r:embed="rId7"/>
            <a:stretch>
              <a:fillRect l="0" t="0" r="0" b="0"/>
            </a:stretch>
          </a:blipFill>
        </p:spPr>
      </p:sp>
    </p:spTree>
  </p:cSld>
  <p:clrMapOvr>
    <a:masterClrMapping/>
  </p:clrMapOvr>
  <p:transition spd="fast">
    <p:circl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1331677" y="-108708"/>
            <a:ext cx="10563275" cy="10621209"/>
          </a:xfrm>
          <a:custGeom>
            <a:avLst/>
            <a:gdLst/>
            <a:ahLst/>
            <a:cxnLst/>
            <a:rect r="r" b="b" t="t" l="l"/>
            <a:pathLst>
              <a:path h="10621209" w="10563275">
                <a:moveTo>
                  <a:pt x="0" y="0"/>
                </a:moveTo>
                <a:lnTo>
                  <a:pt x="10563275" y="0"/>
                </a:lnTo>
                <a:lnTo>
                  <a:pt x="10563275" y="10621209"/>
                </a:lnTo>
                <a:lnTo>
                  <a:pt x="0" y="106212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84693" y="1197738"/>
            <a:ext cx="2060192" cy="206019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9631954" y="997202"/>
            <a:ext cx="5985250" cy="8774479"/>
            <a:chOff x="0" y="0"/>
            <a:chExt cx="1576362" cy="2310974"/>
          </a:xfrm>
        </p:grpSpPr>
        <p:sp>
          <p:nvSpPr>
            <p:cNvPr name="Freeform 7" id="7"/>
            <p:cNvSpPr/>
            <p:nvPr/>
          </p:nvSpPr>
          <p:spPr>
            <a:xfrm flipH="false" flipV="false" rot="0">
              <a:off x="0" y="0"/>
              <a:ext cx="1576362" cy="2310974"/>
            </a:xfrm>
            <a:custGeom>
              <a:avLst/>
              <a:gdLst/>
              <a:ahLst/>
              <a:cxnLst/>
              <a:rect r="r" b="b" t="t" l="l"/>
              <a:pathLst>
                <a:path h="2310974" w="1576362">
                  <a:moveTo>
                    <a:pt x="0" y="0"/>
                  </a:moveTo>
                  <a:lnTo>
                    <a:pt x="1576362" y="0"/>
                  </a:lnTo>
                  <a:lnTo>
                    <a:pt x="1576362" y="2310974"/>
                  </a:lnTo>
                  <a:lnTo>
                    <a:pt x="0" y="2310974"/>
                  </a:lnTo>
                  <a:close/>
                </a:path>
              </a:pathLst>
            </a:custGeom>
            <a:solidFill>
              <a:srgbClr val="FFC107"/>
            </a:solidFill>
          </p:spPr>
        </p:sp>
        <p:sp>
          <p:nvSpPr>
            <p:cNvPr name="TextBox 8" id="8"/>
            <p:cNvSpPr txBox="true"/>
            <p:nvPr/>
          </p:nvSpPr>
          <p:spPr>
            <a:xfrm>
              <a:off x="0" y="-47625"/>
              <a:ext cx="1576362" cy="2358599"/>
            </a:xfrm>
            <a:prstGeom prst="rect">
              <a:avLst/>
            </a:prstGeom>
          </p:spPr>
          <p:txBody>
            <a:bodyPr anchor="ctr" rtlCol="false" tIns="50800" lIns="50800" bIns="50800" rIns="50800"/>
            <a:lstStyle/>
            <a:p>
              <a:pPr algn="ctr">
                <a:lnSpc>
                  <a:spcPts val="3500"/>
                </a:lnSpc>
              </a:pPr>
            </a:p>
          </p:txBody>
        </p:sp>
      </p:grpSp>
      <p:grpSp>
        <p:nvGrpSpPr>
          <p:cNvPr name="Group 9" id="9"/>
          <p:cNvGrpSpPr/>
          <p:nvPr/>
        </p:nvGrpSpPr>
        <p:grpSpPr>
          <a:xfrm rot="0">
            <a:off x="10597588" y="1269642"/>
            <a:ext cx="6523387" cy="8229600"/>
            <a:chOff x="0" y="0"/>
            <a:chExt cx="8697849" cy="10972800"/>
          </a:xfrm>
        </p:grpSpPr>
        <p:pic>
          <p:nvPicPr>
            <p:cNvPr name="Picture 10" id="10"/>
            <p:cNvPicPr>
              <a:picLocks noChangeAspect="true"/>
            </p:cNvPicPr>
            <p:nvPr/>
          </p:nvPicPr>
          <p:blipFill>
            <a:blip r:embed="rId4"/>
            <a:srcRect l="14676" t="0" r="14676" b="0"/>
            <a:stretch>
              <a:fillRect/>
            </a:stretch>
          </p:blipFill>
          <p:spPr>
            <a:xfrm flipH="false" flipV="false">
              <a:off x="0" y="0"/>
              <a:ext cx="8697849" cy="10972800"/>
            </a:xfrm>
            <a:prstGeom prst="rect">
              <a:avLst/>
            </a:prstGeom>
          </p:spPr>
        </p:pic>
      </p:grpSp>
      <p:sp>
        <p:nvSpPr>
          <p:cNvPr name="Freeform 11" id="11"/>
          <p:cNvSpPr/>
          <p:nvPr/>
        </p:nvSpPr>
        <p:spPr>
          <a:xfrm flipH="false" flipV="false" rot="0">
            <a:off x="10139362" y="631624"/>
            <a:ext cx="3033220" cy="794152"/>
          </a:xfrm>
          <a:custGeom>
            <a:avLst/>
            <a:gdLst/>
            <a:ahLst/>
            <a:cxnLst/>
            <a:rect r="r" b="b" t="t" l="l"/>
            <a:pathLst>
              <a:path h="794152" w="3033220">
                <a:moveTo>
                  <a:pt x="0" y="0"/>
                </a:moveTo>
                <a:lnTo>
                  <a:pt x="3033219" y="0"/>
                </a:lnTo>
                <a:lnTo>
                  <a:pt x="3033219" y="794152"/>
                </a:lnTo>
                <a:lnTo>
                  <a:pt x="0" y="7941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7579202" y="8095113"/>
            <a:ext cx="1163187" cy="116318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15" id="15"/>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2192876" y="1829180"/>
            <a:ext cx="6910589" cy="1428750"/>
          </a:xfrm>
          <a:prstGeom prst="rect">
            <a:avLst/>
          </a:prstGeom>
        </p:spPr>
        <p:txBody>
          <a:bodyPr anchor="t" rtlCol="false" tIns="0" lIns="0" bIns="0" rIns="0">
            <a:spAutoFit/>
          </a:bodyPr>
          <a:lstStyle/>
          <a:p>
            <a:pPr algn="just" marL="0" indent="0" lvl="0">
              <a:lnSpc>
                <a:spcPts val="11279"/>
              </a:lnSpc>
              <a:spcBef>
                <a:spcPct val="0"/>
              </a:spcBef>
            </a:pPr>
            <a:r>
              <a:rPr lang="en-US" sz="9399" u="none">
                <a:solidFill>
                  <a:srgbClr val="D34A24"/>
                </a:solidFill>
                <a:latin typeface="Roca One Ultra-Bold"/>
              </a:rPr>
              <a:t>Agenda</a:t>
            </a:r>
          </a:p>
        </p:txBody>
      </p:sp>
      <p:sp>
        <p:nvSpPr>
          <p:cNvPr name="TextBox 17" id="17"/>
          <p:cNvSpPr txBox="true"/>
          <p:nvPr/>
        </p:nvSpPr>
        <p:spPr>
          <a:xfrm rot="0">
            <a:off x="880294" y="4127450"/>
            <a:ext cx="9259068" cy="580621"/>
          </a:xfrm>
          <a:prstGeom prst="rect">
            <a:avLst/>
          </a:prstGeom>
        </p:spPr>
        <p:txBody>
          <a:bodyPr anchor="t" rtlCol="false" tIns="0" lIns="0" bIns="0" rIns="0">
            <a:spAutoFit/>
          </a:bodyPr>
          <a:lstStyle/>
          <a:p>
            <a:pPr algn="l" marL="0" indent="0" lvl="0">
              <a:lnSpc>
                <a:spcPts val="4747"/>
              </a:lnSpc>
              <a:spcBef>
                <a:spcPct val="0"/>
              </a:spcBef>
            </a:pPr>
            <a:r>
              <a:rPr lang="en-US" sz="3390">
                <a:solidFill>
                  <a:srgbClr val="000000"/>
                </a:solidFill>
                <a:latin typeface="Open Sauce"/>
              </a:rPr>
              <a:t>Importance of postpartum birth control </a:t>
            </a:r>
          </a:p>
        </p:txBody>
      </p:sp>
      <p:sp>
        <p:nvSpPr>
          <p:cNvPr name="TextBox 18" id="18"/>
          <p:cNvSpPr txBox="true"/>
          <p:nvPr/>
        </p:nvSpPr>
        <p:spPr>
          <a:xfrm rot="0">
            <a:off x="880294" y="5479692"/>
            <a:ext cx="9259068" cy="580621"/>
          </a:xfrm>
          <a:prstGeom prst="rect">
            <a:avLst/>
          </a:prstGeom>
        </p:spPr>
        <p:txBody>
          <a:bodyPr anchor="t" rtlCol="false" tIns="0" lIns="0" bIns="0" rIns="0">
            <a:spAutoFit/>
          </a:bodyPr>
          <a:lstStyle/>
          <a:p>
            <a:pPr algn="l" marL="0" indent="0" lvl="0">
              <a:lnSpc>
                <a:spcPts val="4747"/>
              </a:lnSpc>
              <a:spcBef>
                <a:spcPct val="0"/>
              </a:spcBef>
            </a:pPr>
            <a:r>
              <a:rPr lang="en-US" sz="3390">
                <a:solidFill>
                  <a:srgbClr val="000000"/>
                </a:solidFill>
                <a:latin typeface="Open Sauce"/>
              </a:rPr>
              <a:t>Birth Control Options</a:t>
            </a:r>
          </a:p>
        </p:txBody>
      </p:sp>
      <p:sp>
        <p:nvSpPr>
          <p:cNvPr name="TextBox 19" id="19"/>
          <p:cNvSpPr txBox="true"/>
          <p:nvPr/>
        </p:nvSpPr>
        <p:spPr>
          <a:xfrm rot="0">
            <a:off x="880294" y="6698707"/>
            <a:ext cx="9259068" cy="580621"/>
          </a:xfrm>
          <a:prstGeom prst="rect">
            <a:avLst/>
          </a:prstGeom>
        </p:spPr>
        <p:txBody>
          <a:bodyPr anchor="t" rtlCol="false" tIns="0" lIns="0" bIns="0" rIns="0">
            <a:spAutoFit/>
          </a:bodyPr>
          <a:lstStyle/>
          <a:p>
            <a:pPr algn="l" marL="0" indent="0" lvl="0">
              <a:lnSpc>
                <a:spcPts val="4747"/>
              </a:lnSpc>
              <a:spcBef>
                <a:spcPct val="0"/>
              </a:spcBef>
            </a:pPr>
            <a:r>
              <a:rPr lang="en-US" sz="3390">
                <a:solidFill>
                  <a:srgbClr val="000000"/>
                </a:solidFill>
                <a:latin typeface="Open Sauce"/>
              </a:rPr>
              <a:t>How to talk about Birth Control </a:t>
            </a:r>
          </a:p>
        </p:txBody>
      </p:sp>
      <p:sp>
        <p:nvSpPr>
          <p:cNvPr name="TextBox 20" id="20"/>
          <p:cNvSpPr txBox="true"/>
          <p:nvPr/>
        </p:nvSpPr>
        <p:spPr>
          <a:xfrm rot="0">
            <a:off x="880294" y="8519927"/>
            <a:ext cx="9259068" cy="580621"/>
          </a:xfrm>
          <a:prstGeom prst="rect">
            <a:avLst/>
          </a:prstGeom>
        </p:spPr>
        <p:txBody>
          <a:bodyPr anchor="t" rtlCol="false" tIns="0" lIns="0" bIns="0" rIns="0">
            <a:spAutoFit/>
          </a:bodyPr>
          <a:lstStyle/>
          <a:p>
            <a:pPr algn="l" marL="0" indent="0" lvl="0">
              <a:lnSpc>
                <a:spcPts val="4747"/>
              </a:lnSpc>
              <a:spcBef>
                <a:spcPct val="0"/>
              </a:spcBef>
            </a:pPr>
            <a:r>
              <a:rPr lang="en-US" sz="3390">
                <a:solidFill>
                  <a:srgbClr val="000000"/>
                </a:solidFill>
                <a:latin typeface="Open Sauce"/>
              </a:rPr>
              <a:t>Questions</a:t>
            </a:r>
          </a:p>
        </p:txBody>
      </p:sp>
      <p:sp>
        <p:nvSpPr>
          <p:cNvPr name="TextBox 21" id="21"/>
          <p:cNvSpPr txBox="true"/>
          <p:nvPr/>
        </p:nvSpPr>
        <p:spPr>
          <a:xfrm rot="0">
            <a:off x="880294" y="7313961"/>
            <a:ext cx="9259068" cy="580621"/>
          </a:xfrm>
          <a:prstGeom prst="rect">
            <a:avLst/>
          </a:prstGeom>
        </p:spPr>
        <p:txBody>
          <a:bodyPr anchor="t" rtlCol="false" tIns="0" lIns="0" bIns="0" rIns="0">
            <a:spAutoFit/>
          </a:bodyPr>
          <a:lstStyle/>
          <a:p>
            <a:pPr algn="l" marL="0" indent="0" lvl="0">
              <a:lnSpc>
                <a:spcPts val="4747"/>
              </a:lnSpc>
              <a:spcBef>
                <a:spcPct val="0"/>
              </a:spcBef>
            </a:pPr>
            <a:r>
              <a:rPr lang="en-US" sz="3390">
                <a:solidFill>
                  <a:srgbClr val="000000"/>
                </a:solidFill>
                <a:latin typeface="Open Sauce"/>
              </a:rPr>
              <a:t>Discussion/ Case Studies/ Role Play</a:t>
            </a:r>
          </a:p>
        </p:txBody>
      </p:sp>
      <p:sp>
        <p:nvSpPr>
          <p:cNvPr name="TextBox 22" id="22"/>
          <p:cNvSpPr txBox="true"/>
          <p:nvPr/>
        </p:nvSpPr>
        <p:spPr>
          <a:xfrm rot="-1822789">
            <a:off x="922534" y="1346812"/>
            <a:ext cx="1564821" cy="650274"/>
          </a:xfrm>
          <a:prstGeom prst="rect">
            <a:avLst/>
          </a:prstGeom>
        </p:spPr>
        <p:txBody>
          <a:bodyPr anchor="t" rtlCol="false" tIns="0" lIns="0" bIns="0" rIns="0">
            <a:spAutoFit/>
          </a:bodyPr>
          <a:lstStyle/>
          <a:p>
            <a:pPr algn="l" marL="0" indent="0" lvl="0">
              <a:lnSpc>
                <a:spcPts val="3079"/>
              </a:lnSpc>
              <a:spcBef>
                <a:spcPct val="0"/>
              </a:spcBef>
            </a:pPr>
            <a:r>
              <a:rPr lang="en-US" sz="2199" spc="512">
                <a:solidFill>
                  <a:srgbClr val="000000"/>
                </a:solidFill>
                <a:latin typeface="Open Sauce Bold"/>
              </a:rPr>
              <a:t>TODAYS</a:t>
            </a:r>
          </a:p>
        </p:txBody>
      </p:sp>
      <p:sp>
        <p:nvSpPr>
          <p:cNvPr name="TextBox 23" id="23"/>
          <p:cNvSpPr txBox="true"/>
          <p:nvPr/>
        </p:nvSpPr>
        <p:spPr>
          <a:xfrm rot="0">
            <a:off x="884693" y="4803820"/>
            <a:ext cx="9259068" cy="580621"/>
          </a:xfrm>
          <a:prstGeom prst="rect">
            <a:avLst/>
          </a:prstGeom>
        </p:spPr>
        <p:txBody>
          <a:bodyPr anchor="t" rtlCol="false" tIns="0" lIns="0" bIns="0" rIns="0">
            <a:spAutoFit/>
          </a:bodyPr>
          <a:lstStyle/>
          <a:p>
            <a:pPr algn="l" marL="0" indent="0" lvl="0">
              <a:lnSpc>
                <a:spcPts val="4747"/>
              </a:lnSpc>
              <a:spcBef>
                <a:spcPct val="0"/>
              </a:spcBef>
            </a:pPr>
            <a:r>
              <a:rPr lang="en-US" sz="3390">
                <a:solidFill>
                  <a:srgbClr val="000000"/>
                </a:solidFill>
                <a:latin typeface="Open Sauce"/>
              </a:rPr>
              <a:t>Emergency Contraception</a:t>
            </a:r>
          </a:p>
        </p:txBody>
      </p:sp>
      <p:sp>
        <p:nvSpPr>
          <p:cNvPr name="TextBox 24" id="24"/>
          <p:cNvSpPr txBox="true"/>
          <p:nvPr/>
        </p:nvSpPr>
        <p:spPr>
          <a:xfrm rot="0">
            <a:off x="880294" y="7932683"/>
            <a:ext cx="9259068" cy="580621"/>
          </a:xfrm>
          <a:prstGeom prst="rect">
            <a:avLst/>
          </a:prstGeom>
        </p:spPr>
        <p:txBody>
          <a:bodyPr anchor="t" rtlCol="false" tIns="0" lIns="0" bIns="0" rIns="0">
            <a:spAutoFit/>
          </a:bodyPr>
          <a:lstStyle/>
          <a:p>
            <a:pPr algn="l" marL="0" indent="0" lvl="0">
              <a:lnSpc>
                <a:spcPts val="4747"/>
              </a:lnSpc>
              <a:spcBef>
                <a:spcPct val="0"/>
              </a:spcBef>
            </a:pPr>
            <a:r>
              <a:rPr lang="en-US" sz="3390">
                <a:solidFill>
                  <a:srgbClr val="000000"/>
                </a:solidFill>
                <a:latin typeface="Open Sauce"/>
              </a:rPr>
              <a:t>Resources </a:t>
            </a:r>
          </a:p>
        </p:txBody>
      </p:sp>
    </p:spTree>
  </p:cSld>
  <p:clrMapOvr>
    <a:masterClrMapping/>
  </p:clrMapOvr>
  <p:transition spd="fast">
    <p:circle/>
  </p:transition>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052792" y="6732887"/>
            <a:ext cx="2470523" cy="2470523"/>
          </a:xfrm>
          <a:custGeom>
            <a:avLst/>
            <a:gdLst/>
            <a:ahLst/>
            <a:cxnLst/>
            <a:rect r="r" b="b" t="t" l="l"/>
            <a:pathLst>
              <a:path h="2470523" w="2470523">
                <a:moveTo>
                  <a:pt x="0" y="0"/>
                </a:moveTo>
                <a:lnTo>
                  <a:pt x="2470524" y="0"/>
                </a:lnTo>
                <a:lnTo>
                  <a:pt x="2470524" y="2470523"/>
                </a:lnTo>
                <a:lnTo>
                  <a:pt x="0" y="2470523"/>
                </a:lnTo>
                <a:lnTo>
                  <a:pt x="0" y="0"/>
                </a:lnTo>
                <a:close/>
              </a:path>
            </a:pathLst>
          </a:custGeom>
          <a:blipFill>
            <a:blip r:embed="rId7"/>
            <a:stretch>
              <a:fillRect l="0" t="0" r="0" b="0"/>
            </a:stretch>
          </a:blipFill>
        </p:spPr>
      </p:sp>
      <p:sp>
        <p:nvSpPr>
          <p:cNvPr name="TextBox 8" id="8"/>
          <p:cNvSpPr txBox="true"/>
          <p:nvPr/>
        </p:nvSpPr>
        <p:spPr>
          <a:xfrm rot="0">
            <a:off x="1028700" y="1165870"/>
            <a:ext cx="15557337" cy="1162050"/>
          </a:xfrm>
          <a:prstGeom prst="rect">
            <a:avLst/>
          </a:prstGeom>
        </p:spPr>
        <p:txBody>
          <a:bodyPr anchor="t" rtlCol="false" tIns="0" lIns="0" bIns="0" rIns="0">
            <a:spAutoFit/>
          </a:bodyPr>
          <a:lstStyle/>
          <a:p>
            <a:pPr marL="0" indent="0" lvl="0">
              <a:lnSpc>
                <a:spcPts val="9288"/>
              </a:lnSpc>
              <a:spcBef>
                <a:spcPct val="0"/>
              </a:spcBef>
            </a:pPr>
            <a:r>
              <a:rPr lang="en-US" sz="7740">
                <a:solidFill>
                  <a:srgbClr val="3C7F72"/>
                </a:solidFill>
                <a:latin typeface="Roca One Ultra-Bold"/>
              </a:rPr>
              <a:t>Non-hormonal methods</a:t>
            </a:r>
          </a:p>
        </p:txBody>
      </p:sp>
      <p:sp>
        <p:nvSpPr>
          <p:cNvPr name="TextBox 9" id="9"/>
          <p:cNvSpPr txBox="true"/>
          <p:nvPr/>
        </p:nvSpPr>
        <p:spPr>
          <a:xfrm rot="0">
            <a:off x="1258836" y="2570649"/>
            <a:ext cx="5205674" cy="3354705"/>
          </a:xfrm>
          <a:prstGeom prst="rect">
            <a:avLst/>
          </a:prstGeom>
        </p:spPr>
        <p:txBody>
          <a:bodyPr anchor="t" rtlCol="false" tIns="0" lIns="0" bIns="0" rIns="0">
            <a:spAutoFit/>
          </a:bodyPr>
          <a:lstStyle/>
          <a:p>
            <a:pPr>
              <a:lnSpc>
                <a:spcPts val="5740"/>
              </a:lnSpc>
            </a:pPr>
            <a:r>
              <a:rPr lang="en-US" sz="4100">
                <a:solidFill>
                  <a:srgbClr val="3C7F72"/>
                </a:solidFill>
                <a:latin typeface="Open Sauce Bold"/>
              </a:rPr>
              <a:t>withdrawal</a:t>
            </a:r>
          </a:p>
          <a:p>
            <a:pPr>
              <a:lnSpc>
                <a:spcPts val="3499"/>
              </a:lnSpc>
            </a:pPr>
            <a:r>
              <a:rPr lang="en-US" sz="2499">
                <a:solidFill>
                  <a:srgbClr val="000000"/>
                </a:solidFill>
                <a:latin typeface="Open Sauce Bold"/>
              </a:rPr>
              <a:t>Mechanism of Action: </a:t>
            </a:r>
            <a:r>
              <a:rPr lang="en-US" sz="2499">
                <a:solidFill>
                  <a:srgbClr val="000000"/>
                </a:solidFill>
                <a:latin typeface="Open Sauce"/>
              </a:rPr>
              <a:t>pulling out before ejaculation</a:t>
            </a:r>
          </a:p>
          <a:p>
            <a:pPr>
              <a:lnSpc>
                <a:spcPts val="3499"/>
              </a:lnSpc>
            </a:pPr>
            <a:r>
              <a:rPr lang="en-US" sz="2499">
                <a:solidFill>
                  <a:srgbClr val="000000"/>
                </a:solidFill>
                <a:latin typeface="Open Sauce Bold"/>
              </a:rPr>
              <a:t>Effectiveness: </a:t>
            </a:r>
          </a:p>
          <a:p>
            <a:pPr>
              <a:lnSpc>
                <a:spcPts val="3499"/>
              </a:lnSpc>
            </a:pPr>
            <a:r>
              <a:rPr lang="en-US" sz="2499">
                <a:solidFill>
                  <a:srgbClr val="000000"/>
                </a:solidFill>
                <a:latin typeface="Open Sauce"/>
              </a:rPr>
              <a:t>Perfect Use: 96% effective</a:t>
            </a:r>
          </a:p>
          <a:p>
            <a:pPr>
              <a:lnSpc>
                <a:spcPts val="3499"/>
              </a:lnSpc>
            </a:pPr>
            <a:r>
              <a:rPr lang="en-US" sz="2499">
                <a:solidFill>
                  <a:srgbClr val="000000"/>
                </a:solidFill>
                <a:latin typeface="Open Sauce"/>
              </a:rPr>
              <a:t>Typical Use: 80% effective</a:t>
            </a:r>
          </a:p>
          <a:p>
            <a:pPr>
              <a:lnSpc>
                <a:spcPts val="3499"/>
              </a:lnSpc>
              <a:spcBef>
                <a:spcPct val="0"/>
              </a:spcBef>
            </a:pPr>
          </a:p>
        </p:txBody>
      </p:sp>
      <p:sp>
        <p:nvSpPr>
          <p:cNvPr name="TextBox 10" id="10"/>
          <p:cNvSpPr txBox="true"/>
          <p:nvPr/>
        </p:nvSpPr>
        <p:spPr>
          <a:xfrm rot="0">
            <a:off x="1258836" y="5896144"/>
            <a:ext cx="5205674" cy="4058285"/>
          </a:xfrm>
          <a:prstGeom prst="rect">
            <a:avLst/>
          </a:prstGeom>
        </p:spPr>
        <p:txBody>
          <a:bodyPr anchor="t" rtlCol="false" tIns="0" lIns="0" bIns="0" rIns="0">
            <a:spAutoFit/>
          </a:bodyPr>
          <a:lstStyle/>
          <a:p>
            <a:pPr>
              <a:lnSpc>
                <a:spcPts val="5740"/>
              </a:lnSpc>
            </a:pPr>
            <a:r>
              <a:rPr lang="en-US" sz="4100">
                <a:solidFill>
                  <a:srgbClr val="3C7F72"/>
                </a:solidFill>
                <a:latin typeface="Open Sauce Bold"/>
              </a:rPr>
              <a:t>diaphragm</a:t>
            </a:r>
          </a:p>
          <a:p>
            <a:pPr>
              <a:lnSpc>
                <a:spcPts val="3499"/>
              </a:lnSpc>
            </a:pPr>
            <a:r>
              <a:rPr lang="en-US" sz="2499">
                <a:solidFill>
                  <a:srgbClr val="000000"/>
                </a:solidFill>
                <a:latin typeface="Open Sauce Bold"/>
              </a:rPr>
              <a:t>Mechanism of Action:</a:t>
            </a:r>
            <a:r>
              <a:rPr lang="en-US" sz="2499">
                <a:solidFill>
                  <a:srgbClr val="000000"/>
                </a:solidFill>
                <a:latin typeface="Open Sauce"/>
              </a:rPr>
              <a:t> device that covers cervix, must be fitted in gyn, must use with spermicide</a:t>
            </a:r>
          </a:p>
          <a:p>
            <a:pPr>
              <a:lnSpc>
                <a:spcPts val="3499"/>
              </a:lnSpc>
            </a:pPr>
            <a:r>
              <a:rPr lang="en-US" sz="2499">
                <a:solidFill>
                  <a:srgbClr val="000000"/>
                </a:solidFill>
                <a:latin typeface="Open Sauce Bold"/>
              </a:rPr>
              <a:t>Effectiveness: </a:t>
            </a:r>
          </a:p>
          <a:p>
            <a:pPr>
              <a:lnSpc>
                <a:spcPts val="3499"/>
              </a:lnSpc>
            </a:pPr>
            <a:r>
              <a:rPr lang="en-US" sz="2499">
                <a:solidFill>
                  <a:srgbClr val="000000"/>
                </a:solidFill>
                <a:latin typeface="Open Sauce Bold"/>
              </a:rPr>
              <a:t>Perfect Use:</a:t>
            </a:r>
            <a:r>
              <a:rPr lang="en-US" sz="2499">
                <a:solidFill>
                  <a:srgbClr val="000000"/>
                </a:solidFill>
                <a:latin typeface="Open Sauce"/>
              </a:rPr>
              <a:t> 84% effective</a:t>
            </a:r>
          </a:p>
          <a:p>
            <a:pPr>
              <a:lnSpc>
                <a:spcPts val="3499"/>
              </a:lnSpc>
            </a:pPr>
            <a:r>
              <a:rPr lang="en-US" sz="2499">
                <a:solidFill>
                  <a:srgbClr val="000000"/>
                </a:solidFill>
                <a:latin typeface="Open Sauce Bold"/>
              </a:rPr>
              <a:t>Typical Use</a:t>
            </a:r>
            <a:r>
              <a:rPr lang="en-US" sz="2499">
                <a:solidFill>
                  <a:srgbClr val="000000"/>
                </a:solidFill>
                <a:latin typeface="Open Sauce"/>
                <a:ea typeface="Open Sauce"/>
              </a:rPr>
              <a:t>: 83% effectiv﻿e</a:t>
            </a:r>
          </a:p>
          <a:p>
            <a:pPr>
              <a:lnSpc>
                <a:spcPts val="5740"/>
              </a:lnSpc>
              <a:spcBef>
                <a:spcPct val="0"/>
              </a:spcBef>
            </a:pPr>
          </a:p>
        </p:txBody>
      </p:sp>
      <p:sp>
        <p:nvSpPr>
          <p:cNvPr name="TextBox 11" id="11"/>
          <p:cNvSpPr txBox="true"/>
          <p:nvPr/>
        </p:nvSpPr>
        <p:spPr>
          <a:xfrm rot="0">
            <a:off x="8807368" y="2602110"/>
            <a:ext cx="6079852" cy="3467735"/>
          </a:xfrm>
          <a:prstGeom prst="rect">
            <a:avLst/>
          </a:prstGeom>
        </p:spPr>
        <p:txBody>
          <a:bodyPr anchor="t" rtlCol="false" tIns="0" lIns="0" bIns="0" rIns="0">
            <a:spAutoFit/>
          </a:bodyPr>
          <a:lstStyle/>
          <a:p>
            <a:pPr>
              <a:lnSpc>
                <a:spcPts val="5740"/>
              </a:lnSpc>
            </a:pPr>
            <a:r>
              <a:rPr lang="en-US" sz="4100">
                <a:solidFill>
                  <a:srgbClr val="3C7F72"/>
                </a:solidFill>
                <a:latin typeface="Open Sauce Bold"/>
              </a:rPr>
              <a:t>condoms</a:t>
            </a:r>
          </a:p>
          <a:p>
            <a:pPr>
              <a:lnSpc>
                <a:spcPts val="5740"/>
              </a:lnSpc>
            </a:pPr>
            <a:r>
              <a:rPr lang="en-US" sz="4100">
                <a:solidFill>
                  <a:srgbClr val="3C7F72"/>
                </a:solidFill>
                <a:latin typeface="Open Sauce Bold"/>
              </a:rPr>
              <a:t>(external and internal)</a:t>
            </a:r>
          </a:p>
          <a:p>
            <a:pPr>
              <a:lnSpc>
                <a:spcPts val="3499"/>
              </a:lnSpc>
            </a:pPr>
            <a:r>
              <a:rPr lang="en-US" sz="2499">
                <a:solidFill>
                  <a:srgbClr val="000000"/>
                </a:solidFill>
                <a:latin typeface="Open Sauce Bold"/>
                <a:ea typeface="Open Sauce Bold"/>
              </a:rPr>
              <a:t>Ef﻿fectiveness: </a:t>
            </a:r>
          </a:p>
          <a:p>
            <a:pPr>
              <a:lnSpc>
                <a:spcPts val="3499"/>
              </a:lnSpc>
            </a:pPr>
            <a:r>
              <a:rPr lang="en-US" sz="2499">
                <a:solidFill>
                  <a:srgbClr val="000000"/>
                </a:solidFill>
                <a:latin typeface="Open Sauce"/>
              </a:rPr>
              <a:t>Perfect Use: 98% effective</a:t>
            </a:r>
          </a:p>
          <a:p>
            <a:pPr>
              <a:lnSpc>
                <a:spcPts val="3499"/>
              </a:lnSpc>
            </a:pPr>
            <a:r>
              <a:rPr lang="en-US" sz="2499">
                <a:solidFill>
                  <a:srgbClr val="000000"/>
                </a:solidFill>
                <a:latin typeface="Open Sauce"/>
              </a:rPr>
              <a:t>Typical Use: 86% effective</a:t>
            </a:r>
          </a:p>
          <a:p>
            <a:pPr>
              <a:lnSpc>
                <a:spcPts val="5740"/>
              </a:lnSpc>
              <a:spcBef>
                <a:spcPct val="0"/>
              </a:spcBef>
            </a:pPr>
          </a:p>
        </p:txBody>
      </p:sp>
      <p:sp>
        <p:nvSpPr>
          <p:cNvPr name="TextBox 12" id="12"/>
          <p:cNvSpPr txBox="true"/>
          <p:nvPr/>
        </p:nvSpPr>
        <p:spPr>
          <a:xfrm rot="0">
            <a:off x="8807368" y="5896144"/>
            <a:ext cx="7778668" cy="4058285"/>
          </a:xfrm>
          <a:prstGeom prst="rect">
            <a:avLst/>
          </a:prstGeom>
        </p:spPr>
        <p:txBody>
          <a:bodyPr anchor="t" rtlCol="false" tIns="0" lIns="0" bIns="0" rIns="0">
            <a:spAutoFit/>
          </a:bodyPr>
          <a:lstStyle/>
          <a:p>
            <a:pPr>
              <a:lnSpc>
                <a:spcPts val="5740"/>
              </a:lnSpc>
            </a:pPr>
            <a:r>
              <a:rPr lang="en-US" sz="4100">
                <a:solidFill>
                  <a:srgbClr val="3C7F72"/>
                </a:solidFill>
                <a:latin typeface="Open Sauce Bold"/>
              </a:rPr>
              <a:t>Fertility Awareness Methods</a:t>
            </a:r>
          </a:p>
          <a:p>
            <a:pPr>
              <a:lnSpc>
                <a:spcPts val="3499"/>
              </a:lnSpc>
            </a:pPr>
            <a:r>
              <a:rPr lang="en-US" sz="2499">
                <a:solidFill>
                  <a:srgbClr val="000000"/>
                </a:solidFill>
                <a:latin typeface="Open Sauce Bold"/>
              </a:rPr>
              <a:t>Mechanism of Action: </a:t>
            </a:r>
            <a:r>
              <a:rPr lang="en-US" sz="2499">
                <a:solidFill>
                  <a:srgbClr val="000000"/>
                </a:solidFill>
                <a:latin typeface="Open Sauce"/>
              </a:rPr>
              <a:t>Daily Tracking ie cervical mucus and or basal body temp</a:t>
            </a:r>
          </a:p>
          <a:p>
            <a:pPr>
              <a:lnSpc>
                <a:spcPts val="3499"/>
              </a:lnSpc>
            </a:pPr>
            <a:r>
              <a:rPr lang="en-US" sz="2499">
                <a:solidFill>
                  <a:srgbClr val="000000"/>
                </a:solidFill>
                <a:latin typeface="Open Sauce"/>
              </a:rPr>
              <a:t>Natural Cycles FDA approved app</a:t>
            </a:r>
          </a:p>
          <a:p>
            <a:pPr>
              <a:lnSpc>
                <a:spcPts val="3499"/>
              </a:lnSpc>
            </a:pPr>
            <a:r>
              <a:rPr lang="en-US" sz="2499">
                <a:solidFill>
                  <a:srgbClr val="000000"/>
                </a:solidFill>
                <a:latin typeface="Open Sauce Bold"/>
                <a:ea typeface="Open Sauce Bold"/>
              </a:rPr>
              <a:t>Ef﻿fectiveness: </a:t>
            </a:r>
          </a:p>
          <a:p>
            <a:pPr>
              <a:lnSpc>
                <a:spcPts val="3499"/>
              </a:lnSpc>
            </a:pPr>
            <a:r>
              <a:rPr lang="en-US" sz="2499">
                <a:solidFill>
                  <a:srgbClr val="000000"/>
                </a:solidFill>
                <a:latin typeface="Open Sauce"/>
              </a:rPr>
              <a:t>Perfect Use: 95-99.6% effective</a:t>
            </a:r>
          </a:p>
          <a:p>
            <a:pPr>
              <a:lnSpc>
                <a:spcPts val="3499"/>
              </a:lnSpc>
            </a:pPr>
            <a:r>
              <a:rPr lang="en-US" sz="2499">
                <a:solidFill>
                  <a:srgbClr val="000000"/>
                </a:solidFill>
                <a:latin typeface="Open Sauce"/>
              </a:rPr>
              <a:t>Typical Use: 77-98% effective</a:t>
            </a:r>
          </a:p>
          <a:p>
            <a:pPr>
              <a:lnSpc>
                <a:spcPts val="5740"/>
              </a:lnSpc>
              <a:spcBef>
                <a:spcPct val="0"/>
              </a:spcBef>
            </a:pPr>
          </a:p>
        </p:txBody>
      </p:sp>
    </p:spTree>
  </p:cSld>
  <p:clrMapOvr>
    <a:masterClrMapping/>
  </p:clrMapOvr>
  <p:transition spd="fast">
    <p:circle/>
  </p:transition>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5115196" y="6539783"/>
            <a:ext cx="3110660" cy="3110660"/>
          </a:xfrm>
          <a:custGeom>
            <a:avLst/>
            <a:gdLst/>
            <a:ahLst/>
            <a:cxnLst/>
            <a:rect r="r" b="b" t="t" l="l"/>
            <a:pathLst>
              <a:path h="3110660" w="3110660">
                <a:moveTo>
                  <a:pt x="0" y="0"/>
                </a:moveTo>
                <a:lnTo>
                  <a:pt x="3110660" y="0"/>
                </a:lnTo>
                <a:lnTo>
                  <a:pt x="3110660" y="3110659"/>
                </a:lnTo>
                <a:lnTo>
                  <a:pt x="0" y="3110659"/>
                </a:lnTo>
                <a:lnTo>
                  <a:pt x="0" y="0"/>
                </a:lnTo>
                <a:close/>
              </a:path>
            </a:pathLst>
          </a:custGeom>
          <a:blipFill>
            <a:blip r:embed="rId7"/>
            <a:stretch>
              <a:fillRect l="0" t="0" r="0" b="0"/>
            </a:stretch>
          </a:blipFill>
        </p:spPr>
      </p:sp>
      <p:sp>
        <p:nvSpPr>
          <p:cNvPr name="Freeform 8" id="8"/>
          <p:cNvSpPr/>
          <p:nvPr/>
        </p:nvSpPr>
        <p:spPr>
          <a:xfrm flipH="false" flipV="false" rot="0">
            <a:off x="13580185" y="3113948"/>
            <a:ext cx="3001194" cy="3001194"/>
          </a:xfrm>
          <a:custGeom>
            <a:avLst/>
            <a:gdLst/>
            <a:ahLst/>
            <a:cxnLst/>
            <a:rect r="r" b="b" t="t" l="l"/>
            <a:pathLst>
              <a:path h="3001194" w="3001194">
                <a:moveTo>
                  <a:pt x="0" y="0"/>
                </a:moveTo>
                <a:lnTo>
                  <a:pt x="3001194" y="0"/>
                </a:lnTo>
                <a:lnTo>
                  <a:pt x="3001194" y="3001194"/>
                </a:lnTo>
                <a:lnTo>
                  <a:pt x="0" y="3001194"/>
                </a:lnTo>
                <a:lnTo>
                  <a:pt x="0" y="0"/>
                </a:lnTo>
                <a:close/>
              </a:path>
            </a:pathLst>
          </a:custGeom>
          <a:blipFill>
            <a:blip r:embed="rId8"/>
            <a:stretch>
              <a:fillRect l="0" t="0" r="0" b="0"/>
            </a:stretch>
          </a:blipFill>
        </p:spPr>
      </p:sp>
      <p:sp>
        <p:nvSpPr>
          <p:cNvPr name="Freeform 9" id="9"/>
          <p:cNvSpPr/>
          <p:nvPr/>
        </p:nvSpPr>
        <p:spPr>
          <a:xfrm flipH="false" flipV="false" rot="0">
            <a:off x="5564483" y="3854960"/>
            <a:ext cx="2692094" cy="1568145"/>
          </a:xfrm>
          <a:custGeom>
            <a:avLst/>
            <a:gdLst/>
            <a:ahLst/>
            <a:cxnLst/>
            <a:rect r="r" b="b" t="t" l="l"/>
            <a:pathLst>
              <a:path h="1568145" w="2692094">
                <a:moveTo>
                  <a:pt x="0" y="0"/>
                </a:moveTo>
                <a:lnTo>
                  <a:pt x="2692094" y="0"/>
                </a:lnTo>
                <a:lnTo>
                  <a:pt x="2692094" y="1568145"/>
                </a:lnTo>
                <a:lnTo>
                  <a:pt x="0" y="15681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028700" y="613887"/>
            <a:ext cx="16540977" cy="1438275"/>
          </a:xfrm>
          <a:prstGeom prst="rect">
            <a:avLst/>
          </a:prstGeom>
        </p:spPr>
        <p:txBody>
          <a:bodyPr anchor="t" rtlCol="false" tIns="0" lIns="0" bIns="0" rIns="0">
            <a:spAutoFit/>
          </a:bodyPr>
          <a:lstStyle/>
          <a:p>
            <a:pPr>
              <a:lnSpc>
                <a:spcPts val="6528"/>
              </a:lnSpc>
            </a:pPr>
            <a:r>
              <a:rPr lang="en-US" sz="5440">
                <a:solidFill>
                  <a:srgbClr val="3C7F72"/>
                </a:solidFill>
                <a:latin typeface="Roca One Ultra-Bold"/>
              </a:rPr>
              <a:t>Combined hormonal Contraceptives </a:t>
            </a:r>
          </a:p>
          <a:p>
            <a:pPr marL="0" indent="0" lvl="0">
              <a:lnSpc>
                <a:spcPts val="4728"/>
              </a:lnSpc>
              <a:spcBef>
                <a:spcPct val="0"/>
              </a:spcBef>
            </a:pPr>
            <a:r>
              <a:rPr lang="en-US" sz="3940">
                <a:solidFill>
                  <a:srgbClr val="3C7F72"/>
                </a:solidFill>
                <a:latin typeface="Roca One Bold"/>
              </a:rPr>
              <a:t>(Avoid before 42 days postpartum due to blood clot risk)</a:t>
            </a:r>
          </a:p>
        </p:txBody>
      </p:sp>
      <p:sp>
        <p:nvSpPr>
          <p:cNvPr name="TextBox 11" id="11"/>
          <p:cNvSpPr txBox="true"/>
          <p:nvPr/>
        </p:nvSpPr>
        <p:spPr>
          <a:xfrm rot="0">
            <a:off x="1028700" y="3359990"/>
            <a:ext cx="5972431" cy="1429385"/>
          </a:xfrm>
          <a:prstGeom prst="rect">
            <a:avLst/>
          </a:prstGeom>
        </p:spPr>
        <p:txBody>
          <a:bodyPr anchor="t" rtlCol="false" tIns="0" lIns="0" bIns="0" rIns="0">
            <a:spAutoFit/>
          </a:bodyPr>
          <a:lstStyle/>
          <a:p>
            <a:pPr>
              <a:lnSpc>
                <a:spcPts val="5740"/>
              </a:lnSpc>
              <a:spcBef>
                <a:spcPct val="0"/>
              </a:spcBef>
            </a:pPr>
            <a:r>
              <a:rPr lang="en-US" sz="4100">
                <a:solidFill>
                  <a:srgbClr val="3C7F72"/>
                </a:solidFill>
                <a:latin typeface="Open Sauce Bold"/>
              </a:rPr>
              <a:t>Combined Oral Contraception </a:t>
            </a:r>
          </a:p>
        </p:txBody>
      </p:sp>
      <p:sp>
        <p:nvSpPr>
          <p:cNvPr name="TextBox 12" id="12"/>
          <p:cNvSpPr txBox="true"/>
          <p:nvPr/>
        </p:nvSpPr>
        <p:spPr>
          <a:xfrm rot="0">
            <a:off x="9144000" y="3359990"/>
            <a:ext cx="3790166" cy="705485"/>
          </a:xfrm>
          <a:prstGeom prst="rect">
            <a:avLst/>
          </a:prstGeom>
        </p:spPr>
        <p:txBody>
          <a:bodyPr anchor="t" rtlCol="false" tIns="0" lIns="0" bIns="0" rIns="0">
            <a:spAutoFit/>
          </a:bodyPr>
          <a:lstStyle/>
          <a:p>
            <a:pPr>
              <a:lnSpc>
                <a:spcPts val="5740"/>
              </a:lnSpc>
              <a:spcBef>
                <a:spcPct val="0"/>
              </a:spcBef>
            </a:pPr>
            <a:r>
              <a:rPr lang="en-US" sz="4100">
                <a:solidFill>
                  <a:srgbClr val="3C7F72"/>
                </a:solidFill>
                <a:latin typeface="Open Sauce Bold"/>
              </a:rPr>
              <a:t>Patch</a:t>
            </a:r>
          </a:p>
        </p:txBody>
      </p:sp>
      <p:sp>
        <p:nvSpPr>
          <p:cNvPr name="TextBox 13" id="13"/>
          <p:cNvSpPr txBox="true"/>
          <p:nvPr/>
        </p:nvSpPr>
        <p:spPr>
          <a:xfrm rot="0">
            <a:off x="1028700" y="6971235"/>
            <a:ext cx="3790166" cy="705485"/>
          </a:xfrm>
          <a:prstGeom prst="rect">
            <a:avLst/>
          </a:prstGeom>
        </p:spPr>
        <p:txBody>
          <a:bodyPr anchor="t" rtlCol="false" tIns="0" lIns="0" bIns="0" rIns="0">
            <a:spAutoFit/>
          </a:bodyPr>
          <a:lstStyle/>
          <a:p>
            <a:pPr>
              <a:lnSpc>
                <a:spcPts val="5740"/>
              </a:lnSpc>
              <a:spcBef>
                <a:spcPct val="0"/>
              </a:spcBef>
            </a:pPr>
            <a:r>
              <a:rPr lang="en-US" sz="4100">
                <a:solidFill>
                  <a:srgbClr val="3C7F72"/>
                </a:solidFill>
                <a:latin typeface="Open Sauce Bold"/>
              </a:rPr>
              <a:t>Ring</a:t>
            </a:r>
          </a:p>
        </p:txBody>
      </p:sp>
      <p:sp>
        <p:nvSpPr>
          <p:cNvPr name="TextBox 14" id="14"/>
          <p:cNvSpPr txBox="true"/>
          <p:nvPr/>
        </p:nvSpPr>
        <p:spPr>
          <a:xfrm rot="0">
            <a:off x="1028700" y="2185512"/>
            <a:ext cx="13141300" cy="870585"/>
          </a:xfrm>
          <a:prstGeom prst="rect">
            <a:avLst/>
          </a:prstGeom>
        </p:spPr>
        <p:txBody>
          <a:bodyPr anchor="t" rtlCol="false" tIns="0" lIns="0" bIns="0" rIns="0">
            <a:spAutoFit/>
          </a:bodyPr>
          <a:lstStyle/>
          <a:p>
            <a:pPr>
              <a:lnSpc>
                <a:spcPts val="3510"/>
              </a:lnSpc>
            </a:pPr>
            <a:r>
              <a:rPr lang="en-US" sz="2700">
                <a:solidFill>
                  <a:srgbClr val="000000"/>
                </a:solidFill>
                <a:latin typeface="Open Sauce"/>
              </a:rPr>
              <a:t>contains estrogen and progestin. inhibits ovulation and thickens cervical mucus</a:t>
            </a:r>
          </a:p>
          <a:p>
            <a:pPr>
              <a:lnSpc>
                <a:spcPts val="3510"/>
              </a:lnSpc>
              <a:spcBef>
                <a:spcPct val="0"/>
              </a:spcBef>
            </a:pPr>
            <a:r>
              <a:rPr lang="en-US" sz="2700">
                <a:solidFill>
                  <a:srgbClr val="000000"/>
                </a:solidFill>
                <a:latin typeface="Open Sauce Bold"/>
              </a:rPr>
              <a:t>side effects:</a:t>
            </a:r>
            <a:r>
              <a:rPr lang="en-US" sz="2700">
                <a:solidFill>
                  <a:srgbClr val="000000"/>
                </a:solidFill>
                <a:latin typeface="Open Sauce"/>
              </a:rPr>
              <a:t> breast tenderness, nausea, moodswings, lighter periods</a:t>
            </a:r>
          </a:p>
        </p:txBody>
      </p:sp>
      <p:sp>
        <p:nvSpPr>
          <p:cNvPr name="TextBox 15" id="15"/>
          <p:cNvSpPr txBox="true"/>
          <p:nvPr/>
        </p:nvSpPr>
        <p:spPr>
          <a:xfrm rot="0">
            <a:off x="1028700" y="4875100"/>
            <a:ext cx="3609231" cy="1076960"/>
          </a:xfrm>
          <a:prstGeom prst="rect">
            <a:avLst/>
          </a:prstGeom>
        </p:spPr>
        <p:txBody>
          <a:bodyPr anchor="t" rtlCol="false" tIns="0" lIns="0" bIns="0" rIns="0">
            <a:spAutoFit/>
          </a:bodyPr>
          <a:lstStyle/>
          <a:p>
            <a:pPr>
              <a:lnSpc>
                <a:spcPts val="2859"/>
              </a:lnSpc>
            </a:pPr>
            <a:r>
              <a:rPr lang="en-US" sz="2199">
                <a:solidFill>
                  <a:srgbClr val="000000"/>
                </a:solidFill>
                <a:latin typeface="Open Sauce"/>
              </a:rPr>
              <a:t>Take 1 pill by mouth daily</a:t>
            </a:r>
          </a:p>
          <a:p>
            <a:pPr>
              <a:lnSpc>
                <a:spcPts val="2859"/>
              </a:lnSpc>
              <a:spcBef>
                <a:spcPct val="0"/>
              </a:spcBef>
            </a:pPr>
            <a:r>
              <a:rPr lang="en-US" sz="2199">
                <a:solidFill>
                  <a:srgbClr val="000000"/>
                </a:solidFill>
                <a:latin typeface="Open Sauce"/>
              </a:rPr>
              <a:t>Perfect Use: 99% effective</a:t>
            </a:r>
          </a:p>
          <a:p>
            <a:pPr>
              <a:lnSpc>
                <a:spcPts val="2859"/>
              </a:lnSpc>
              <a:spcBef>
                <a:spcPct val="0"/>
              </a:spcBef>
            </a:pPr>
            <a:r>
              <a:rPr lang="en-US" sz="2199">
                <a:solidFill>
                  <a:srgbClr val="000000"/>
                </a:solidFill>
                <a:latin typeface="Open Sauce"/>
              </a:rPr>
              <a:t>Typical Use: 91% effective</a:t>
            </a:r>
          </a:p>
        </p:txBody>
      </p:sp>
      <p:sp>
        <p:nvSpPr>
          <p:cNvPr name="TextBox 16" id="16"/>
          <p:cNvSpPr txBox="true"/>
          <p:nvPr/>
        </p:nvSpPr>
        <p:spPr>
          <a:xfrm rot="0">
            <a:off x="9144000" y="4165170"/>
            <a:ext cx="4742072" cy="1438910"/>
          </a:xfrm>
          <a:prstGeom prst="rect">
            <a:avLst/>
          </a:prstGeom>
        </p:spPr>
        <p:txBody>
          <a:bodyPr anchor="t" rtlCol="false" tIns="0" lIns="0" bIns="0" rIns="0">
            <a:spAutoFit/>
          </a:bodyPr>
          <a:lstStyle/>
          <a:p>
            <a:pPr>
              <a:lnSpc>
                <a:spcPts val="2859"/>
              </a:lnSpc>
              <a:spcBef>
                <a:spcPct val="0"/>
              </a:spcBef>
            </a:pPr>
            <a:r>
              <a:rPr lang="en-US" sz="2199">
                <a:solidFill>
                  <a:srgbClr val="000000"/>
                </a:solidFill>
                <a:latin typeface="Open Sauce"/>
              </a:rPr>
              <a:t>transdermal patch must be switched weekly</a:t>
            </a:r>
          </a:p>
          <a:p>
            <a:pPr>
              <a:lnSpc>
                <a:spcPts val="2859"/>
              </a:lnSpc>
              <a:spcBef>
                <a:spcPct val="0"/>
              </a:spcBef>
            </a:pPr>
            <a:r>
              <a:rPr lang="en-US" sz="2199">
                <a:solidFill>
                  <a:srgbClr val="000000"/>
                </a:solidFill>
                <a:latin typeface="Open Sauce"/>
              </a:rPr>
              <a:t>Perfect Use: 99.7% effective</a:t>
            </a:r>
          </a:p>
          <a:p>
            <a:pPr>
              <a:lnSpc>
                <a:spcPts val="2859"/>
              </a:lnSpc>
              <a:spcBef>
                <a:spcPct val="0"/>
              </a:spcBef>
            </a:pPr>
            <a:r>
              <a:rPr lang="en-US" sz="2199">
                <a:solidFill>
                  <a:srgbClr val="000000"/>
                </a:solidFill>
                <a:latin typeface="Open Sauce"/>
              </a:rPr>
              <a:t>Typical Use: 93% effective</a:t>
            </a:r>
          </a:p>
        </p:txBody>
      </p:sp>
      <p:sp>
        <p:nvSpPr>
          <p:cNvPr name="TextBox 17" id="17"/>
          <p:cNvSpPr txBox="true"/>
          <p:nvPr/>
        </p:nvSpPr>
        <p:spPr>
          <a:xfrm rot="0">
            <a:off x="1028700" y="7766615"/>
            <a:ext cx="4086496" cy="1438910"/>
          </a:xfrm>
          <a:prstGeom prst="rect">
            <a:avLst/>
          </a:prstGeom>
        </p:spPr>
        <p:txBody>
          <a:bodyPr anchor="t" rtlCol="false" tIns="0" lIns="0" bIns="0" rIns="0">
            <a:spAutoFit/>
          </a:bodyPr>
          <a:lstStyle/>
          <a:p>
            <a:pPr>
              <a:lnSpc>
                <a:spcPts val="2859"/>
              </a:lnSpc>
            </a:pPr>
            <a:r>
              <a:rPr lang="en-US" sz="2199">
                <a:solidFill>
                  <a:srgbClr val="000000"/>
                </a:solidFill>
                <a:latin typeface="Open Sauce"/>
              </a:rPr>
              <a:t>Ring in for 3 weeks in vagina. Ring out for 1 week</a:t>
            </a:r>
          </a:p>
          <a:p>
            <a:pPr>
              <a:lnSpc>
                <a:spcPts val="2859"/>
              </a:lnSpc>
              <a:spcBef>
                <a:spcPct val="0"/>
              </a:spcBef>
            </a:pPr>
            <a:r>
              <a:rPr lang="en-US" sz="2199">
                <a:solidFill>
                  <a:srgbClr val="000000"/>
                </a:solidFill>
                <a:latin typeface="Open Sauce"/>
              </a:rPr>
              <a:t>Perfect Use: 99.7% effective</a:t>
            </a:r>
          </a:p>
          <a:p>
            <a:pPr>
              <a:lnSpc>
                <a:spcPts val="2859"/>
              </a:lnSpc>
              <a:spcBef>
                <a:spcPct val="0"/>
              </a:spcBef>
            </a:pPr>
            <a:r>
              <a:rPr lang="en-US" sz="2199">
                <a:solidFill>
                  <a:srgbClr val="000000"/>
                </a:solidFill>
                <a:latin typeface="Open Sauce"/>
              </a:rPr>
              <a:t>Typical Use: 93% effective</a:t>
            </a:r>
          </a:p>
        </p:txBody>
      </p:sp>
      <p:sp>
        <p:nvSpPr>
          <p:cNvPr name="TextBox 18" id="18"/>
          <p:cNvSpPr txBox="true"/>
          <p:nvPr/>
        </p:nvSpPr>
        <p:spPr>
          <a:xfrm rot="0">
            <a:off x="10391924" y="6492158"/>
            <a:ext cx="4688858" cy="2987552"/>
          </a:xfrm>
          <a:prstGeom prst="rect">
            <a:avLst/>
          </a:prstGeom>
        </p:spPr>
        <p:txBody>
          <a:bodyPr anchor="t" rtlCol="false" tIns="0" lIns="0" bIns="0" rIns="0">
            <a:spAutoFit/>
          </a:bodyPr>
          <a:lstStyle/>
          <a:p>
            <a:pPr algn="ctr">
              <a:lnSpc>
                <a:spcPts val="3982"/>
              </a:lnSpc>
            </a:pPr>
            <a:r>
              <a:rPr lang="en-US" sz="2844">
                <a:solidFill>
                  <a:srgbClr val="000000"/>
                </a:solidFill>
                <a:latin typeface="Canva Sans Bold"/>
              </a:rPr>
              <a:t>Ask about ACHES </a:t>
            </a:r>
          </a:p>
          <a:p>
            <a:pPr algn="ctr">
              <a:lnSpc>
                <a:spcPts val="3982"/>
              </a:lnSpc>
            </a:pPr>
            <a:r>
              <a:rPr lang="en-US" sz="2844">
                <a:solidFill>
                  <a:srgbClr val="000000"/>
                </a:solidFill>
                <a:latin typeface="Canva Sans"/>
              </a:rPr>
              <a:t>Abdominal Pain</a:t>
            </a:r>
          </a:p>
          <a:p>
            <a:pPr algn="ctr">
              <a:lnSpc>
                <a:spcPts val="3982"/>
              </a:lnSpc>
            </a:pPr>
            <a:r>
              <a:rPr lang="en-US" sz="2844">
                <a:solidFill>
                  <a:srgbClr val="000000"/>
                </a:solidFill>
                <a:latin typeface="Canva Sans"/>
              </a:rPr>
              <a:t>Chest Pain</a:t>
            </a:r>
          </a:p>
          <a:p>
            <a:pPr algn="ctr">
              <a:lnSpc>
                <a:spcPts val="3982"/>
              </a:lnSpc>
            </a:pPr>
            <a:r>
              <a:rPr lang="en-US" sz="2844">
                <a:solidFill>
                  <a:srgbClr val="000000"/>
                </a:solidFill>
                <a:latin typeface="Canva Sans"/>
              </a:rPr>
              <a:t>Headache</a:t>
            </a:r>
          </a:p>
          <a:p>
            <a:pPr algn="ctr">
              <a:lnSpc>
                <a:spcPts val="3982"/>
              </a:lnSpc>
            </a:pPr>
            <a:r>
              <a:rPr lang="en-US" sz="2844">
                <a:solidFill>
                  <a:srgbClr val="000000"/>
                </a:solidFill>
                <a:latin typeface="Canva Sans"/>
              </a:rPr>
              <a:t>Eye changes</a:t>
            </a:r>
          </a:p>
          <a:p>
            <a:pPr algn="ctr">
              <a:lnSpc>
                <a:spcPts val="3982"/>
              </a:lnSpc>
            </a:pPr>
            <a:r>
              <a:rPr lang="en-US" sz="2844">
                <a:solidFill>
                  <a:srgbClr val="000000"/>
                </a:solidFill>
                <a:latin typeface="Canva Sans"/>
              </a:rPr>
              <a:t>Swelling in Legs</a:t>
            </a:r>
          </a:p>
        </p:txBody>
      </p:sp>
    </p:spTree>
  </p:cSld>
  <p:clrMapOvr>
    <a:masterClrMapping/>
  </p:clrMapOvr>
  <p:transition spd="fast">
    <p:circle/>
  </p:transition>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1740688" y="2218878"/>
            <a:ext cx="4847995" cy="6641089"/>
          </a:xfrm>
          <a:custGeom>
            <a:avLst/>
            <a:gdLst/>
            <a:ahLst/>
            <a:cxnLst/>
            <a:rect r="r" b="b" t="t" l="l"/>
            <a:pathLst>
              <a:path h="6641089" w="4847995">
                <a:moveTo>
                  <a:pt x="0" y="0"/>
                </a:moveTo>
                <a:lnTo>
                  <a:pt x="4847995" y="0"/>
                </a:lnTo>
                <a:lnTo>
                  <a:pt x="4847995" y="6641089"/>
                </a:lnTo>
                <a:lnTo>
                  <a:pt x="0" y="66410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028700" y="1230022"/>
            <a:ext cx="14466129" cy="1485900"/>
          </a:xfrm>
          <a:prstGeom prst="rect">
            <a:avLst/>
          </a:prstGeom>
        </p:spPr>
        <p:txBody>
          <a:bodyPr anchor="t" rtlCol="false" tIns="0" lIns="0" bIns="0" rIns="0">
            <a:spAutoFit/>
          </a:bodyPr>
          <a:lstStyle/>
          <a:p>
            <a:pPr>
              <a:lnSpc>
                <a:spcPts val="6959"/>
              </a:lnSpc>
            </a:pPr>
            <a:r>
              <a:rPr lang="en-US" sz="5799">
                <a:solidFill>
                  <a:srgbClr val="3C7F72"/>
                </a:solidFill>
                <a:latin typeface="Roca One Bold"/>
              </a:rPr>
              <a:t>Lactational Amenorrhea Method</a:t>
            </a:r>
          </a:p>
          <a:p>
            <a:pPr marL="0" indent="0" lvl="0">
              <a:lnSpc>
                <a:spcPts val="4800"/>
              </a:lnSpc>
              <a:spcBef>
                <a:spcPct val="0"/>
              </a:spcBef>
            </a:pPr>
            <a:r>
              <a:rPr lang="en-US" sz="4000">
                <a:solidFill>
                  <a:srgbClr val="000000"/>
                </a:solidFill>
                <a:latin typeface="Roca One Bold"/>
              </a:rPr>
              <a:t>breastfeeding stops ovulation</a:t>
            </a:r>
          </a:p>
        </p:txBody>
      </p:sp>
      <p:sp>
        <p:nvSpPr>
          <p:cNvPr name="TextBox 9" id="9"/>
          <p:cNvSpPr txBox="true"/>
          <p:nvPr/>
        </p:nvSpPr>
        <p:spPr>
          <a:xfrm rot="0">
            <a:off x="9139238" y="4652327"/>
            <a:ext cx="9525" cy="887095"/>
          </a:xfrm>
          <a:prstGeom prst="rect">
            <a:avLst/>
          </a:prstGeom>
        </p:spPr>
        <p:txBody>
          <a:bodyPr anchor="t" rtlCol="false" tIns="0" lIns="0" bIns="0" rIns="0">
            <a:spAutoFit/>
          </a:bodyPr>
          <a:lstStyle/>
          <a:p>
            <a:pPr algn="ctr">
              <a:lnSpc>
                <a:spcPts val="7279"/>
              </a:lnSpc>
            </a:pPr>
          </a:p>
        </p:txBody>
      </p:sp>
      <p:sp>
        <p:nvSpPr>
          <p:cNvPr name="TextBox 10" id="10"/>
          <p:cNvSpPr txBox="true"/>
          <p:nvPr/>
        </p:nvSpPr>
        <p:spPr>
          <a:xfrm rot="0">
            <a:off x="1187995" y="3192011"/>
            <a:ext cx="10552693" cy="4903101"/>
          </a:xfrm>
          <a:prstGeom prst="rect">
            <a:avLst/>
          </a:prstGeom>
        </p:spPr>
        <p:txBody>
          <a:bodyPr anchor="t" rtlCol="false" tIns="0" lIns="0" bIns="0" rIns="0">
            <a:spAutoFit/>
          </a:bodyPr>
          <a:lstStyle/>
          <a:p>
            <a:pPr>
              <a:lnSpc>
                <a:spcPts val="6399"/>
              </a:lnSpc>
            </a:pPr>
            <a:r>
              <a:rPr lang="en-US" sz="4571" u="sng">
                <a:solidFill>
                  <a:srgbClr val="3C7F72"/>
                </a:solidFill>
                <a:latin typeface="Canva Sans Bold"/>
              </a:rPr>
              <a:t>Must meet all 3 criteria</a:t>
            </a:r>
          </a:p>
          <a:p>
            <a:pPr>
              <a:lnSpc>
                <a:spcPts val="5401"/>
              </a:lnSpc>
            </a:pPr>
            <a:r>
              <a:rPr lang="en-US" sz="3858">
                <a:solidFill>
                  <a:srgbClr val="000000"/>
                </a:solidFill>
                <a:latin typeface="Canva Sans"/>
              </a:rPr>
              <a:t>1) amenorrhea</a:t>
            </a:r>
          </a:p>
          <a:p>
            <a:pPr>
              <a:lnSpc>
                <a:spcPts val="5401"/>
              </a:lnSpc>
            </a:pPr>
            <a:r>
              <a:rPr lang="en-US" sz="3858">
                <a:solidFill>
                  <a:srgbClr val="000000"/>
                </a:solidFill>
                <a:latin typeface="Canva Sans"/>
              </a:rPr>
              <a:t>2) near to fully breastfeeding (no interval of &gt;4–6 hours between breastfeeds) </a:t>
            </a:r>
          </a:p>
          <a:p>
            <a:pPr>
              <a:lnSpc>
                <a:spcPts val="5401"/>
              </a:lnSpc>
            </a:pPr>
            <a:r>
              <a:rPr lang="en-US" sz="3858">
                <a:solidFill>
                  <a:srgbClr val="000000"/>
                </a:solidFill>
                <a:latin typeface="Canva Sans"/>
              </a:rPr>
              <a:t>or every 4 hours during the day and 6 hours during the night</a:t>
            </a:r>
          </a:p>
          <a:p>
            <a:pPr>
              <a:lnSpc>
                <a:spcPts val="5401"/>
              </a:lnSpc>
            </a:pPr>
            <a:r>
              <a:rPr lang="en-US" sz="3858">
                <a:solidFill>
                  <a:srgbClr val="000000"/>
                </a:solidFill>
                <a:latin typeface="Canva Sans"/>
              </a:rPr>
              <a:t>3) &lt;6 months postpartum</a:t>
            </a:r>
          </a:p>
        </p:txBody>
      </p:sp>
    </p:spTree>
  </p:cSld>
  <p:clrMapOvr>
    <a:masterClrMapping/>
  </p:clrMapOvr>
  <p:transition spd="fast">
    <p:circle/>
  </p:transition>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2">
              <a:extLst>
                <a:ext uri="{96DAC541-7B7A-43D3-8B79-37D633B846F1}">
                  <asvg:svgBlip xmlns:asvg="http://schemas.microsoft.com/office/drawing/2016/SVG/main" r:embed="rId3"/>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997070" y="2457450"/>
            <a:ext cx="9631480" cy="7310803"/>
          </a:xfrm>
          <a:custGeom>
            <a:avLst/>
            <a:gdLst/>
            <a:ahLst/>
            <a:cxnLst/>
            <a:rect r="r" b="b" t="t" l="l"/>
            <a:pathLst>
              <a:path h="7310803" w="9631480">
                <a:moveTo>
                  <a:pt x="0" y="0"/>
                </a:moveTo>
                <a:lnTo>
                  <a:pt x="9631480" y="0"/>
                </a:lnTo>
                <a:lnTo>
                  <a:pt x="9631480" y="7310803"/>
                </a:lnTo>
                <a:lnTo>
                  <a:pt x="0" y="7310803"/>
                </a:lnTo>
                <a:lnTo>
                  <a:pt x="0" y="0"/>
                </a:lnTo>
                <a:close/>
              </a:path>
            </a:pathLst>
          </a:custGeom>
          <a:blipFill>
            <a:blip r:embed="rId6"/>
            <a:stretch>
              <a:fillRect l="0" t="0" r="0" b="0"/>
            </a:stretch>
          </a:blipFill>
        </p:spPr>
      </p:sp>
      <p:sp>
        <p:nvSpPr>
          <p:cNvPr name="TextBox 8" id="8"/>
          <p:cNvSpPr txBox="true"/>
          <p:nvPr/>
        </p:nvSpPr>
        <p:spPr>
          <a:xfrm rot="0">
            <a:off x="1028700" y="1028700"/>
            <a:ext cx="13157477"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Ultra-Bold"/>
              </a:rPr>
              <a:t>Starting birth control</a:t>
            </a:r>
          </a:p>
        </p:txBody>
      </p:sp>
    </p:spTree>
  </p:cSld>
  <p:clrMapOvr>
    <a:masterClrMapping/>
  </p:clrMapOvr>
  <p:transition spd="fast">
    <p:circle/>
  </p:transition>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623432" y="-206158"/>
            <a:ext cx="14022379" cy="11331378"/>
            <a:chOff x="0" y="0"/>
            <a:chExt cx="3693137" cy="2984396"/>
          </a:xfrm>
        </p:grpSpPr>
        <p:sp>
          <p:nvSpPr>
            <p:cNvPr name="Freeform 3" id="3"/>
            <p:cNvSpPr/>
            <p:nvPr/>
          </p:nvSpPr>
          <p:spPr>
            <a:xfrm flipH="false" flipV="false" rot="0">
              <a:off x="0" y="0"/>
              <a:ext cx="3693137" cy="2984396"/>
            </a:xfrm>
            <a:custGeom>
              <a:avLst/>
              <a:gdLst/>
              <a:ahLst/>
              <a:cxnLst/>
              <a:rect r="r" b="b" t="t" l="l"/>
              <a:pathLst>
                <a:path h="2984396" w="3693137">
                  <a:moveTo>
                    <a:pt x="0" y="0"/>
                  </a:moveTo>
                  <a:lnTo>
                    <a:pt x="3693137" y="0"/>
                  </a:lnTo>
                  <a:lnTo>
                    <a:pt x="3693137" y="2984396"/>
                  </a:lnTo>
                  <a:lnTo>
                    <a:pt x="0" y="2984396"/>
                  </a:lnTo>
                  <a:close/>
                </a:path>
              </a:pathLst>
            </a:custGeom>
            <a:solidFill>
              <a:srgbClr val="FFFBED"/>
            </a:solidFill>
          </p:spPr>
        </p:sp>
        <p:sp>
          <p:nvSpPr>
            <p:cNvPr name="TextBox 4" id="4"/>
            <p:cNvSpPr txBox="true"/>
            <p:nvPr/>
          </p:nvSpPr>
          <p:spPr>
            <a:xfrm>
              <a:off x="0" y="-76200"/>
              <a:ext cx="3693137" cy="3060596"/>
            </a:xfrm>
            <a:prstGeom prst="rect">
              <a:avLst/>
            </a:prstGeom>
          </p:spPr>
          <p:txBody>
            <a:bodyPr anchor="ctr" rtlCol="false" tIns="50800" lIns="50800" bIns="50800" rIns="50800"/>
            <a:lstStyle/>
            <a:p>
              <a:pPr algn="ct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6045635" y="1028700"/>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TextBox 11" id="11"/>
          <p:cNvSpPr txBox="true"/>
          <p:nvPr/>
        </p:nvSpPr>
        <p:spPr>
          <a:xfrm rot="0">
            <a:off x="7222371" y="1585034"/>
            <a:ext cx="10183569"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Ultra-Bold"/>
              </a:rPr>
              <a:t>Case 1</a:t>
            </a:r>
          </a:p>
        </p:txBody>
      </p:sp>
      <p:sp>
        <p:nvSpPr>
          <p:cNvPr name="Freeform 12" id="12"/>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5427414" y="3928371"/>
            <a:ext cx="12860586" cy="2675941"/>
          </a:xfrm>
          <a:prstGeom prst="rect">
            <a:avLst/>
          </a:prstGeom>
        </p:spPr>
        <p:txBody>
          <a:bodyPr anchor="t" rtlCol="false" tIns="0" lIns="0" bIns="0" rIns="0">
            <a:spAutoFit/>
          </a:bodyPr>
          <a:lstStyle/>
          <a:p>
            <a:pPr>
              <a:lnSpc>
                <a:spcPts val="4226"/>
              </a:lnSpc>
              <a:spcBef>
                <a:spcPct val="0"/>
              </a:spcBef>
            </a:pPr>
            <a:r>
              <a:rPr lang="en-US" sz="3251">
                <a:solidFill>
                  <a:srgbClr val="000000"/>
                </a:solidFill>
                <a:latin typeface="Open Sauce"/>
              </a:rPr>
              <a:t>28 year old patient is 28 weeks pregnant with her first pregnancy. She is being counseled for postpartum family planning.  She wants something that she does not have to think about and can protect her for a few years. Which options might work best for her?</a:t>
            </a:r>
          </a:p>
        </p:txBody>
      </p:sp>
    </p:spTree>
  </p:cSld>
  <p:clrMapOvr>
    <a:masterClrMapping/>
  </p:clrMapOvr>
  <p:transition spd="fast">
    <p:circle/>
  </p:transition>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265621" y="0"/>
            <a:ext cx="14022379" cy="11331378"/>
            <a:chOff x="0" y="0"/>
            <a:chExt cx="3693137" cy="2984396"/>
          </a:xfrm>
        </p:grpSpPr>
        <p:sp>
          <p:nvSpPr>
            <p:cNvPr name="Freeform 3" id="3"/>
            <p:cNvSpPr/>
            <p:nvPr/>
          </p:nvSpPr>
          <p:spPr>
            <a:xfrm flipH="false" flipV="false" rot="0">
              <a:off x="0" y="0"/>
              <a:ext cx="3693137" cy="2984396"/>
            </a:xfrm>
            <a:custGeom>
              <a:avLst/>
              <a:gdLst/>
              <a:ahLst/>
              <a:cxnLst/>
              <a:rect r="r" b="b" t="t" l="l"/>
              <a:pathLst>
                <a:path h="2984396" w="3693137">
                  <a:moveTo>
                    <a:pt x="0" y="0"/>
                  </a:moveTo>
                  <a:lnTo>
                    <a:pt x="3693137" y="0"/>
                  </a:lnTo>
                  <a:lnTo>
                    <a:pt x="3693137" y="2984396"/>
                  </a:lnTo>
                  <a:lnTo>
                    <a:pt x="0" y="2984396"/>
                  </a:lnTo>
                  <a:close/>
                </a:path>
              </a:pathLst>
            </a:custGeom>
            <a:solidFill>
              <a:srgbClr val="FFFBED"/>
            </a:solidFill>
          </p:spPr>
        </p:sp>
        <p:sp>
          <p:nvSpPr>
            <p:cNvPr name="TextBox 4" id="4"/>
            <p:cNvSpPr txBox="true"/>
            <p:nvPr/>
          </p:nvSpPr>
          <p:spPr>
            <a:xfrm>
              <a:off x="0" y="-76200"/>
              <a:ext cx="3693137" cy="3060596"/>
            </a:xfrm>
            <a:prstGeom prst="rect">
              <a:avLst/>
            </a:prstGeom>
          </p:spPr>
          <p:txBody>
            <a:bodyPr anchor="ctr" rtlCol="false" tIns="50800" lIns="50800" bIns="50800" rIns="50800"/>
            <a:lstStyle/>
            <a:p>
              <a:pP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4169012" y="1187958"/>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5480060" y="4667156"/>
            <a:ext cx="293279" cy="293279"/>
          </a:xfrm>
          <a:custGeom>
            <a:avLst/>
            <a:gdLst/>
            <a:ahLst/>
            <a:cxnLst/>
            <a:rect r="r" b="b" t="t" l="l"/>
            <a:pathLst>
              <a:path h="293279" w="293279">
                <a:moveTo>
                  <a:pt x="0" y="0"/>
                </a:moveTo>
                <a:lnTo>
                  <a:pt x="293278" y="0"/>
                </a:lnTo>
                <a:lnTo>
                  <a:pt x="293278" y="293279"/>
                </a:lnTo>
                <a:lnTo>
                  <a:pt x="0" y="293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5480060" y="5251323"/>
            <a:ext cx="293279" cy="293279"/>
          </a:xfrm>
          <a:custGeom>
            <a:avLst/>
            <a:gdLst/>
            <a:ahLst/>
            <a:cxnLst/>
            <a:rect r="r" b="b" t="t" l="l"/>
            <a:pathLst>
              <a:path h="293279" w="293279">
                <a:moveTo>
                  <a:pt x="0" y="0"/>
                </a:moveTo>
                <a:lnTo>
                  <a:pt x="293278" y="0"/>
                </a:lnTo>
                <a:lnTo>
                  <a:pt x="293278" y="293279"/>
                </a:lnTo>
                <a:lnTo>
                  <a:pt x="0" y="293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5480060" y="8649980"/>
            <a:ext cx="293279" cy="293279"/>
          </a:xfrm>
          <a:custGeom>
            <a:avLst/>
            <a:gdLst/>
            <a:ahLst/>
            <a:cxnLst/>
            <a:rect r="r" b="b" t="t" l="l"/>
            <a:pathLst>
              <a:path h="293279" w="293279">
                <a:moveTo>
                  <a:pt x="0" y="0"/>
                </a:moveTo>
                <a:lnTo>
                  <a:pt x="293278" y="0"/>
                </a:lnTo>
                <a:lnTo>
                  <a:pt x="293278" y="293279"/>
                </a:lnTo>
                <a:lnTo>
                  <a:pt x="0" y="293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5480060" y="6321400"/>
            <a:ext cx="293279" cy="293279"/>
          </a:xfrm>
          <a:custGeom>
            <a:avLst/>
            <a:gdLst/>
            <a:ahLst/>
            <a:cxnLst/>
            <a:rect r="r" b="b" t="t" l="l"/>
            <a:pathLst>
              <a:path h="293279" w="293279">
                <a:moveTo>
                  <a:pt x="0" y="0"/>
                </a:moveTo>
                <a:lnTo>
                  <a:pt x="293278" y="0"/>
                </a:lnTo>
                <a:lnTo>
                  <a:pt x="293278" y="293279"/>
                </a:lnTo>
                <a:lnTo>
                  <a:pt x="0" y="293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5480060" y="5732847"/>
            <a:ext cx="293279" cy="293279"/>
          </a:xfrm>
          <a:custGeom>
            <a:avLst/>
            <a:gdLst/>
            <a:ahLst/>
            <a:cxnLst/>
            <a:rect r="r" b="b" t="t" l="l"/>
            <a:pathLst>
              <a:path h="293279" w="293279">
                <a:moveTo>
                  <a:pt x="0" y="0"/>
                </a:moveTo>
                <a:lnTo>
                  <a:pt x="293278" y="0"/>
                </a:lnTo>
                <a:lnTo>
                  <a:pt x="293278" y="293278"/>
                </a:lnTo>
                <a:lnTo>
                  <a:pt x="0" y="2932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5480060" y="6988248"/>
            <a:ext cx="293279" cy="293279"/>
          </a:xfrm>
          <a:custGeom>
            <a:avLst/>
            <a:gdLst/>
            <a:ahLst/>
            <a:cxnLst/>
            <a:rect r="r" b="b" t="t" l="l"/>
            <a:pathLst>
              <a:path h="293279" w="293279">
                <a:moveTo>
                  <a:pt x="0" y="0"/>
                </a:moveTo>
                <a:lnTo>
                  <a:pt x="293278" y="0"/>
                </a:lnTo>
                <a:lnTo>
                  <a:pt x="293278" y="293279"/>
                </a:lnTo>
                <a:lnTo>
                  <a:pt x="0" y="293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5480060" y="7423252"/>
            <a:ext cx="293279" cy="293279"/>
          </a:xfrm>
          <a:custGeom>
            <a:avLst/>
            <a:gdLst/>
            <a:ahLst/>
            <a:cxnLst/>
            <a:rect r="r" b="b" t="t" l="l"/>
            <a:pathLst>
              <a:path h="293279" w="293279">
                <a:moveTo>
                  <a:pt x="0" y="0"/>
                </a:moveTo>
                <a:lnTo>
                  <a:pt x="293278" y="0"/>
                </a:lnTo>
                <a:lnTo>
                  <a:pt x="293278" y="293278"/>
                </a:lnTo>
                <a:lnTo>
                  <a:pt x="0" y="2932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true" flipV="false" rot="0">
            <a:off x="1028700" y="3395313"/>
            <a:ext cx="3788365" cy="4968347"/>
          </a:xfrm>
          <a:custGeom>
            <a:avLst/>
            <a:gdLst/>
            <a:ahLst/>
            <a:cxnLst/>
            <a:rect r="r" b="b" t="t" l="l"/>
            <a:pathLst>
              <a:path h="4968347" w="3788365">
                <a:moveTo>
                  <a:pt x="3788365" y="0"/>
                </a:moveTo>
                <a:lnTo>
                  <a:pt x="0" y="0"/>
                </a:lnTo>
                <a:lnTo>
                  <a:pt x="0" y="4968347"/>
                </a:lnTo>
                <a:lnTo>
                  <a:pt x="3788365" y="4968347"/>
                </a:lnTo>
                <a:lnTo>
                  <a:pt x="378836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3687002" y="1585034"/>
            <a:ext cx="11843320" cy="2152650"/>
          </a:xfrm>
          <a:prstGeom prst="rect">
            <a:avLst/>
          </a:prstGeom>
        </p:spPr>
        <p:txBody>
          <a:bodyPr anchor="t" rtlCol="false" tIns="0" lIns="0" bIns="0" rIns="0">
            <a:spAutoFit/>
          </a:bodyPr>
          <a:lstStyle/>
          <a:p>
            <a:pPr algn="ctr">
              <a:lnSpc>
                <a:spcPts val="8520"/>
              </a:lnSpc>
            </a:pPr>
            <a:r>
              <a:rPr lang="en-US" sz="7100">
                <a:solidFill>
                  <a:srgbClr val="3C7F72"/>
                </a:solidFill>
                <a:latin typeface="Roca One Bold"/>
              </a:rPr>
              <a:t>Discussing</a:t>
            </a:r>
          </a:p>
          <a:p>
            <a:pPr algn="ctr" marL="0" indent="0" lvl="0">
              <a:lnSpc>
                <a:spcPts val="8520"/>
              </a:lnSpc>
              <a:spcBef>
                <a:spcPct val="0"/>
              </a:spcBef>
            </a:pPr>
            <a:r>
              <a:rPr lang="en-US" sz="7100">
                <a:solidFill>
                  <a:srgbClr val="3C7F72"/>
                </a:solidFill>
                <a:latin typeface="Roca One Ultra-Bold"/>
              </a:rPr>
              <a:t>Birth Control</a:t>
            </a:r>
          </a:p>
        </p:txBody>
      </p:sp>
      <p:sp>
        <p:nvSpPr>
          <p:cNvPr name="TextBox 22" id="22"/>
          <p:cNvSpPr txBox="true"/>
          <p:nvPr/>
        </p:nvSpPr>
        <p:spPr>
          <a:xfrm rot="0">
            <a:off x="5908593" y="4610006"/>
            <a:ext cx="12293682" cy="7133956"/>
          </a:xfrm>
          <a:prstGeom prst="rect">
            <a:avLst/>
          </a:prstGeom>
        </p:spPr>
        <p:txBody>
          <a:bodyPr anchor="t" rtlCol="false" tIns="0" lIns="0" bIns="0" rIns="0">
            <a:spAutoFit/>
          </a:bodyPr>
          <a:lstStyle/>
          <a:p>
            <a:pPr>
              <a:lnSpc>
                <a:spcPts val="4366"/>
              </a:lnSpc>
            </a:pPr>
            <a:r>
              <a:rPr lang="en-US" sz="3118">
                <a:solidFill>
                  <a:srgbClr val="3C7F72"/>
                </a:solidFill>
                <a:latin typeface="Canva Sans"/>
              </a:rPr>
              <a:t>Do you want to have more children in the future?</a:t>
            </a:r>
          </a:p>
          <a:p>
            <a:pPr>
              <a:lnSpc>
                <a:spcPts val="4366"/>
              </a:lnSpc>
            </a:pPr>
            <a:r>
              <a:rPr lang="en-US" sz="3118">
                <a:solidFill>
                  <a:srgbClr val="3C7F72"/>
                </a:solidFill>
                <a:latin typeface="Canva Sans"/>
              </a:rPr>
              <a:t>Have you tried or used any birth control methods before?</a:t>
            </a:r>
          </a:p>
          <a:p>
            <a:pPr>
              <a:lnSpc>
                <a:spcPts val="4366"/>
              </a:lnSpc>
            </a:pPr>
            <a:r>
              <a:rPr lang="en-US" sz="3118">
                <a:solidFill>
                  <a:srgbClr val="3C7F72"/>
                </a:solidFill>
                <a:latin typeface="Canva Sans"/>
              </a:rPr>
              <a:t>What are your priorities for birth control? </a:t>
            </a:r>
          </a:p>
          <a:p>
            <a:pPr>
              <a:lnSpc>
                <a:spcPts val="4366"/>
              </a:lnSpc>
            </a:pPr>
            <a:r>
              <a:rPr lang="en-US" sz="3118">
                <a:solidFill>
                  <a:srgbClr val="3C7F72"/>
                </a:solidFill>
                <a:latin typeface="Canva Sans"/>
              </a:rPr>
              <a:t>What is most important to you in a contraceptive method?</a:t>
            </a:r>
          </a:p>
          <a:p>
            <a:pPr>
              <a:lnSpc>
                <a:spcPts val="4366"/>
              </a:lnSpc>
            </a:pPr>
            <a:r>
              <a:rPr lang="en-US" sz="3118">
                <a:solidFill>
                  <a:srgbClr val="3C7F72"/>
                </a:solidFill>
                <a:latin typeface="Canva Sans"/>
              </a:rPr>
              <a:t>Which methods are you familiar with?</a:t>
            </a:r>
          </a:p>
          <a:p>
            <a:pPr>
              <a:lnSpc>
                <a:spcPts val="4366"/>
              </a:lnSpc>
            </a:pPr>
            <a:r>
              <a:rPr lang="en-US" sz="3118">
                <a:solidFill>
                  <a:srgbClr val="3C7F72"/>
                </a:solidFill>
                <a:latin typeface="Canva Sans"/>
              </a:rPr>
              <a:t>Can we talk about birth control today or do you want to review on your own and we can chat next time?</a:t>
            </a:r>
          </a:p>
          <a:p>
            <a:pPr>
              <a:lnSpc>
                <a:spcPts val="4366"/>
              </a:lnSpc>
            </a:pPr>
            <a:r>
              <a:rPr lang="en-US" sz="3118">
                <a:solidFill>
                  <a:srgbClr val="3C7F72"/>
                </a:solidFill>
                <a:latin typeface="Canva Sans"/>
              </a:rPr>
              <a:t>How upset would you be if you got pregnant again?</a:t>
            </a:r>
          </a:p>
          <a:p>
            <a:pPr>
              <a:lnSpc>
                <a:spcPts val="4366"/>
              </a:lnSpc>
            </a:pPr>
          </a:p>
          <a:p>
            <a:pPr>
              <a:lnSpc>
                <a:spcPts val="4366"/>
              </a:lnSpc>
            </a:pPr>
          </a:p>
          <a:p>
            <a:pPr>
              <a:lnSpc>
                <a:spcPts val="4366"/>
              </a:lnSpc>
            </a:pPr>
          </a:p>
          <a:p>
            <a:pPr>
              <a:lnSpc>
                <a:spcPts val="4366"/>
              </a:lnSpc>
            </a:pPr>
          </a:p>
          <a:p>
            <a:pPr>
              <a:lnSpc>
                <a:spcPts val="4366"/>
              </a:lnSpc>
            </a:pPr>
          </a:p>
        </p:txBody>
      </p:sp>
    </p:spTree>
  </p:cSld>
  <p:clrMapOvr>
    <a:masterClrMapping/>
  </p:clrMapOvr>
  <p:transition spd="fast">
    <p:circle/>
  </p:transition>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179896" y="-158019"/>
            <a:ext cx="14022379" cy="11331378"/>
            <a:chOff x="0" y="0"/>
            <a:chExt cx="3693137" cy="2984396"/>
          </a:xfrm>
        </p:grpSpPr>
        <p:sp>
          <p:nvSpPr>
            <p:cNvPr name="Freeform 3" id="3"/>
            <p:cNvSpPr/>
            <p:nvPr/>
          </p:nvSpPr>
          <p:spPr>
            <a:xfrm flipH="false" flipV="false" rot="0">
              <a:off x="0" y="0"/>
              <a:ext cx="3693137" cy="2984396"/>
            </a:xfrm>
            <a:custGeom>
              <a:avLst/>
              <a:gdLst/>
              <a:ahLst/>
              <a:cxnLst/>
              <a:rect r="r" b="b" t="t" l="l"/>
              <a:pathLst>
                <a:path h="2984396" w="3693137">
                  <a:moveTo>
                    <a:pt x="0" y="0"/>
                  </a:moveTo>
                  <a:lnTo>
                    <a:pt x="3693137" y="0"/>
                  </a:lnTo>
                  <a:lnTo>
                    <a:pt x="3693137" y="2984396"/>
                  </a:lnTo>
                  <a:lnTo>
                    <a:pt x="0" y="2984396"/>
                  </a:lnTo>
                  <a:close/>
                </a:path>
              </a:pathLst>
            </a:custGeom>
            <a:solidFill>
              <a:srgbClr val="FFFBED"/>
            </a:solidFill>
          </p:spPr>
        </p:sp>
        <p:sp>
          <p:nvSpPr>
            <p:cNvPr name="TextBox 4" id="4"/>
            <p:cNvSpPr txBox="true"/>
            <p:nvPr/>
          </p:nvSpPr>
          <p:spPr>
            <a:xfrm>
              <a:off x="0" y="-76200"/>
              <a:ext cx="3693137" cy="3060596"/>
            </a:xfrm>
            <a:prstGeom prst="rect">
              <a:avLst/>
            </a:prstGeom>
          </p:spPr>
          <p:txBody>
            <a:bodyPr anchor="ctr" rtlCol="false" tIns="50800" lIns="50800" bIns="50800" rIns="50800"/>
            <a:lstStyle/>
            <a:p>
              <a:pP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4409814" y="790882"/>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091761" y="3104197"/>
            <a:ext cx="5190483" cy="5177507"/>
          </a:xfrm>
          <a:custGeom>
            <a:avLst/>
            <a:gdLst/>
            <a:ahLst/>
            <a:cxnLst/>
            <a:rect r="r" b="b" t="t" l="l"/>
            <a:pathLst>
              <a:path h="5177507" w="5190483">
                <a:moveTo>
                  <a:pt x="0" y="0"/>
                </a:moveTo>
                <a:lnTo>
                  <a:pt x="5190483" y="0"/>
                </a:lnTo>
                <a:lnTo>
                  <a:pt x="5190483" y="5177507"/>
                </a:lnTo>
                <a:lnTo>
                  <a:pt x="0" y="51775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5365889" y="-158019"/>
            <a:ext cx="10265901" cy="4260282"/>
          </a:xfrm>
          <a:prstGeom prst="rect">
            <a:avLst/>
          </a:prstGeom>
        </p:spPr>
        <p:txBody>
          <a:bodyPr anchor="t" rtlCol="false" tIns="0" lIns="0" bIns="0" rIns="0">
            <a:spAutoFit/>
          </a:bodyPr>
          <a:lstStyle/>
          <a:p>
            <a:pPr algn="ctr">
              <a:lnSpc>
                <a:spcPts val="8425"/>
              </a:lnSpc>
            </a:pPr>
          </a:p>
          <a:p>
            <a:pPr algn="ctr">
              <a:lnSpc>
                <a:spcPts val="8425"/>
              </a:lnSpc>
            </a:pPr>
            <a:r>
              <a:rPr lang="en-US" sz="7021">
                <a:solidFill>
                  <a:srgbClr val="3C7F72"/>
                </a:solidFill>
                <a:latin typeface="Roca One Ultra-Bold"/>
              </a:rPr>
              <a:t>Birth control journey</a:t>
            </a:r>
          </a:p>
          <a:p>
            <a:pPr algn="ctr">
              <a:lnSpc>
                <a:spcPts val="8425"/>
              </a:lnSpc>
            </a:pPr>
            <a:r>
              <a:rPr lang="en-US" sz="7021">
                <a:solidFill>
                  <a:srgbClr val="3C7F72"/>
                </a:solidFill>
                <a:latin typeface="Roca One Ultra-Bold"/>
              </a:rPr>
              <a:t>considerations</a:t>
            </a:r>
          </a:p>
          <a:p>
            <a:pPr algn="ctr" marL="0" indent="0" lvl="0">
              <a:lnSpc>
                <a:spcPts val="8425"/>
              </a:lnSpc>
              <a:spcBef>
                <a:spcPct val="0"/>
              </a:spcBef>
            </a:pPr>
          </a:p>
        </p:txBody>
      </p:sp>
      <p:sp>
        <p:nvSpPr>
          <p:cNvPr name="TextBox 15" id="15"/>
          <p:cNvSpPr txBox="true"/>
          <p:nvPr/>
        </p:nvSpPr>
        <p:spPr>
          <a:xfrm rot="0">
            <a:off x="6788536" y="3037522"/>
            <a:ext cx="7420608" cy="7297489"/>
          </a:xfrm>
          <a:prstGeom prst="rect">
            <a:avLst/>
          </a:prstGeom>
        </p:spPr>
        <p:txBody>
          <a:bodyPr anchor="t" rtlCol="false" tIns="0" lIns="0" bIns="0" rIns="0">
            <a:spAutoFit/>
          </a:bodyPr>
          <a:lstStyle/>
          <a:p>
            <a:pPr marL="746056" indent="-373028" lvl="1">
              <a:lnSpc>
                <a:spcPts val="4837"/>
              </a:lnSpc>
              <a:buFont typeface="Arial"/>
              <a:buChar char="•"/>
            </a:pPr>
            <a:r>
              <a:rPr lang="en-US" sz="3455">
                <a:solidFill>
                  <a:srgbClr val="3C7F72"/>
                </a:solidFill>
                <a:latin typeface="Canva Sans"/>
              </a:rPr>
              <a:t>hormonal vs non hormonal</a:t>
            </a:r>
          </a:p>
          <a:p>
            <a:pPr marL="746056" indent="-373028" lvl="1">
              <a:lnSpc>
                <a:spcPts val="4837"/>
              </a:lnSpc>
              <a:buFont typeface="Arial"/>
              <a:buChar char="•"/>
            </a:pPr>
            <a:r>
              <a:rPr lang="en-US" sz="3455">
                <a:solidFill>
                  <a:srgbClr val="3C7F72"/>
                </a:solidFill>
                <a:latin typeface="Canva Sans"/>
              </a:rPr>
              <a:t>side effects</a:t>
            </a:r>
          </a:p>
          <a:p>
            <a:pPr marL="746056" indent="-373028" lvl="1">
              <a:lnSpc>
                <a:spcPts val="4837"/>
              </a:lnSpc>
              <a:buFont typeface="Arial"/>
              <a:buChar char="•"/>
            </a:pPr>
            <a:r>
              <a:rPr lang="en-US" sz="3455">
                <a:solidFill>
                  <a:srgbClr val="3C7F72"/>
                </a:solidFill>
                <a:latin typeface="Canva Sans"/>
              </a:rPr>
              <a:t>effort (RTC or daily reminder)</a:t>
            </a:r>
          </a:p>
          <a:p>
            <a:pPr marL="746056" indent="-373028" lvl="1">
              <a:lnSpc>
                <a:spcPts val="4837"/>
              </a:lnSpc>
              <a:buFont typeface="Arial"/>
              <a:buChar char="•"/>
            </a:pPr>
            <a:r>
              <a:rPr lang="en-US" sz="3455">
                <a:solidFill>
                  <a:srgbClr val="3C7F72"/>
                </a:solidFill>
                <a:latin typeface="Canva Sans"/>
              </a:rPr>
              <a:t>privacy </a:t>
            </a:r>
          </a:p>
          <a:p>
            <a:pPr marL="746056" indent="-373028" lvl="1">
              <a:lnSpc>
                <a:spcPts val="4837"/>
              </a:lnSpc>
              <a:buFont typeface="Arial"/>
              <a:buChar char="•"/>
            </a:pPr>
            <a:r>
              <a:rPr lang="en-US" sz="3455">
                <a:solidFill>
                  <a:srgbClr val="3C7F72"/>
                </a:solidFill>
                <a:latin typeface="Canva Sans"/>
              </a:rPr>
              <a:t>adjustment period</a:t>
            </a:r>
          </a:p>
          <a:p>
            <a:pPr marL="746056" indent="-373028" lvl="1">
              <a:lnSpc>
                <a:spcPts val="4837"/>
              </a:lnSpc>
              <a:buFont typeface="Arial"/>
              <a:buChar char="•"/>
            </a:pPr>
            <a:r>
              <a:rPr lang="en-US" sz="3455">
                <a:solidFill>
                  <a:srgbClr val="3C7F72"/>
                </a:solidFill>
                <a:latin typeface="Canva Sans"/>
              </a:rPr>
              <a:t>amount of time before next pregnancy</a:t>
            </a:r>
          </a:p>
          <a:p>
            <a:pPr marL="746056" indent="-373028" lvl="1">
              <a:lnSpc>
                <a:spcPts val="4837"/>
              </a:lnSpc>
              <a:buFont typeface="Arial"/>
              <a:buChar char="•"/>
            </a:pPr>
            <a:r>
              <a:rPr lang="en-US" sz="3455">
                <a:solidFill>
                  <a:srgbClr val="3C7F72"/>
                </a:solidFill>
                <a:latin typeface="Canva Sans"/>
              </a:rPr>
              <a:t>procedure and pain</a:t>
            </a:r>
          </a:p>
          <a:p>
            <a:pPr marL="746056" indent="-373028" lvl="1">
              <a:lnSpc>
                <a:spcPts val="4837"/>
              </a:lnSpc>
              <a:buFont typeface="Arial"/>
              <a:buChar char="•"/>
            </a:pPr>
            <a:r>
              <a:rPr lang="en-US" sz="3455">
                <a:solidFill>
                  <a:srgbClr val="3C7F72"/>
                </a:solidFill>
                <a:latin typeface="Canva Sans"/>
              </a:rPr>
              <a:t>desires to see monthly bleeding</a:t>
            </a:r>
          </a:p>
          <a:p>
            <a:pPr>
              <a:lnSpc>
                <a:spcPts val="4837"/>
              </a:lnSpc>
            </a:pPr>
          </a:p>
          <a:p>
            <a:pPr algn="ctr">
              <a:lnSpc>
                <a:spcPts val="4837"/>
              </a:lnSpc>
            </a:pPr>
          </a:p>
        </p:txBody>
      </p:sp>
    </p:spTree>
  </p:cSld>
  <p:clrMapOvr>
    <a:masterClrMapping/>
  </p:clrMapOvr>
  <p:transition spd="fast">
    <p:circle/>
  </p:transition>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623432" y="-206158"/>
            <a:ext cx="14022379" cy="11331378"/>
            <a:chOff x="0" y="0"/>
            <a:chExt cx="3693137" cy="2984396"/>
          </a:xfrm>
        </p:grpSpPr>
        <p:sp>
          <p:nvSpPr>
            <p:cNvPr name="Freeform 3" id="3">
              <a:hlinkClick r:id="rId2" tooltip="https://vimeo.com/271757026"/>
            </p:cNvPr>
            <p:cNvSpPr/>
            <p:nvPr/>
          </p:nvSpPr>
          <p:spPr>
            <a:xfrm flipH="false" flipV="false" rot="0">
              <a:off x="0" y="0"/>
              <a:ext cx="3693137" cy="2984396"/>
            </a:xfrm>
            <a:custGeom>
              <a:avLst/>
              <a:gdLst/>
              <a:ahLst/>
              <a:cxnLst/>
              <a:rect r="r" b="b" t="t" l="l"/>
              <a:pathLst>
                <a:path h="2984396" w="3693137">
                  <a:moveTo>
                    <a:pt x="0" y="0"/>
                  </a:moveTo>
                  <a:lnTo>
                    <a:pt x="3693137" y="0"/>
                  </a:lnTo>
                  <a:lnTo>
                    <a:pt x="3693137" y="2984396"/>
                  </a:lnTo>
                  <a:lnTo>
                    <a:pt x="0" y="2984396"/>
                  </a:lnTo>
                  <a:close/>
                </a:path>
              </a:pathLst>
            </a:custGeom>
            <a:solidFill>
              <a:srgbClr val="FFFBED"/>
            </a:solidFill>
          </p:spPr>
        </p:sp>
        <p:sp>
          <p:nvSpPr>
            <p:cNvPr name="TextBox 4" id="4"/>
            <p:cNvSpPr txBox="true"/>
            <p:nvPr/>
          </p:nvSpPr>
          <p:spPr>
            <a:xfrm>
              <a:off x="0" y="-76200"/>
              <a:ext cx="3693137" cy="3060596"/>
            </a:xfrm>
            <a:prstGeom prst="rect">
              <a:avLst/>
            </a:prstGeom>
          </p:spPr>
          <p:txBody>
            <a:bodyPr anchor="ctr" rtlCol="false" tIns="50800" lIns="50800" bIns="50800" rIns="50800"/>
            <a:lstStyle/>
            <a:p>
              <a:pPr algn="ct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4383578" y="799246"/>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7075731" y="3340791"/>
            <a:ext cx="293279" cy="293279"/>
          </a:xfrm>
          <a:custGeom>
            <a:avLst/>
            <a:gdLst/>
            <a:ahLst/>
            <a:cxnLst/>
            <a:rect r="r" b="b" t="t" l="l"/>
            <a:pathLst>
              <a:path h="293279" w="293279">
                <a:moveTo>
                  <a:pt x="0" y="0"/>
                </a:moveTo>
                <a:lnTo>
                  <a:pt x="293279" y="0"/>
                </a:lnTo>
                <a:lnTo>
                  <a:pt x="293279" y="293279"/>
                </a:lnTo>
                <a:lnTo>
                  <a:pt x="0" y="2932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7075731" y="3950816"/>
            <a:ext cx="293279" cy="293279"/>
          </a:xfrm>
          <a:custGeom>
            <a:avLst/>
            <a:gdLst/>
            <a:ahLst/>
            <a:cxnLst/>
            <a:rect r="r" b="b" t="t" l="l"/>
            <a:pathLst>
              <a:path h="293279" w="293279">
                <a:moveTo>
                  <a:pt x="0" y="0"/>
                </a:moveTo>
                <a:lnTo>
                  <a:pt x="293279" y="0"/>
                </a:lnTo>
                <a:lnTo>
                  <a:pt x="293279" y="293279"/>
                </a:lnTo>
                <a:lnTo>
                  <a:pt x="0" y="2932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7075731" y="4428020"/>
            <a:ext cx="293279" cy="293279"/>
          </a:xfrm>
          <a:custGeom>
            <a:avLst/>
            <a:gdLst/>
            <a:ahLst/>
            <a:cxnLst/>
            <a:rect r="r" b="b" t="t" l="l"/>
            <a:pathLst>
              <a:path h="293279" w="293279">
                <a:moveTo>
                  <a:pt x="0" y="0"/>
                </a:moveTo>
                <a:lnTo>
                  <a:pt x="293279" y="0"/>
                </a:lnTo>
                <a:lnTo>
                  <a:pt x="293279" y="293278"/>
                </a:lnTo>
                <a:lnTo>
                  <a:pt x="0" y="2932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7075731" y="6046974"/>
            <a:ext cx="293279" cy="293279"/>
          </a:xfrm>
          <a:custGeom>
            <a:avLst/>
            <a:gdLst/>
            <a:ahLst/>
            <a:cxnLst/>
            <a:rect r="r" b="b" t="t" l="l"/>
            <a:pathLst>
              <a:path h="293279" w="293279">
                <a:moveTo>
                  <a:pt x="0" y="0"/>
                </a:moveTo>
                <a:lnTo>
                  <a:pt x="293279" y="0"/>
                </a:lnTo>
                <a:lnTo>
                  <a:pt x="293279" y="293278"/>
                </a:lnTo>
                <a:lnTo>
                  <a:pt x="0" y="2932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7075731" y="6654577"/>
            <a:ext cx="293279" cy="293279"/>
          </a:xfrm>
          <a:custGeom>
            <a:avLst/>
            <a:gdLst/>
            <a:ahLst/>
            <a:cxnLst/>
            <a:rect r="r" b="b" t="t" l="l"/>
            <a:pathLst>
              <a:path h="293279" w="293279">
                <a:moveTo>
                  <a:pt x="0" y="0"/>
                </a:moveTo>
                <a:lnTo>
                  <a:pt x="293279" y="0"/>
                </a:lnTo>
                <a:lnTo>
                  <a:pt x="293279" y="293279"/>
                </a:lnTo>
                <a:lnTo>
                  <a:pt x="0" y="2932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7075731" y="7262181"/>
            <a:ext cx="293279" cy="293279"/>
          </a:xfrm>
          <a:custGeom>
            <a:avLst/>
            <a:gdLst/>
            <a:ahLst/>
            <a:cxnLst/>
            <a:rect r="r" b="b" t="t" l="l"/>
            <a:pathLst>
              <a:path h="293279" w="293279">
                <a:moveTo>
                  <a:pt x="0" y="0"/>
                </a:moveTo>
                <a:lnTo>
                  <a:pt x="293279" y="0"/>
                </a:lnTo>
                <a:lnTo>
                  <a:pt x="293279" y="293279"/>
                </a:lnTo>
                <a:lnTo>
                  <a:pt x="0" y="2932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pic>
        <p:nvPicPr>
          <p:cNvPr name="Picture 19" id="19"/>
          <p:cNvPicPr>
            <a:picLocks noChangeAspect="true"/>
          </p:cNvPicPr>
          <p:nvPr>
            <a:videoFile r:link="rId10"/>
          </p:nvPr>
        </p:nvPicPr>
        <p:blipFill>
          <a:blip r:embed="rId9"/>
          <a:stretch>
            <a:fillRect/>
          </a:stretch>
        </p:blipFill>
        <p:spPr>
          <a:xfrm rot="0">
            <a:off x="2695258" y="1829342"/>
            <a:ext cx="13558888" cy="7626874"/>
          </a:xfrm>
          <a:prstGeom prst="rect">
            <a:avLst/>
          </a:prstGeom>
        </p:spPr>
      </p:pic>
    </p:spTree>
  </p:cSld>
  <p:clrMapOvr>
    <a:masterClrMapping/>
  </p:clrMapOvr>
  <p:transition spd="fast">
    <p:circle/>
  </p:transition>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623432" y="-206158"/>
            <a:ext cx="14022379" cy="11331378"/>
            <a:chOff x="0" y="0"/>
            <a:chExt cx="3693137" cy="2984396"/>
          </a:xfrm>
        </p:grpSpPr>
        <p:sp>
          <p:nvSpPr>
            <p:cNvPr name="Freeform 3" id="3"/>
            <p:cNvSpPr/>
            <p:nvPr/>
          </p:nvSpPr>
          <p:spPr>
            <a:xfrm flipH="false" flipV="false" rot="0">
              <a:off x="0" y="0"/>
              <a:ext cx="3693137" cy="2984396"/>
            </a:xfrm>
            <a:custGeom>
              <a:avLst/>
              <a:gdLst/>
              <a:ahLst/>
              <a:cxnLst/>
              <a:rect r="r" b="b" t="t" l="l"/>
              <a:pathLst>
                <a:path h="2984396" w="3693137">
                  <a:moveTo>
                    <a:pt x="0" y="0"/>
                  </a:moveTo>
                  <a:lnTo>
                    <a:pt x="3693137" y="0"/>
                  </a:lnTo>
                  <a:lnTo>
                    <a:pt x="3693137" y="2984396"/>
                  </a:lnTo>
                  <a:lnTo>
                    <a:pt x="0" y="2984396"/>
                  </a:lnTo>
                  <a:close/>
                </a:path>
              </a:pathLst>
            </a:custGeom>
            <a:solidFill>
              <a:srgbClr val="FFFBED"/>
            </a:solidFill>
          </p:spPr>
        </p:sp>
        <p:sp>
          <p:nvSpPr>
            <p:cNvPr name="TextBox 4" id="4"/>
            <p:cNvSpPr txBox="true"/>
            <p:nvPr/>
          </p:nvSpPr>
          <p:spPr>
            <a:xfrm>
              <a:off x="0" y="-76200"/>
              <a:ext cx="3693137" cy="3060596"/>
            </a:xfrm>
            <a:prstGeom prst="rect">
              <a:avLst/>
            </a:prstGeom>
          </p:spPr>
          <p:txBody>
            <a:bodyPr anchor="ctr" rtlCol="false" tIns="50800" lIns="50800" bIns="50800" rIns="50800"/>
            <a:lstStyle/>
            <a:p>
              <a:pPr algn="ct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4383578" y="799246"/>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6061496" y="3128847"/>
            <a:ext cx="10911328" cy="41808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37 year old is breastfeeding and 2 weeks postpartum. She has tried using nexplanon but didn’t like that she could see and feel it in her arm. </a:t>
            </a:r>
          </a:p>
          <a:p>
            <a:pPr algn="ctr">
              <a:lnSpc>
                <a:spcPts val="4759"/>
              </a:lnSpc>
            </a:pPr>
          </a:p>
          <a:p>
            <a:pPr algn="ctr">
              <a:lnSpc>
                <a:spcPts val="4759"/>
              </a:lnSpc>
            </a:pPr>
            <a:r>
              <a:rPr lang="en-US" sz="3399">
                <a:solidFill>
                  <a:srgbClr val="000000"/>
                </a:solidFill>
                <a:latin typeface="Canva Sans"/>
              </a:rPr>
              <a:t>How would you start the conversation about birth control? What important questions do you want to ask? </a:t>
            </a:r>
          </a:p>
        </p:txBody>
      </p:sp>
      <p:sp>
        <p:nvSpPr>
          <p:cNvPr name="Freeform 14" id="14"/>
          <p:cNvSpPr/>
          <p:nvPr/>
        </p:nvSpPr>
        <p:spPr>
          <a:xfrm flipH="false" flipV="false" rot="0">
            <a:off x="1903705" y="2792763"/>
            <a:ext cx="3982894" cy="4364816"/>
          </a:xfrm>
          <a:custGeom>
            <a:avLst/>
            <a:gdLst/>
            <a:ahLst/>
            <a:cxnLst/>
            <a:rect r="r" b="b" t="t" l="l"/>
            <a:pathLst>
              <a:path h="4364816" w="3982894">
                <a:moveTo>
                  <a:pt x="0" y="0"/>
                </a:moveTo>
                <a:lnTo>
                  <a:pt x="3982895" y="0"/>
                </a:lnTo>
                <a:lnTo>
                  <a:pt x="3982895" y="4364815"/>
                </a:lnTo>
                <a:lnTo>
                  <a:pt x="0" y="43648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7075731" y="1364013"/>
            <a:ext cx="10183569"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Ultra-Bold"/>
              </a:rPr>
              <a:t>Case 2</a:t>
            </a:r>
          </a:p>
        </p:txBody>
      </p:sp>
      <p:sp>
        <p:nvSpPr>
          <p:cNvPr name="TextBox 16" id="16"/>
          <p:cNvSpPr txBox="true"/>
          <p:nvPr/>
        </p:nvSpPr>
        <p:spPr>
          <a:xfrm rot="2570800">
            <a:off x="15146957" y="745238"/>
            <a:ext cx="1767591" cy="921622"/>
          </a:xfrm>
          <a:prstGeom prst="rect">
            <a:avLst/>
          </a:prstGeom>
        </p:spPr>
        <p:txBody>
          <a:bodyPr anchor="t" rtlCol="false" tIns="0" lIns="0" bIns="0" rIns="0">
            <a:spAutoFit/>
          </a:bodyPr>
          <a:lstStyle/>
          <a:p>
            <a:pPr algn="l" marL="0" indent="0" lvl="0">
              <a:lnSpc>
                <a:spcPts val="3080"/>
              </a:lnSpc>
              <a:spcBef>
                <a:spcPct val="0"/>
              </a:spcBef>
            </a:pPr>
            <a:r>
              <a:rPr lang="en-US" sz="2200" spc="250">
                <a:solidFill>
                  <a:srgbClr val="000000"/>
                </a:solidFill>
                <a:latin typeface="Open Sauce Bold"/>
              </a:rPr>
              <a:t>SHORT BRIEF</a:t>
            </a:r>
          </a:p>
        </p:txBody>
      </p:sp>
    </p:spTree>
  </p:cSld>
  <p:clrMapOvr>
    <a:masterClrMapping/>
  </p:clrMapOvr>
  <p:transition spd="fast">
    <p:circle/>
  </p:transition>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623432" y="-206158"/>
            <a:ext cx="14022379" cy="11331378"/>
            <a:chOff x="0" y="0"/>
            <a:chExt cx="3693137" cy="2984396"/>
          </a:xfrm>
        </p:grpSpPr>
        <p:sp>
          <p:nvSpPr>
            <p:cNvPr name="Freeform 3" id="3"/>
            <p:cNvSpPr/>
            <p:nvPr/>
          </p:nvSpPr>
          <p:spPr>
            <a:xfrm flipH="false" flipV="false" rot="0">
              <a:off x="0" y="0"/>
              <a:ext cx="3693137" cy="2984396"/>
            </a:xfrm>
            <a:custGeom>
              <a:avLst/>
              <a:gdLst/>
              <a:ahLst/>
              <a:cxnLst/>
              <a:rect r="r" b="b" t="t" l="l"/>
              <a:pathLst>
                <a:path h="2984396" w="3693137">
                  <a:moveTo>
                    <a:pt x="0" y="0"/>
                  </a:moveTo>
                  <a:lnTo>
                    <a:pt x="3693137" y="0"/>
                  </a:lnTo>
                  <a:lnTo>
                    <a:pt x="3693137" y="2984396"/>
                  </a:lnTo>
                  <a:lnTo>
                    <a:pt x="0" y="2984396"/>
                  </a:lnTo>
                  <a:close/>
                </a:path>
              </a:pathLst>
            </a:custGeom>
            <a:solidFill>
              <a:srgbClr val="FFFBED"/>
            </a:solidFill>
          </p:spPr>
        </p:sp>
        <p:sp>
          <p:nvSpPr>
            <p:cNvPr name="TextBox 4" id="4"/>
            <p:cNvSpPr txBox="true"/>
            <p:nvPr/>
          </p:nvSpPr>
          <p:spPr>
            <a:xfrm>
              <a:off x="0" y="-76200"/>
              <a:ext cx="3693137" cy="3060596"/>
            </a:xfrm>
            <a:prstGeom prst="rect">
              <a:avLst/>
            </a:prstGeom>
          </p:spPr>
          <p:txBody>
            <a:bodyPr anchor="ctr" rtlCol="false" tIns="50800" lIns="50800" bIns="50800" rIns="50800"/>
            <a:lstStyle/>
            <a:p>
              <a:pPr algn="ct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6488620" y="790882"/>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6178957" y="3588603"/>
            <a:ext cx="10911328" cy="436245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20 year old G1P1, she was on the pill (COCs) but then got pregnant. She is now 1 week postpartum and isn’t sure if she wants to be back on the pill again. She wants to know more options.</a:t>
            </a:r>
          </a:p>
          <a:p>
            <a:pPr algn="ctr">
              <a:lnSpc>
                <a:spcPts val="4759"/>
              </a:lnSpc>
            </a:pPr>
          </a:p>
          <a:p>
            <a:pPr algn="ctr">
              <a:lnSpc>
                <a:spcPts val="3640"/>
              </a:lnSpc>
            </a:pPr>
            <a:r>
              <a:rPr lang="en-US" sz="2600">
                <a:solidFill>
                  <a:srgbClr val="000000"/>
                </a:solidFill>
                <a:latin typeface="Canva Sans Bold"/>
              </a:rPr>
              <a:t>Split up into groups of 2. </a:t>
            </a:r>
          </a:p>
          <a:p>
            <a:pPr algn="ctr">
              <a:lnSpc>
                <a:spcPts val="3640"/>
              </a:lnSpc>
            </a:pPr>
            <a:r>
              <a:rPr lang="en-US" sz="2600">
                <a:solidFill>
                  <a:srgbClr val="000000"/>
                </a:solidFill>
                <a:latin typeface="Canva Sans Bold"/>
              </a:rPr>
              <a:t>One person be the parent coach and other be the postpartum person.</a:t>
            </a:r>
          </a:p>
        </p:txBody>
      </p:sp>
      <p:sp>
        <p:nvSpPr>
          <p:cNvPr name="Freeform 14" id="14"/>
          <p:cNvSpPr/>
          <p:nvPr/>
        </p:nvSpPr>
        <p:spPr>
          <a:xfrm flipH="false" flipV="false" rot="0">
            <a:off x="1487742" y="3086100"/>
            <a:ext cx="4156364" cy="4114800"/>
          </a:xfrm>
          <a:custGeom>
            <a:avLst/>
            <a:gdLst/>
            <a:ahLst/>
            <a:cxnLst/>
            <a:rect r="r" b="b" t="t" l="l"/>
            <a:pathLst>
              <a:path h="4114800" w="4156364">
                <a:moveTo>
                  <a:pt x="0" y="0"/>
                </a:moveTo>
                <a:lnTo>
                  <a:pt x="4156364" y="0"/>
                </a:lnTo>
                <a:lnTo>
                  <a:pt x="415636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7518716" y="1422324"/>
            <a:ext cx="9740584"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Ultra-Bold"/>
              </a:rPr>
              <a:t>Role Play</a:t>
            </a:r>
          </a:p>
        </p:txBody>
      </p:sp>
    </p:spTree>
  </p:cSld>
  <p:clrMapOvr>
    <a:masterClrMapping/>
  </p:clrMapOvr>
  <p:transition spd="fast">
    <p:circl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780705" y="1073066"/>
            <a:ext cx="13970138" cy="1379763"/>
          </a:xfrm>
          <a:prstGeom prst="rect">
            <a:avLst/>
          </a:prstGeom>
        </p:spPr>
        <p:txBody>
          <a:bodyPr anchor="t" rtlCol="false" tIns="0" lIns="0" bIns="0" rIns="0">
            <a:spAutoFit/>
          </a:bodyPr>
          <a:lstStyle/>
          <a:p>
            <a:pPr algn="just" marL="0" indent="0" lvl="0">
              <a:lnSpc>
                <a:spcPts val="10893"/>
              </a:lnSpc>
              <a:spcBef>
                <a:spcPct val="0"/>
              </a:spcBef>
            </a:pPr>
            <a:r>
              <a:rPr lang="en-US" sz="9077">
                <a:solidFill>
                  <a:srgbClr val="3C7F72"/>
                </a:solidFill>
                <a:latin typeface="Roca One Ultra-Bold"/>
              </a:rPr>
              <a:t>Objectives</a:t>
            </a:r>
          </a:p>
        </p:txBody>
      </p:sp>
      <p:sp>
        <p:nvSpPr>
          <p:cNvPr name="TextBox 8" id="8"/>
          <p:cNvSpPr txBox="true"/>
          <p:nvPr/>
        </p:nvSpPr>
        <p:spPr>
          <a:xfrm rot="0">
            <a:off x="9139238" y="4652327"/>
            <a:ext cx="9525" cy="887095"/>
          </a:xfrm>
          <a:prstGeom prst="rect">
            <a:avLst/>
          </a:prstGeom>
        </p:spPr>
        <p:txBody>
          <a:bodyPr anchor="t" rtlCol="false" tIns="0" lIns="0" bIns="0" rIns="0">
            <a:spAutoFit/>
          </a:bodyPr>
          <a:lstStyle/>
          <a:p>
            <a:pPr algn="ctr">
              <a:lnSpc>
                <a:spcPts val="7279"/>
              </a:lnSpc>
            </a:pPr>
          </a:p>
        </p:txBody>
      </p:sp>
      <p:sp>
        <p:nvSpPr>
          <p:cNvPr name="TextBox 9" id="9"/>
          <p:cNvSpPr txBox="true"/>
          <p:nvPr/>
        </p:nvSpPr>
        <p:spPr>
          <a:xfrm rot="0">
            <a:off x="780705" y="3107713"/>
            <a:ext cx="13751674" cy="3909695"/>
          </a:xfrm>
          <a:prstGeom prst="rect">
            <a:avLst/>
          </a:prstGeom>
        </p:spPr>
        <p:txBody>
          <a:bodyPr anchor="t" rtlCol="false" tIns="0" lIns="0" bIns="0" rIns="0">
            <a:spAutoFit/>
          </a:bodyPr>
          <a:lstStyle/>
          <a:p>
            <a:pPr marL="690881" indent="-345440" lvl="1">
              <a:lnSpc>
                <a:spcPts val="4480"/>
              </a:lnSpc>
              <a:buFont typeface="Arial"/>
              <a:buChar char="•"/>
            </a:pPr>
            <a:r>
              <a:rPr lang="en-US" sz="3200">
                <a:solidFill>
                  <a:srgbClr val="3C7F72"/>
                </a:solidFill>
                <a:latin typeface="Canva Sans"/>
              </a:rPr>
              <a:t>Review the importance of postpartum birth control </a:t>
            </a:r>
          </a:p>
          <a:p>
            <a:pPr marL="690881" indent="-345440" lvl="1">
              <a:lnSpc>
                <a:spcPts val="4480"/>
              </a:lnSpc>
              <a:buFont typeface="Arial"/>
              <a:buChar char="•"/>
            </a:pPr>
            <a:r>
              <a:rPr lang="en-US" sz="3200">
                <a:solidFill>
                  <a:srgbClr val="3C7F72"/>
                </a:solidFill>
                <a:latin typeface="Canva Sans"/>
              </a:rPr>
              <a:t>Examine birth control options appropriate for the postpartum period</a:t>
            </a:r>
          </a:p>
          <a:p>
            <a:pPr marL="690881" indent="-345440" lvl="1">
              <a:lnSpc>
                <a:spcPts val="4480"/>
              </a:lnSpc>
              <a:buFont typeface="Arial"/>
              <a:buChar char="•"/>
            </a:pPr>
            <a:r>
              <a:rPr lang="en-US" sz="3200">
                <a:solidFill>
                  <a:srgbClr val="3C7F72"/>
                </a:solidFill>
                <a:latin typeface="Canva Sans"/>
              </a:rPr>
              <a:t>Discuss elements of birth control counseling and how individual priorities can influence their choice of method</a:t>
            </a:r>
          </a:p>
          <a:p>
            <a:pPr marL="690881" indent="-345440" lvl="1">
              <a:lnSpc>
                <a:spcPts val="4480"/>
              </a:lnSpc>
              <a:buFont typeface="Arial"/>
              <a:buChar char="•"/>
            </a:pPr>
            <a:r>
              <a:rPr lang="en-US" sz="3200">
                <a:solidFill>
                  <a:srgbClr val="3C7F72"/>
                </a:solidFill>
                <a:latin typeface="Canva Sans"/>
              </a:rPr>
              <a:t>Introduce available resources that can be shared with patients </a:t>
            </a:r>
          </a:p>
          <a:p>
            <a:pPr>
              <a:lnSpc>
                <a:spcPts val="4480"/>
              </a:lnSpc>
            </a:pPr>
          </a:p>
        </p:txBody>
      </p:sp>
    </p:spTree>
  </p:cSld>
  <p:clrMapOvr>
    <a:masterClrMapping/>
  </p:clrMapOvr>
  <p:transition spd="fast">
    <p:circle/>
  </p:transition>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596676" y="-206158"/>
            <a:ext cx="14049135" cy="11331378"/>
            <a:chOff x="0" y="0"/>
            <a:chExt cx="3700184" cy="2984396"/>
          </a:xfrm>
        </p:grpSpPr>
        <p:sp>
          <p:nvSpPr>
            <p:cNvPr name="Freeform 3" id="3"/>
            <p:cNvSpPr/>
            <p:nvPr/>
          </p:nvSpPr>
          <p:spPr>
            <a:xfrm flipH="false" flipV="false" rot="0">
              <a:off x="0" y="0"/>
              <a:ext cx="3700184" cy="2984396"/>
            </a:xfrm>
            <a:custGeom>
              <a:avLst/>
              <a:gdLst/>
              <a:ahLst/>
              <a:cxnLst/>
              <a:rect r="r" b="b" t="t" l="l"/>
              <a:pathLst>
                <a:path h="2984396" w="3700184">
                  <a:moveTo>
                    <a:pt x="0" y="0"/>
                  </a:moveTo>
                  <a:lnTo>
                    <a:pt x="3700184" y="0"/>
                  </a:lnTo>
                  <a:lnTo>
                    <a:pt x="3700184" y="2984396"/>
                  </a:lnTo>
                  <a:lnTo>
                    <a:pt x="0" y="2984396"/>
                  </a:lnTo>
                  <a:close/>
                </a:path>
              </a:pathLst>
            </a:custGeom>
            <a:solidFill>
              <a:srgbClr val="FFFBED"/>
            </a:solidFill>
          </p:spPr>
        </p:sp>
        <p:sp>
          <p:nvSpPr>
            <p:cNvPr name="TextBox 4" id="4"/>
            <p:cNvSpPr txBox="true"/>
            <p:nvPr/>
          </p:nvSpPr>
          <p:spPr>
            <a:xfrm>
              <a:off x="0" y="-76200"/>
              <a:ext cx="3700184" cy="3060596"/>
            </a:xfrm>
            <a:prstGeom prst="rect">
              <a:avLst/>
            </a:prstGeom>
          </p:spPr>
          <p:txBody>
            <a:bodyPr anchor="ctr" rtlCol="false" tIns="50800" lIns="50800" bIns="50800" rIns="50800"/>
            <a:lstStyle/>
            <a:p>
              <a:pPr algn="ct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4051738" y="1187958"/>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5990036" y="3635811"/>
            <a:ext cx="10911328" cy="3580765"/>
          </a:xfrm>
          <a:prstGeom prst="rect">
            <a:avLst/>
          </a:prstGeom>
        </p:spPr>
        <p:txBody>
          <a:bodyPr anchor="t" rtlCol="false" tIns="0" lIns="0" bIns="0" rIns="0">
            <a:spAutoFit/>
          </a:bodyPr>
          <a:lstStyle/>
          <a:p>
            <a:pPr>
              <a:lnSpc>
                <a:spcPts val="4759"/>
              </a:lnSpc>
            </a:pPr>
            <a:r>
              <a:rPr lang="en-US" sz="3399">
                <a:solidFill>
                  <a:srgbClr val="000000"/>
                </a:solidFill>
                <a:latin typeface="Canva Sans"/>
              </a:rPr>
              <a:t>27 year old has tried many options: pill, depo, the nexplanon, and doesn’t want the IUD. She states she doesn’t want any birth control.</a:t>
            </a:r>
          </a:p>
          <a:p>
            <a:pPr>
              <a:lnSpc>
                <a:spcPts val="4759"/>
              </a:lnSpc>
            </a:pPr>
          </a:p>
          <a:p>
            <a:pPr>
              <a:lnSpc>
                <a:spcPts val="4759"/>
              </a:lnSpc>
            </a:pPr>
            <a:r>
              <a:rPr lang="en-US" sz="3399">
                <a:solidFill>
                  <a:srgbClr val="000000"/>
                </a:solidFill>
                <a:latin typeface="Canva Sans"/>
              </a:rPr>
              <a:t>How would you approach this conversation?</a:t>
            </a:r>
          </a:p>
          <a:p>
            <a:pPr>
              <a:lnSpc>
                <a:spcPts val="4759"/>
              </a:lnSpc>
            </a:pPr>
          </a:p>
        </p:txBody>
      </p:sp>
      <p:sp>
        <p:nvSpPr>
          <p:cNvPr name="Freeform 14" id="14"/>
          <p:cNvSpPr/>
          <p:nvPr/>
        </p:nvSpPr>
        <p:spPr>
          <a:xfrm flipH="true" flipV="false" rot="0">
            <a:off x="1702212" y="3248150"/>
            <a:ext cx="3501400" cy="4059594"/>
          </a:xfrm>
          <a:custGeom>
            <a:avLst/>
            <a:gdLst/>
            <a:ahLst/>
            <a:cxnLst/>
            <a:rect r="r" b="b" t="t" l="l"/>
            <a:pathLst>
              <a:path h="4059594" w="3501400">
                <a:moveTo>
                  <a:pt x="3501400" y="0"/>
                </a:moveTo>
                <a:lnTo>
                  <a:pt x="0" y="0"/>
                </a:lnTo>
                <a:lnTo>
                  <a:pt x="0" y="4059594"/>
                </a:lnTo>
                <a:lnTo>
                  <a:pt x="3501400" y="4059594"/>
                </a:lnTo>
                <a:lnTo>
                  <a:pt x="35014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2051891">
            <a:off x="417866" y="2957726"/>
            <a:ext cx="3875438" cy="4431373"/>
          </a:xfrm>
          <a:custGeom>
            <a:avLst/>
            <a:gdLst/>
            <a:ahLst/>
            <a:cxnLst/>
            <a:rect r="r" b="b" t="t" l="l"/>
            <a:pathLst>
              <a:path h="4431373" w="3875438">
                <a:moveTo>
                  <a:pt x="0" y="0"/>
                </a:moveTo>
                <a:lnTo>
                  <a:pt x="3875438" y="0"/>
                </a:lnTo>
                <a:lnTo>
                  <a:pt x="3875438" y="4431374"/>
                </a:lnTo>
                <a:lnTo>
                  <a:pt x="0" y="44313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5990036" y="1819400"/>
            <a:ext cx="9740584"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Ultra-Bold"/>
              </a:rPr>
              <a:t>Case 3</a:t>
            </a:r>
          </a:p>
        </p:txBody>
      </p:sp>
    </p:spTree>
  </p:cSld>
  <p:clrMapOvr>
    <a:masterClrMapping/>
  </p:clrMapOvr>
  <p:transition spd="fast">
    <p:circle/>
  </p:transition>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D34A24"/>
        </a:solidFill>
      </p:bgPr>
    </p:bg>
    <p:spTree>
      <p:nvGrpSpPr>
        <p:cNvPr id="1" name=""/>
        <p:cNvGrpSpPr/>
        <p:nvPr/>
      </p:nvGrpSpPr>
      <p:grpSpPr>
        <a:xfrm>
          <a:off x="0" y="0"/>
          <a:ext cx="0" cy="0"/>
          <a:chOff x="0" y="0"/>
          <a:chExt cx="0" cy="0"/>
        </a:xfrm>
      </p:grpSpPr>
      <p:grpSp>
        <p:nvGrpSpPr>
          <p:cNvPr name="Group 2" id="2"/>
          <p:cNvGrpSpPr/>
          <p:nvPr/>
        </p:nvGrpSpPr>
        <p:grpSpPr>
          <a:xfrm rot="0">
            <a:off x="4238865" y="-492276"/>
            <a:ext cx="14049135" cy="11331378"/>
            <a:chOff x="0" y="0"/>
            <a:chExt cx="3700184" cy="2984396"/>
          </a:xfrm>
        </p:grpSpPr>
        <p:sp>
          <p:nvSpPr>
            <p:cNvPr name="Freeform 3" id="3"/>
            <p:cNvSpPr/>
            <p:nvPr/>
          </p:nvSpPr>
          <p:spPr>
            <a:xfrm flipH="false" flipV="false" rot="0">
              <a:off x="0" y="0"/>
              <a:ext cx="3700184" cy="2984396"/>
            </a:xfrm>
            <a:custGeom>
              <a:avLst/>
              <a:gdLst/>
              <a:ahLst/>
              <a:cxnLst/>
              <a:rect r="r" b="b" t="t" l="l"/>
              <a:pathLst>
                <a:path h="2984396" w="3700184">
                  <a:moveTo>
                    <a:pt x="0" y="0"/>
                  </a:moveTo>
                  <a:lnTo>
                    <a:pt x="3700184" y="0"/>
                  </a:lnTo>
                  <a:lnTo>
                    <a:pt x="3700184" y="2984396"/>
                  </a:lnTo>
                  <a:lnTo>
                    <a:pt x="0" y="2984396"/>
                  </a:lnTo>
                  <a:close/>
                </a:path>
              </a:pathLst>
            </a:custGeom>
            <a:solidFill>
              <a:srgbClr val="FFFBED"/>
            </a:solidFill>
          </p:spPr>
        </p:sp>
        <p:sp>
          <p:nvSpPr>
            <p:cNvPr name="TextBox 4" id="4"/>
            <p:cNvSpPr txBox="true"/>
            <p:nvPr/>
          </p:nvSpPr>
          <p:spPr>
            <a:xfrm>
              <a:off x="0" y="-76200"/>
              <a:ext cx="3700184" cy="3060596"/>
            </a:xfrm>
            <a:prstGeom prst="rect">
              <a:avLst/>
            </a:prstGeom>
          </p:spPr>
          <p:txBody>
            <a:bodyPr anchor="ctr" rtlCol="false" tIns="50800" lIns="50800" bIns="50800" rIns="50800"/>
            <a:lstStyle/>
            <a:p>
              <a:pPr algn="ctr">
                <a:lnSpc>
                  <a:spcPts val="3600"/>
                </a:lnSpc>
              </a:pPr>
            </a:p>
          </p:txBody>
        </p:sp>
      </p:grpSp>
      <p:grpSp>
        <p:nvGrpSpPr>
          <p:cNvPr name="Group 5" id="5"/>
          <p:cNvGrpSpPr/>
          <p:nvPr/>
        </p:nvGrpSpPr>
        <p:grpSpPr>
          <a:xfrm rot="0">
            <a:off x="17560152"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4051738" y="1187958"/>
            <a:ext cx="2060192" cy="20601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107"/>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500"/>
                </a:lnSpc>
              </a:pPr>
            </a:p>
          </p:txBody>
        </p:sp>
      </p:grpSp>
      <p:sp>
        <p:nvSpPr>
          <p:cNvPr name="Freeform 11" id="11"/>
          <p:cNvSpPr/>
          <p:nvPr/>
        </p:nvSpPr>
        <p:spPr>
          <a:xfrm flipH="false" flipV="false" rot="0">
            <a:off x="2170392" y="790882"/>
            <a:ext cx="3033220" cy="794152"/>
          </a:xfrm>
          <a:custGeom>
            <a:avLst/>
            <a:gdLst/>
            <a:ahLst/>
            <a:cxnLst/>
            <a:rect r="r" b="b" t="t" l="l"/>
            <a:pathLst>
              <a:path h="794152" w="3033220">
                <a:moveTo>
                  <a:pt x="0" y="0"/>
                </a:moveTo>
                <a:lnTo>
                  <a:pt x="3033220" y="0"/>
                </a:lnTo>
                <a:lnTo>
                  <a:pt x="3033220" y="794152"/>
                </a:lnTo>
                <a:lnTo>
                  <a:pt x="0" y="7941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2051891">
            <a:off x="417866" y="2957726"/>
            <a:ext cx="3875438" cy="4431373"/>
          </a:xfrm>
          <a:custGeom>
            <a:avLst/>
            <a:gdLst/>
            <a:ahLst/>
            <a:cxnLst/>
            <a:rect r="r" b="b" t="t" l="l"/>
            <a:pathLst>
              <a:path h="4431373" w="3875438">
                <a:moveTo>
                  <a:pt x="0" y="0"/>
                </a:moveTo>
                <a:lnTo>
                  <a:pt x="3875438" y="0"/>
                </a:lnTo>
                <a:lnTo>
                  <a:pt x="3875438" y="4431374"/>
                </a:lnTo>
                <a:lnTo>
                  <a:pt x="0" y="44313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5100634" y="1911352"/>
            <a:ext cx="12459519" cy="4587876"/>
          </a:xfrm>
          <a:prstGeom prst="rect">
            <a:avLst/>
          </a:prstGeom>
        </p:spPr>
        <p:txBody>
          <a:bodyPr anchor="t" rtlCol="false" tIns="0" lIns="0" bIns="0" rIns="0">
            <a:spAutoFit/>
          </a:bodyPr>
          <a:lstStyle/>
          <a:p>
            <a:pPr>
              <a:lnSpc>
                <a:spcPts val="5199"/>
              </a:lnSpc>
            </a:pPr>
            <a:r>
              <a:rPr lang="en-US" sz="3999">
                <a:solidFill>
                  <a:srgbClr val="000000"/>
                </a:solidFill>
                <a:latin typeface="Open Sauce Bold"/>
              </a:rPr>
              <a:t>Common medical considerations for birth control</a:t>
            </a:r>
          </a:p>
          <a:p>
            <a:pPr marL="863590" indent="-431795" lvl="1">
              <a:lnSpc>
                <a:spcPts val="5199"/>
              </a:lnSpc>
              <a:buFont typeface="Arial"/>
              <a:buChar char="•"/>
            </a:pPr>
            <a:r>
              <a:rPr lang="en-US" sz="3999">
                <a:solidFill>
                  <a:srgbClr val="000000"/>
                </a:solidFill>
                <a:latin typeface="Open Sauce Bold"/>
              </a:rPr>
              <a:t>high blood pressure</a:t>
            </a:r>
          </a:p>
          <a:p>
            <a:pPr marL="863590" indent="-431795" lvl="1">
              <a:lnSpc>
                <a:spcPts val="5199"/>
              </a:lnSpc>
              <a:buFont typeface="Arial"/>
              <a:buChar char="•"/>
            </a:pPr>
            <a:r>
              <a:rPr lang="en-US" sz="3999">
                <a:solidFill>
                  <a:srgbClr val="000000"/>
                </a:solidFill>
                <a:latin typeface="Open Sauce Bold"/>
              </a:rPr>
              <a:t>diabetes</a:t>
            </a:r>
          </a:p>
          <a:p>
            <a:pPr marL="863590" indent="-431795" lvl="1">
              <a:lnSpc>
                <a:spcPts val="5199"/>
              </a:lnSpc>
              <a:buFont typeface="Arial"/>
              <a:buChar char="•"/>
            </a:pPr>
            <a:r>
              <a:rPr lang="en-US" sz="3999">
                <a:solidFill>
                  <a:srgbClr val="000000"/>
                </a:solidFill>
                <a:latin typeface="Open Sauce Bold"/>
              </a:rPr>
              <a:t>smoking</a:t>
            </a:r>
          </a:p>
          <a:p>
            <a:pPr marL="863590" indent="-431795" lvl="1">
              <a:lnSpc>
                <a:spcPts val="5199"/>
              </a:lnSpc>
              <a:buFont typeface="Arial"/>
              <a:buChar char="•"/>
            </a:pPr>
            <a:r>
              <a:rPr lang="en-US" sz="3999">
                <a:solidFill>
                  <a:srgbClr val="000000"/>
                </a:solidFill>
                <a:latin typeface="Open Sauce Bold"/>
              </a:rPr>
              <a:t>migraines/headaches</a:t>
            </a:r>
          </a:p>
          <a:p>
            <a:pPr marL="863590" indent="-431795" lvl="1">
              <a:lnSpc>
                <a:spcPts val="5199"/>
              </a:lnSpc>
              <a:buFont typeface="Arial"/>
              <a:buChar char="•"/>
            </a:pPr>
            <a:r>
              <a:rPr lang="en-US" sz="3999">
                <a:solidFill>
                  <a:srgbClr val="000000"/>
                </a:solidFill>
                <a:latin typeface="Open Sauce Bold"/>
              </a:rPr>
              <a:t>history of blood clots</a:t>
            </a:r>
          </a:p>
          <a:p>
            <a:pPr>
              <a:lnSpc>
                <a:spcPts val="5199"/>
              </a:lnSpc>
              <a:spcBef>
                <a:spcPct val="0"/>
              </a:spcBef>
            </a:pPr>
            <a:r>
              <a:rPr lang="en-US" sz="3999">
                <a:solidFill>
                  <a:srgbClr val="000000"/>
                </a:solidFill>
                <a:latin typeface="Open Sauce Bold"/>
              </a:rPr>
              <a:t> </a:t>
            </a:r>
          </a:p>
        </p:txBody>
      </p:sp>
      <p:sp>
        <p:nvSpPr>
          <p:cNvPr name="TextBox 15" id="15"/>
          <p:cNvSpPr txBox="true"/>
          <p:nvPr/>
        </p:nvSpPr>
        <p:spPr>
          <a:xfrm rot="0">
            <a:off x="4662264" y="7635372"/>
            <a:ext cx="13625736" cy="459740"/>
          </a:xfrm>
          <a:prstGeom prst="rect">
            <a:avLst/>
          </a:prstGeom>
        </p:spPr>
        <p:txBody>
          <a:bodyPr anchor="t" rtlCol="false" tIns="0" lIns="0" bIns="0" rIns="0">
            <a:spAutoFit/>
          </a:bodyPr>
          <a:lstStyle/>
          <a:p>
            <a:pPr algn="ctr">
              <a:lnSpc>
                <a:spcPts val="3639"/>
              </a:lnSpc>
              <a:spcBef>
                <a:spcPct val="0"/>
              </a:spcBef>
            </a:pPr>
            <a:r>
              <a:rPr lang="en-US" sz="2799">
                <a:solidFill>
                  <a:srgbClr val="000000"/>
                </a:solidFill>
                <a:latin typeface="Open Sauce"/>
              </a:rPr>
              <a:t>Encourage patients to talk to their provider about their specific medical history </a:t>
            </a:r>
          </a:p>
        </p:txBody>
      </p:sp>
    </p:spTree>
  </p:cSld>
  <p:clrMapOvr>
    <a:masterClrMapping/>
  </p:clrMapOvr>
  <p:transition spd="fast">
    <p:circle/>
  </p:transition>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1028700"/>
            <a:ext cx="14466129" cy="819150"/>
          </a:xfrm>
          <a:prstGeom prst="rect">
            <a:avLst/>
          </a:prstGeom>
        </p:spPr>
        <p:txBody>
          <a:bodyPr anchor="t" rtlCol="false" tIns="0" lIns="0" bIns="0" rIns="0">
            <a:spAutoFit/>
          </a:bodyPr>
          <a:lstStyle/>
          <a:p>
            <a:pPr marL="0" indent="0" lvl="0">
              <a:lnSpc>
                <a:spcPts val="6480"/>
              </a:lnSpc>
              <a:spcBef>
                <a:spcPct val="0"/>
              </a:spcBef>
            </a:pPr>
            <a:r>
              <a:rPr lang="en-US" sz="5400">
                <a:solidFill>
                  <a:srgbClr val="3C7F72"/>
                </a:solidFill>
                <a:latin typeface="Roca One Ultra-Bold"/>
              </a:rPr>
              <a:t>How to Switch Methods</a:t>
            </a:r>
          </a:p>
        </p:txBody>
      </p:sp>
      <p:sp>
        <p:nvSpPr>
          <p:cNvPr name="TextBox 8" id="8"/>
          <p:cNvSpPr txBox="true"/>
          <p:nvPr/>
        </p:nvSpPr>
        <p:spPr>
          <a:xfrm rot="0">
            <a:off x="9139238" y="4652327"/>
            <a:ext cx="9525" cy="887095"/>
          </a:xfrm>
          <a:prstGeom prst="rect">
            <a:avLst/>
          </a:prstGeom>
        </p:spPr>
        <p:txBody>
          <a:bodyPr anchor="t" rtlCol="false" tIns="0" lIns="0" bIns="0" rIns="0">
            <a:spAutoFit/>
          </a:bodyPr>
          <a:lstStyle/>
          <a:p>
            <a:pPr algn="ctr">
              <a:lnSpc>
                <a:spcPts val="7279"/>
              </a:lnSpc>
            </a:pPr>
          </a:p>
        </p:txBody>
      </p:sp>
      <p:sp>
        <p:nvSpPr>
          <p:cNvPr name="Freeform 9" id="9"/>
          <p:cNvSpPr/>
          <p:nvPr/>
        </p:nvSpPr>
        <p:spPr>
          <a:xfrm flipH="false" flipV="false" rot="0">
            <a:off x="9534502" y="76796"/>
            <a:ext cx="8035175" cy="10034537"/>
          </a:xfrm>
          <a:custGeom>
            <a:avLst/>
            <a:gdLst/>
            <a:ahLst/>
            <a:cxnLst/>
            <a:rect r="r" b="b" t="t" l="l"/>
            <a:pathLst>
              <a:path h="10034537" w="8035175">
                <a:moveTo>
                  <a:pt x="0" y="0"/>
                </a:moveTo>
                <a:lnTo>
                  <a:pt x="8035175" y="0"/>
                </a:lnTo>
                <a:lnTo>
                  <a:pt x="8035175" y="10034537"/>
                </a:lnTo>
                <a:lnTo>
                  <a:pt x="0" y="10034537"/>
                </a:lnTo>
                <a:lnTo>
                  <a:pt x="0" y="0"/>
                </a:lnTo>
                <a:close/>
              </a:path>
            </a:pathLst>
          </a:custGeom>
          <a:blipFill>
            <a:blip r:embed="rId7"/>
            <a:stretch>
              <a:fillRect l="0" t="0" r="0" b="0"/>
            </a:stretch>
          </a:blipFill>
        </p:spPr>
      </p:sp>
      <p:sp>
        <p:nvSpPr>
          <p:cNvPr name="TextBox 10" id="10"/>
          <p:cNvSpPr txBox="true"/>
          <p:nvPr/>
        </p:nvSpPr>
        <p:spPr>
          <a:xfrm rot="0">
            <a:off x="767768" y="9201150"/>
            <a:ext cx="7684693" cy="799771"/>
          </a:xfrm>
          <a:prstGeom prst="rect">
            <a:avLst/>
          </a:prstGeom>
        </p:spPr>
        <p:txBody>
          <a:bodyPr anchor="t" rtlCol="false" tIns="0" lIns="0" bIns="0" rIns="0">
            <a:spAutoFit/>
          </a:bodyPr>
          <a:lstStyle/>
          <a:p>
            <a:pPr>
              <a:lnSpc>
                <a:spcPts val="3168"/>
              </a:lnSpc>
            </a:pPr>
            <a:r>
              <a:rPr lang="en-US" sz="2262" u="sng">
                <a:solidFill>
                  <a:srgbClr val="000000"/>
                </a:solidFill>
                <a:latin typeface="Arimo"/>
                <a:hlinkClick r:id="rId8" tooltip="https://www.reproductiveaccess.org/wp-content/uploads/2014/12/switching_bc.pdf"/>
              </a:rPr>
              <a:t>https://www.reproductiveaccess.org/wp-content/uploads/2014/12/switching_bc.pdf</a:t>
            </a:r>
          </a:p>
        </p:txBody>
      </p:sp>
      <p:sp>
        <p:nvSpPr>
          <p:cNvPr name="TextBox 11" id="11"/>
          <p:cNvSpPr txBox="true"/>
          <p:nvPr/>
        </p:nvSpPr>
        <p:spPr>
          <a:xfrm rot="0">
            <a:off x="419249" y="2440333"/>
            <a:ext cx="8967690" cy="6118225"/>
          </a:xfrm>
          <a:prstGeom prst="rect">
            <a:avLst/>
          </a:prstGeom>
        </p:spPr>
        <p:txBody>
          <a:bodyPr anchor="t" rtlCol="false" tIns="0" lIns="0" bIns="0" rIns="0">
            <a:spAutoFit/>
          </a:bodyPr>
          <a:lstStyle/>
          <a:p>
            <a:pPr marL="539751" indent="-269876" lvl="1">
              <a:lnSpc>
                <a:spcPts val="3500"/>
              </a:lnSpc>
              <a:buFont typeface="Arial"/>
              <a:buChar char="•"/>
            </a:pPr>
            <a:r>
              <a:rPr lang="en-US" sz="2500">
                <a:solidFill>
                  <a:srgbClr val="000000"/>
                </a:solidFill>
                <a:latin typeface="Open Sauce"/>
              </a:rPr>
              <a:t>Overlap Method: </a:t>
            </a:r>
          </a:p>
          <a:p>
            <a:pPr marL="1079502" indent="-359834" lvl="2">
              <a:lnSpc>
                <a:spcPts val="3500"/>
              </a:lnSpc>
              <a:buFont typeface="Arial"/>
              <a:buChar char="•"/>
            </a:pPr>
            <a:r>
              <a:rPr lang="en-US" sz="2500">
                <a:solidFill>
                  <a:srgbClr val="000000"/>
                </a:solidFill>
                <a:latin typeface="Open Sauce"/>
              </a:rPr>
              <a:t>starting the new method before stopping the old method. See chart </a:t>
            </a:r>
          </a:p>
          <a:p>
            <a:pPr marL="539751" indent="-269876" lvl="1">
              <a:lnSpc>
                <a:spcPts val="3500"/>
              </a:lnSpc>
              <a:buFont typeface="Arial"/>
              <a:buChar char="•"/>
            </a:pPr>
            <a:r>
              <a:rPr lang="en-US" sz="2500">
                <a:solidFill>
                  <a:srgbClr val="000000"/>
                </a:solidFill>
                <a:latin typeface="Open Sauce"/>
              </a:rPr>
              <a:t> Back up method</a:t>
            </a:r>
          </a:p>
          <a:p>
            <a:pPr marL="1079502" indent="-359834" lvl="2">
              <a:lnSpc>
                <a:spcPts val="3500"/>
              </a:lnSpc>
              <a:buFont typeface="Arial"/>
              <a:buChar char="•"/>
            </a:pPr>
            <a:r>
              <a:rPr lang="en-US" sz="2500">
                <a:solidFill>
                  <a:srgbClr val="000000"/>
                </a:solidFill>
                <a:latin typeface="Open Sauce"/>
              </a:rPr>
              <a:t>stopping the first method right after getting the new method. (use condoms for gap period listed in chart)</a:t>
            </a:r>
          </a:p>
          <a:p>
            <a:pPr marL="539751" indent="-269876" lvl="1">
              <a:lnSpc>
                <a:spcPts val="3500"/>
              </a:lnSpc>
              <a:buFont typeface="Arial"/>
              <a:buChar char="•"/>
            </a:pPr>
            <a:r>
              <a:rPr lang="en-US" sz="2500">
                <a:solidFill>
                  <a:srgbClr val="000000"/>
                </a:solidFill>
                <a:latin typeface="Open Sauce"/>
              </a:rPr>
              <a:t> Safe Switching Method </a:t>
            </a:r>
          </a:p>
          <a:p>
            <a:pPr marL="1079502" indent="-359834" lvl="2">
              <a:lnSpc>
                <a:spcPts val="3500"/>
              </a:lnSpc>
              <a:buFont typeface="Arial"/>
              <a:buChar char="•"/>
            </a:pPr>
            <a:r>
              <a:rPr lang="en-US" sz="2500">
                <a:solidFill>
                  <a:srgbClr val="000000"/>
                </a:solidFill>
                <a:latin typeface="Open Sauce"/>
              </a:rPr>
              <a:t> if unsure. go straight to the next method and use condoms or spermicide for the first 7 days</a:t>
            </a:r>
          </a:p>
          <a:p>
            <a:pPr>
              <a:lnSpc>
                <a:spcPts val="3500"/>
              </a:lnSpc>
            </a:pPr>
          </a:p>
          <a:p>
            <a:pPr>
              <a:lnSpc>
                <a:spcPts val="3500"/>
              </a:lnSpc>
            </a:pPr>
            <a:r>
              <a:rPr lang="en-US" sz="2500">
                <a:solidFill>
                  <a:srgbClr val="000000"/>
                </a:solidFill>
                <a:latin typeface="Open Sauce Bold"/>
              </a:rPr>
              <a:t>Goal: </a:t>
            </a:r>
            <a:r>
              <a:rPr lang="en-US" sz="2500">
                <a:solidFill>
                  <a:srgbClr val="000000"/>
                </a:solidFill>
                <a:latin typeface="Open Sauce"/>
              </a:rPr>
              <a:t>no gaps between method.</a:t>
            </a:r>
          </a:p>
          <a:p>
            <a:pPr>
              <a:lnSpc>
                <a:spcPts val="3500"/>
              </a:lnSpc>
              <a:spcBef>
                <a:spcPct val="0"/>
              </a:spcBef>
            </a:pPr>
            <a:r>
              <a:rPr lang="en-US" sz="2500">
                <a:solidFill>
                  <a:srgbClr val="000000"/>
                </a:solidFill>
                <a:latin typeface="Open Sauce"/>
              </a:rPr>
              <a:t>Do not wait for period before you stop the old method or start the new one</a:t>
            </a:r>
          </a:p>
        </p:txBody>
      </p:sp>
    </p:spTree>
  </p:cSld>
  <p:clrMapOvr>
    <a:masterClrMapping/>
  </p:clrMapOvr>
  <p:transition spd="fast">
    <p:circle/>
  </p:transition>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40845" y="1906221"/>
            <a:ext cx="2082669" cy="7204201"/>
          </a:xfrm>
          <a:custGeom>
            <a:avLst/>
            <a:gdLst/>
            <a:ahLst/>
            <a:cxnLst/>
            <a:rect r="r" b="b" t="t" l="l"/>
            <a:pathLst>
              <a:path h="7204201" w="2082669">
                <a:moveTo>
                  <a:pt x="0" y="0"/>
                </a:moveTo>
                <a:lnTo>
                  <a:pt x="2082668" y="0"/>
                </a:lnTo>
                <a:lnTo>
                  <a:pt x="2082668" y="7204201"/>
                </a:lnTo>
                <a:lnTo>
                  <a:pt x="0" y="7204201"/>
                </a:lnTo>
                <a:lnTo>
                  <a:pt x="0" y="0"/>
                </a:lnTo>
                <a:close/>
              </a:path>
            </a:pathLst>
          </a:custGeom>
          <a:blipFill>
            <a:blip r:embed="rId2">
              <a:alphaModFix amt="37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348900" y="-355843"/>
            <a:ext cx="10718358" cy="9998211"/>
            <a:chOff x="0" y="0"/>
            <a:chExt cx="2822942" cy="2633274"/>
          </a:xfrm>
        </p:grpSpPr>
        <p:sp>
          <p:nvSpPr>
            <p:cNvPr name="Freeform 4" id="4"/>
            <p:cNvSpPr/>
            <p:nvPr/>
          </p:nvSpPr>
          <p:spPr>
            <a:xfrm flipH="false" flipV="false" rot="0">
              <a:off x="0" y="0"/>
              <a:ext cx="2822942" cy="2633274"/>
            </a:xfrm>
            <a:custGeom>
              <a:avLst/>
              <a:gdLst/>
              <a:ahLst/>
              <a:cxnLst/>
              <a:rect r="r" b="b" t="t" l="l"/>
              <a:pathLst>
                <a:path h="2633274" w="2822942">
                  <a:moveTo>
                    <a:pt x="36838" y="0"/>
                  </a:moveTo>
                  <a:lnTo>
                    <a:pt x="2786104" y="0"/>
                  </a:lnTo>
                  <a:cubicBezTo>
                    <a:pt x="2795874" y="0"/>
                    <a:pt x="2805244" y="3881"/>
                    <a:pt x="2812152" y="10789"/>
                  </a:cubicBezTo>
                  <a:cubicBezTo>
                    <a:pt x="2819061" y="17698"/>
                    <a:pt x="2822942" y="27068"/>
                    <a:pt x="2822942" y="36838"/>
                  </a:cubicBezTo>
                  <a:lnTo>
                    <a:pt x="2822942" y="2596436"/>
                  </a:lnTo>
                  <a:cubicBezTo>
                    <a:pt x="2822942" y="2606206"/>
                    <a:pt x="2819061" y="2615576"/>
                    <a:pt x="2812152" y="2622484"/>
                  </a:cubicBezTo>
                  <a:cubicBezTo>
                    <a:pt x="2805244" y="2629393"/>
                    <a:pt x="2795874" y="2633274"/>
                    <a:pt x="2786104" y="2633274"/>
                  </a:cubicBezTo>
                  <a:lnTo>
                    <a:pt x="36838" y="2633274"/>
                  </a:lnTo>
                  <a:cubicBezTo>
                    <a:pt x="27068" y="2633274"/>
                    <a:pt x="17698" y="2629393"/>
                    <a:pt x="10789" y="2622484"/>
                  </a:cubicBezTo>
                  <a:cubicBezTo>
                    <a:pt x="3881" y="2615576"/>
                    <a:pt x="0" y="2606206"/>
                    <a:pt x="0" y="2596436"/>
                  </a:cubicBezTo>
                  <a:lnTo>
                    <a:pt x="0" y="36838"/>
                  </a:lnTo>
                  <a:cubicBezTo>
                    <a:pt x="0" y="27068"/>
                    <a:pt x="3881" y="17698"/>
                    <a:pt x="10789" y="10789"/>
                  </a:cubicBezTo>
                  <a:cubicBezTo>
                    <a:pt x="17698" y="3881"/>
                    <a:pt x="27068" y="0"/>
                    <a:pt x="36838" y="0"/>
                  </a:cubicBezTo>
                  <a:close/>
                </a:path>
              </a:pathLst>
            </a:custGeom>
            <a:solidFill>
              <a:srgbClr val="FFFFFF"/>
            </a:solidFill>
            <a:ln w="133350" cap="rnd">
              <a:solidFill>
                <a:srgbClr val="FFC107"/>
              </a:solidFill>
              <a:prstDash val="solid"/>
              <a:round/>
            </a:ln>
          </p:spPr>
        </p:sp>
        <p:sp>
          <p:nvSpPr>
            <p:cNvPr name="TextBox 5" id="5"/>
            <p:cNvSpPr txBox="true"/>
            <p:nvPr/>
          </p:nvSpPr>
          <p:spPr>
            <a:xfrm>
              <a:off x="0" y="-47625"/>
              <a:ext cx="2822942" cy="2680899"/>
            </a:xfrm>
            <a:prstGeom prst="rect">
              <a:avLst/>
            </a:prstGeom>
          </p:spPr>
          <p:txBody>
            <a:bodyPr anchor="ctr" rtlCol="false" tIns="50800" lIns="50800" bIns="50800" rIns="50800"/>
            <a:lstStyle/>
            <a:p>
              <a:pPr algn="ctr" marL="0" indent="0" lvl="0">
                <a:lnSpc>
                  <a:spcPts val="3500"/>
                </a:lnSpc>
                <a:spcBef>
                  <a:spcPct val="0"/>
                </a:spcBef>
              </a:pPr>
            </a:p>
          </p:txBody>
        </p:sp>
      </p:grpSp>
      <p:graphicFrame>
        <p:nvGraphicFramePr>
          <p:cNvPr name="Table 6" id="6"/>
          <p:cNvGraphicFramePr>
            <a:graphicFrameLocks noGrp="true"/>
          </p:cNvGraphicFramePr>
          <p:nvPr/>
        </p:nvGraphicFramePr>
        <p:xfrm>
          <a:off x="7681565" y="1028700"/>
          <a:ext cx="10053028" cy="7661139"/>
        </p:xfrm>
        <a:graphic>
          <a:graphicData uri="http://schemas.openxmlformats.org/drawingml/2006/table">
            <a:tbl>
              <a:tblPr/>
              <a:tblGrid>
                <a:gridCol w="10053028"/>
              </a:tblGrid>
              <a:tr h="1251633">
                <a:tc>
                  <a:txBody>
                    <a:bodyPr anchor="t" rtlCol="false"/>
                    <a:lstStyle/>
                    <a:p>
                      <a:pPr algn="ctr">
                        <a:lnSpc>
                          <a:spcPts val="3079"/>
                        </a:lnSpc>
                        <a:defRPr/>
                      </a:pPr>
                      <a:r>
                        <a:rPr lang="en-US" sz="2199">
                          <a:solidFill>
                            <a:srgbClr val="000000"/>
                          </a:solidFill>
                          <a:latin typeface="Open Sauce Bold"/>
                        </a:rPr>
                        <a:t>CDC Recommendations for Contraceptive Use </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010101"/>
                      </a:solidFill>
                      <a:prstDash val="solid"/>
                      <a:round/>
                      <a:headEnd type="none" w="med" len="med"/>
                      <a:tailEnd type="none" w="med" len="med"/>
                    </a:lnB>
                  </a:tcPr>
                </a:tc>
              </a:tr>
              <a:tr h="1251633">
                <a:tc>
                  <a:txBody>
                    <a:bodyPr anchor="t" rtlCol="false"/>
                    <a:lstStyle/>
                    <a:p>
                      <a:pPr algn="ctr">
                        <a:lnSpc>
                          <a:spcPts val="3079"/>
                        </a:lnSpc>
                        <a:defRPr/>
                      </a:pPr>
                      <a:r>
                        <a:rPr lang="en-US" sz="2199">
                          <a:solidFill>
                            <a:srgbClr val="000000"/>
                          </a:solidFill>
                          <a:latin typeface="Open Sauce Bold"/>
                        </a:rPr>
                        <a:t>Family Pact </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010101"/>
                      </a:solidFill>
                      <a:prstDash val="solid"/>
                      <a:round/>
                      <a:headEnd type="none" w="med" len="med"/>
                      <a:tailEnd type="none" w="med" len="med"/>
                    </a:lnT>
                    <a:lnB cmpd="sng" algn="ctr" cap="flat" w="9525">
                      <a:solidFill>
                        <a:srgbClr val="010101"/>
                      </a:solidFill>
                      <a:prstDash val="solid"/>
                      <a:round/>
                      <a:headEnd type="none" w="med" len="med"/>
                      <a:tailEnd type="none" w="med" len="med"/>
                    </a:lnB>
                  </a:tcPr>
                </a:tc>
              </a:tr>
              <a:tr h="1197817">
                <a:tc>
                  <a:txBody>
                    <a:bodyPr anchor="t" rtlCol="false"/>
                    <a:lstStyle/>
                    <a:p>
                      <a:pPr algn="ctr">
                        <a:lnSpc>
                          <a:spcPts val="3079"/>
                        </a:lnSpc>
                        <a:defRPr/>
                      </a:pPr>
                      <a:r>
                        <a:rPr lang="en-US" sz="2199">
                          <a:solidFill>
                            <a:srgbClr val="000000"/>
                          </a:solidFill>
                          <a:latin typeface="Open Sauce Bold"/>
                        </a:rPr>
                        <a:t>Bedsider.org</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010101"/>
                      </a:solidFill>
                      <a:prstDash val="solid"/>
                      <a:round/>
                      <a:headEnd type="none" w="med" len="med"/>
                      <a:tailEnd type="none" w="med" len="med"/>
                    </a:lnT>
                    <a:lnB cmpd="sng" algn="ctr" cap="flat" w="9525">
                      <a:solidFill>
                        <a:srgbClr val="010101"/>
                      </a:solidFill>
                      <a:prstDash val="solid"/>
                      <a:round/>
                      <a:headEnd type="none" w="med" len="med"/>
                      <a:tailEnd type="none" w="med" len="med"/>
                    </a:lnB>
                  </a:tcPr>
                </a:tc>
              </a:tr>
              <a:tr h="1242367">
                <a:tc>
                  <a:txBody>
                    <a:bodyPr anchor="t" rtlCol="false"/>
                    <a:lstStyle/>
                    <a:p>
                      <a:pPr algn="ctr">
                        <a:lnSpc>
                          <a:spcPts val="3079"/>
                        </a:lnSpc>
                        <a:defRPr/>
                      </a:pPr>
                      <a:r>
                        <a:rPr lang="en-US" sz="2199">
                          <a:solidFill>
                            <a:srgbClr val="000000"/>
                          </a:solidFill>
                          <a:latin typeface="Open Sauce Bold"/>
                        </a:rPr>
                        <a:t>Planned Parenthood.org</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010101"/>
                      </a:solidFill>
                      <a:prstDash val="solid"/>
                      <a:round/>
                      <a:headEnd type="none" w="med" len="med"/>
                      <a:tailEnd type="none" w="med" len="med"/>
                    </a:lnT>
                    <a:lnB cmpd="sng" algn="ctr" cap="flat" w="9525">
                      <a:solidFill>
                        <a:srgbClr val="010101"/>
                      </a:solidFill>
                      <a:prstDash val="solid"/>
                      <a:round/>
                      <a:headEnd type="none" w="med" len="med"/>
                      <a:tailEnd type="none" w="med" len="med"/>
                    </a:lnB>
                  </a:tcPr>
                </a:tc>
              </a:tr>
              <a:tr h="1358844">
                <a:tc>
                  <a:txBody>
                    <a:bodyPr anchor="t" rtlCol="false"/>
                    <a:lstStyle/>
                    <a:p>
                      <a:pPr algn="ctr">
                        <a:lnSpc>
                          <a:spcPts val="3079"/>
                        </a:lnSpc>
                        <a:defRPr/>
                      </a:pPr>
                      <a:r>
                        <a:rPr lang="en-US" sz="2199">
                          <a:solidFill>
                            <a:srgbClr val="000000"/>
                          </a:solidFill>
                          <a:latin typeface="Open Sauce Bold"/>
                        </a:rPr>
                        <a:t>UCSF Beyond the Pill</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010101"/>
                      </a:solidFill>
                      <a:prstDash val="solid"/>
                      <a:round/>
                      <a:headEnd type="none" w="med" len="med"/>
                      <a:tailEnd type="none" w="med" len="med"/>
                    </a:lnT>
                    <a:lnB cmpd="sng" algn="ctr" cap="flat" w="9525">
                      <a:solidFill>
                        <a:srgbClr val="010101"/>
                      </a:solidFill>
                      <a:prstDash val="solid"/>
                      <a:round/>
                      <a:headEnd type="none" w="med" len="med"/>
                      <a:tailEnd type="none" w="med" len="med"/>
                    </a:lnB>
                  </a:tcPr>
                </a:tc>
              </a:tr>
              <a:tr h="1358844">
                <a:tc>
                  <a:txBody>
                    <a:bodyPr anchor="t" rtlCol="false"/>
                    <a:lstStyle/>
                    <a:p>
                      <a:pPr algn="ctr">
                        <a:lnSpc>
                          <a:spcPts val="3079"/>
                        </a:lnSpc>
                        <a:defRPr/>
                      </a:pP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010101"/>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r>
            </a:tbl>
          </a:graphicData>
        </a:graphic>
      </p:graphicFrame>
      <p:sp>
        <p:nvSpPr>
          <p:cNvPr name="Freeform 7" id="7"/>
          <p:cNvSpPr/>
          <p:nvPr/>
        </p:nvSpPr>
        <p:spPr>
          <a:xfrm flipH="false" flipV="false" rot="-5400000">
            <a:off x="-2863356" y="1906221"/>
            <a:ext cx="2082669" cy="7204201"/>
          </a:xfrm>
          <a:custGeom>
            <a:avLst/>
            <a:gdLst/>
            <a:ahLst/>
            <a:cxnLst/>
            <a:rect r="r" b="b" t="t" l="l"/>
            <a:pathLst>
              <a:path h="7204201" w="2082669">
                <a:moveTo>
                  <a:pt x="0" y="0"/>
                </a:moveTo>
                <a:lnTo>
                  <a:pt x="2082669" y="0"/>
                </a:lnTo>
                <a:lnTo>
                  <a:pt x="2082669" y="7204201"/>
                </a:lnTo>
                <a:lnTo>
                  <a:pt x="0" y="7204201"/>
                </a:lnTo>
                <a:lnTo>
                  <a:pt x="0" y="0"/>
                </a:lnTo>
                <a:close/>
              </a:path>
            </a:pathLst>
          </a:custGeom>
          <a:blipFill>
            <a:blip r:embed="rId2">
              <a:alphaModFix amt="37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615822" y="3866705"/>
            <a:ext cx="5991113" cy="3886735"/>
          </a:xfrm>
          <a:custGeom>
            <a:avLst/>
            <a:gdLst/>
            <a:ahLst/>
            <a:cxnLst/>
            <a:rect r="r" b="b" t="t" l="l"/>
            <a:pathLst>
              <a:path h="3886735" w="5991113">
                <a:moveTo>
                  <a:pt x="0" y="0"/>
                </a:moveTo>
                <a:lnTo>
                  <a:pt x="5991113" y="0"/>
                </a:lnTo>
                <a:lnTo>
                  <a:pt x="5991113" y="3886734"/>
                </a:lnTo>
                <a:lnTo>
                  <a:pt x="0" y="38867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615822" y="2543668"/>
            <a:ext cx="6189778" cy="1189100"/>
          </a:xfrm>
          <a:prstGeom prst="rect">
            <a:avLst/>
          </a:prstGeom>
        </p:spPr>
        <p:txBody>
          <a:bodyPr anchor="t" rtlCol="false" tIns="0" lIns="0" bIns="0" rIns="0">
            <a:spAutoFit/>
          </a:bodyPr>
          <a:lstStyle/>
          <a:p>
            <a:pPr algn="just" marL="0" indent="0" lvl="0">
              <a:lnSpc>
                <a:spcPts val="8741"/>
              </a:lnSpc>
            </a:pPr>
            <a:r>
              <a:rPr lang="en-US" sz="9399" u="none">
                <a:solidFill>
                  <a:srgbClr val="D34A24"/>
                </a:solidFill>
                <a:latin typeface="Roca One Ultra-Bold"/>
              </a:rPr>
              <a:t>Resources </a:t>
            </a:r>
          </a:p>
        </p:txBody>
      </p:sp>
    </p:spTree>
  </p:cSld>
  <p:clrMapOvr>
    <a:masterClrMapping/>
  </p:clrMapOvr>
  <p:transition spd="fast">
    <p:circle/>
  </p:transition>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07563"/>
            <a:ext cx="7442968" cy="4961979"/>
          </a:xfrm>
          <a:custGeom>
            <a:avLst/>
            <a:gdLst/>
            <a:ahLst/>
            <a:cxnLst/>
            <a:rect r="r" b="b" t="t" l="l"/>
            <a:pathLst>
              <a:path h="4961979" w="7442968">
                <a:moveTo>
                  <a:pt x="0" y="0"/>
                </a:moveTo>
                <a:lnTo>
                  <a:pt x="7442968" y="0"/>
                </a:lnTo>
                <a:lnTo>
                  <a:pt x="7442968" y="4961979"/>
                </a:lnTo>
                <a:lnTo>
                  <a:pt x="0" y="4961979"/>
                </a:lnTo>
                <a:lnTo>
                  <a:pt x="0" y="0"/>
                </a:lnTo>
                <a:close/>
              </a:path>
            </a:pathLst>
          </a:custGeom>
          <a:blipFill>
            <a:blip r:embed="rId2"/>
            <a:stretch>
              <a:fillRect l="0" t="0" r="0" b="0"/>
            </a:stretch>
          </a:blipFill>
        </p:spPr>
      </p:sp>
      <p:sp>
        <p:nvSpPr>
          <p:cNvPr name="TextBox 3" id="3"/>
          <p:cNvSpPr txBox="true"/>
          <p:nvPr/>
        </p:nvSpPr>
        <p:spPr>
          <a:xfrm rot="0">
            <a:off x="9147063" y="2210610"/>
            <a:ext cx="8112237" cy="6598817"/>
          </a:xfrm>
          <a:prstGeom prst="rect">
            <a:avLst/>
          </a:prstGeom>
        </p:spPr>
        <p:txBody>
          <a:bodyPr anchor="t" rtlCol="false" tIns="0" lIns="0" bIns="0" rIns="0">
            <a:spAutoFit/>
          </a:bodyPr>
          <a:lstStyle/>
          <a:p>
            <a:pPr algn="ctr">
              <a:lnSpc>
                <a:spcPts val="3483"/>
              </a:lnSpc>
              <a:spcBef>
                <a:spcPct val="0"/>
              </a:spcBef>
            </a:pPr>
            <a:r>
              <a:rPr lang="en-US" sz="2679">
                <a:solidFill>
                  <a:srgbClr val="000000"/>
                </a:solidFill>
                <a:latin typeface="Open Sauce"/>
              </a:rPr>
              <a:t>The Family Planning, Access, Care, and Treatment (Family PACT) program provides low-income women, men and teens with access to health information, counseling, and family planning services to reduce the likelihood of unintended pregnancy and maintain reproductive health.</a:t>
            </a:r>
          </a:p>
          <a:p>
            <a:pPr algn="ctr">
              <a:lnSpc>
                <a:spcPts val="3483"/>
              </a:lnSpc>
              <a:spcBef>
                <a:spcPct val="0"/>
              </a:spcBef>
            </a:pPr>
          </a:p>
          <a:p>
            <a:pPr algn="ctr">
              <a:lnSpc>
                <a:spcPts val="3483"/>
              </a:lnSpc>
              <a:spcBef>
                <a:spcPct val="0"/>
              </a:spcBef>
            </a:pPr>
            <a:r>
              <a:rPr lang="en-US" sz="2679">
                <a:solidFill>
                  <a:srgbClr val="000000"/>
                </a:solidFill>
                <a:latin typeface="Open Sauce"/>
              </a:rPr>
              <a:t>Family PACT provides no-cost family planning services. Reproductive health services (such as sexually transmitted infections and cervical screening) are covered when the services are provided as part of, or a follow-up to, a family planning visit. Family PACT does not cover primary care services.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2684711" y="1028700"/>
            <a:ext cx="12918579" cy="7100023"/>
          </a:xfrm>
          <a:custGeom>
            <a:avLst/>
            <a:gdLst/>
            <a:ahLst/>
            <a:cxnLst/>
            <a:rect r="r" b="b" t="t" l="l"/>
            <a:pathLst>
              <a:path h="7100023" w="12918579">
                <a:moveTo>
                  <a:pt x="0" y="0"/>
                </a:moveTo>
                <a:lnTo>
                  <a:pt x="12918578" y="0"/>
                </a:lnTo>
                <a:lnTo>
                  <a:pt x="12918578" y="7100023"/>
                </a:lnTo>
                <a:lnTo>
                  <a:pt x="0" y="7100023"/>
                </a:lnTo>
                <a:lnTo>
                  <a:pt x="0" y="0"/>
                </a:lnTo>
                <a:close/>
              </a:path>
            </a:pathLst>
          </a:custGeom>
          <a:blipFill>
            <a:blip r:embed="rId2"/>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2616439" y="1578915"/>
            <a:ext cx="13300058" cy="6826802"/>
          </a:xfrm>
          <a:custGeom>
            <a:avLst/>
            <a:gdLst/>
            <a:ahLst/>
            <a:cxnLst/>
            <a:rect r="r" b="b" t="t" l="l"/>
            <a:pathLst>
              <a:path h="6826802" w="13300058">
                <a:moveTo>
                  <a:pt x="0" y="0"/>
                </a:moveTo>
                <a:lnTo>
                  <a:pt x="13300059" y="0"/>
                </a:lnTo>
                <a:lnTo>
                  <a:pt x="13300059" y="6826802"/>
                </a:lnTo>
                <a:lnTo>
                  <a:pt x="0" y="6826802"/>
                </a:lnTo>
                <a:lnTo>
                  <a:pt x="0" y="0"/>
                </a:lnTo>
                <a:close/>
              </a:path>
            </a:pathLst>
          </a:custGeom>
          <a:blipFill>
            <a:blip r:embed="rId2"/>
            <a:stretch>
              <a:fillRect l="0" t="0"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8357344" y="-24617"/>
            <a:ext cx="9263906" cy="9297716"/>
          </a:xfrm>
          <a:custGeom>
            <a:avLst/>
            <a:gdLst/>
            <a:ahLst/>
            <a:cxnLst/>
            <a:rect r="r" b="b" t="t" l="l"/>
            <a:pathLst>
              <a:path h="9297716" w="9263906">
                <a:moveTo>
                  <a:pt x="0" y="0"/>
                </a:moveTo>
                <a:lnTo>
                  <a:pt x="9263906" y="0"/>
                </a:lnTo>
                <a:lnTo>
                  <a:pt x="9263906" y="9297715"/>
                </a:lnTo>
                <a:lnTo>
                  <a:pt x="0" y="92977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30883" y="6840445"/>
            <a:ext cx="9042479" cy="358607"/>
            <a:chOff x="0" y="0"/>
            <a:chExt cx="2680832" cy="106317"/>
          </a:xfrm>
        </p:grpSpPr>
        <p:sp>
          <p:nvSpPr>
            <p:cNvPr name="Freeform 4" id="4"/>
            <p:cNvSpPr/>
            <p:nvPr/>
          </p:nvSpPr>
          <p:spPr>
            <a:xfrm flipH="false" flipV="false" rot="0">
              <a:off x="0" y="0"/>
              <a:ext cx="2680832" cy="106317"/>
            </a:xfrm>
            <a:custGeom>
              <a:avLst/>
              <a:gdLst/>
              <a:ahLst/>
              <a:cxnLst/>
              <a:rect r="r" b="b" t="t" l="l"/>
              <a:pathLst>
                <a:path h="106317" w="2680832">
                  <a:moveTo>
                    <a:pt x="0" y="0"/>
                  </a:moveTo>
                  <a:lnTo>
                    <a:pt x="2680832" y="0"/>
                  </a:lnTo>
                  <a:lnTo>
                    <a:pt x="2680832" y="106317"/>
                  </a:lnTo>
                  <a:lnTo>
                    <a:pt x="0" y="106317"/>
                  </a:lnTo>
                  <a:close/>
                </a:path>
              </a:pathLst>
            </a:custGeom>
            <a:solidFill>
              <a:srgbClr val="FFAF00"/>
            </a:solidFill>
          </p:spPr>
        </p:sp>
        <p:sp>
          <p:nvSpPr>
            <p:cNvPr name="TextBox 5" id="5"/>
            <p:cNvSpPr txBox="true"/>
            <p:nvPr/>
          </p:nvSpPr>
          <p:spPr>
            <a:xfrm>
              <a:off x="0" y="-47625"/>
              <a:ext cx="2680832" cy="153942"/>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146059" y="7552751"/>
            <a:ext cx="8774632" cy="368040"/>
            <a:chOff x="0" y="0"/>
            <a:chExt cx="2601423" cy="109113"/>
          </a:xfrm>
        </p:grpSpPr>
        <p:sp>
          <p:nvSpPr>
            <p:cNvPr name="Freeform 7" id="7"/>
            <p:cNvSpPr/>
            <p:nvPr/>
          </p:nvSpPr>
          <p:spPr>
            <a:xfrm flipH="false" flipV="false" rot="0">
              <a:off x="0" y="0"/>
              <a:ext cx="2601423" cy="109113"/>
            </a:xfrm>
            <a:custGeom>
              <a:avLst/>
              <a:gdLst/>
              <a:ahLst/>
              <a:cxnLst/>
              <a:rect r="r" b="b" t="t" l="l"/>
              <a:pathLst>
                <a:path h="109113" w="2601423">
                  <a:moveTo>
                    <a:pt x="0" y="0"/>
                  </a:moveTo>
                  <a:lnTo>
                    <a:pt x="2601423" y="0"/>
                  </a:lnTo>
                  <a:lnTo>
                    <a:pt x="2601423" y="109113"/>
                  </a:lnTo>
                  <a:lnTo>
                    <a:pt x="0" y="109113"/>
                  </a:lnTo>
                  <a:close/>
                </a:path>
              </a:pathLst>
            </a:custGeom>
            <a:solidFill>
              <a:srgbClr val="D34A24"/>
            </a:solidFill>
          </p:spPr>
        </p:sp>
        <p:sp>
          <p:nvSpPr>
            <p:cNvPr name="TextBox 8" id="8"/>
            <p:cNvSpPr txBox="true"/>
            <p:nvPr/>
          </p:nvSpPr>
          <p:spPr>
            <a:xfrm>
              <a:off x="0" y="-47625"/>
              <a:ext cx="2601423" cy="156738"/>
            </a:xfrm>
            <a:prstGeom prst="rect">
              <a:avLst/>
            </a:prstGeom>
          </p:spPr>
          <p:txBody>
            <a:bodyPr anchor="ctr" rtlCol="false" tIns="50800" lIns="50800" bIns="50800" rIns="50800"/>
            <a:lstStyle/>
            <a:p>
              <a:pPr algn="ctr">
                <a:lnSpc>
                  <a:spcPts val="3500"/>
                </a:lnSpc>
              </a:pPr>
            </a:p>
          </p:txBody>
        </p:sp>
      </p:grpSp>
      <p:grpSp>
        <p:nvGrpSpPr>
          <p:cNvPr name="Group 9" id="9"/>
          <p:cNvGrpSpPr/>
          <p:nvPr/>
        </p:nvGrpSpPr>
        <p:grpSpPr>
          <a:xfrm rot="0">
            <a:off x="-146059" y="8214454"/>
            <a:ext cx="8586881" cy="358607"/>
            <a:chOff x="0" y="0"/>
            <a:chExt cx="2545760" cy="106317"/>
          </a:xfrm>
        </p:grpSpPr>
        <p:sp>
          <p:nvSpPr>
            <p:cNvPr name="Freeform 10" id="10"/>
            <p:cNvSpPr/>
            <p:nvPr/>
          </p:nvSpPr>
          <p:spPr>
            <a:xfrm flipH="false" flipV="false" rot="0">
              <a:off x="0" y="0"/>
              <a:ext cx="2545760" cy="106317"/>
            </a:xfrm>
            <a:custGeom>
              <a:avLst/>
              <a:gdLst/>
              <a:ahLst/>
              <a:cxnLst/>
              <a:rect r="r" b="b" t="t" l="l"/>
              <a:pathLst>
                <a:path h="106317" w="2545760">
                  <a:moveTo>
                    <a:pt x="0" y="0"/>
                  </a:moveTo>
                  <a:lnTo>
                    <a:pt x="2545760" y="0"/>
                  </a:lnTo>
                  <a:lnTo>
                    <a:pt x="2545760" y="106317"/>
                  </a:lnTo>
                  <a:lnTo>
                    <a:pt x="0" y="106317"/>
                  </a:lnTo>
                  <a:close/>
                </a:path>
              </a:pathLst>
            </a:custGeom>
            <a:solidFill>
              <a:srgbClr val="992800"/>
            </a:solidFill>
          </p:spPr>
        </p:sp>
        <p:sp>
          <p:nvSpPr>
            <p:cNvPr name="TextBox 11" id="11"/>
            <p:cNvSpPr txBox="true"/>
            <p:nvPr/>
          </p:nvSpPr>
          <p:spPr>
            <a:xfrm>
              <a:off x="0" y="-47625"/>
              <a:ext cx="2545760" cy="153942"/>
            </a:xfrm>
            <a:prstGeom prst="rect">
              <a:avLst/>
            </a:prstGeom>
          </p:spPr>
          <p:txBody>
            <a:bodyPr anchor="ctr" rtlCol="false" tIns="50800" lIns="50800" bIns="50800" rIns="50800"/>
            <a:lstStyle/>
            <a:p>
              <a:pPr algn="ctr">
                <a:lnSpc>
                  <a:spcPts val="3500"/>
                </a:lnSpc>
              </a:pPr>
            </a:p>
          </p:txBody>
        </p:sp>
      </p:grpSp>
      <p:grpSp>
        <p:nvGrpSpPr>
          <p:cNvPr name="Group 12" id="12"/>
          <p:cNvGrpSpPr/>
          <p:nvPr/>
        </p:nvGrpSpPr>
        <p:grpSpPr>
          <a:xfrm rot="0">
            <a:off x="-146059" y="8914491"/>
            <a:ext cx="8646113" cy="342530"/>
            <a:chOff x="0" y="0"/>
            <a:chExt cx="2563321" cy="101550"/>
          </a:xfrm>
        </p:grpSpPr>
        <p:sp>
          <p:nvSpPr>
            <p:cNvPr name="Freeform 13" id="13"/>
            <p:cNvSpPr/>
            <p:nvPr/>
          </p:nvSpPr>
          <p:spPr>
            <a:xfrm flipH="false" flipV="false" rot="0">
              <a:off x="0" y="0"/>
              <a:ext cx="2563321" cy="101550"/>
            </a:xfrm>
            <a:custGeom>
              <a:avLst/>
              <a:gdLst/>
              <a:ahLst/>
              <a:cxnLst/>
              <a:rect r="r" b="b" t="t" l="l"/>
              <a:pathLst>
                <a:path h="101550" w="2563321">
                  <a:moveTo>
                    <a:pt x="0" y="0"/>
                  </a:moveTo>
                  <a:lnTo>
                    <a:pt x="2563321" y="0"/>
                  </a:lnTo>
                  <a:lnTo>
                    <a:pt x="2563321" y="101550"/>
                  </a:lnTo>
                  <a:lnTo>
                    <a:pt x="0" y="101550"/>
                  </a:lnTo>
                  <a:close/>
                </a:path>
              </a:pathLst>
            </a:custGeom>
            <a:solidFill>
              <a:srgbClr val="3C7F72"/>
            </a:solidFill>
          </p:spPr>
        </p:sp>
        <p:sp>
          <p:nvSpPr>
            <p:cNvPr name="TextBox 14" id="14"/>
            <p:cNvSpPr txBox="true"/>
            <p:nvPr/>
          </p:nvSpPr>
          <p:spPr>
            <a:xfrm>
              <a:off x="0" y="-47625"/>
              <a:ext cx="2563321" cy="149175"/>
            </a:xfrm>
            <a:prstGeom prst="rect">
              <a:avLst/>
            </a:prstGeom>
          </p:spPr>
          <p:txBody>
            <a:bodyPr anchor="ctr" rtlCol="false" tIns="50800" lIns="50800" bIns="50800" rIns="50800"/>
            <a:lstStyle/>
            <a:p>
              <a:pPr algn="ctr">
                <a:lnSpc>
                  <a:spcPts val="3500"/>
                </a:lnSpc>
              </a:pPr>
            </a:p>
          </p:txBody>
        </p:sp>
      </p:grpSp>
      <p:sp>
        <p:nvSpPr>
          <p:cNvPr name="Freeform 15" id="15"/>
          <p:cNvSpPr/>
          <p:nvPr/>
        </p:nvSpPr>
        <p:spPr>
          <a:xfrm flipH="false" flipV="false" rot="0">
            <a:off x="13144500" y="478304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28700" y="1028700"/>
            <a:ext cx="14173200" cy="1428750"/>
          </a:xfrm>
          <a:prstGeom prst="rect">
            <a:avLst/>
          </a:prstGeom>
        </p:spPr>
        <p:txBody>
          <a:bodyPr anchor="t" rtlCol="false" tIns="0" lIns="0" bIns="0" rIns="0">
            <a:spAutoFit/>
          </a:bodyPr>
          <a:lstStyle/>
          <a:p>
            <a:pPr marL="0" indent="0" lvl="0">
              <a:lnSpc>
                <a:spcPts val="11279"/>
              </a:lnSpc>
              <a:spcBef>
                <a:spcPct val="0"/>
              </a:spcBef>
            </a:pPr>
            <a:r>
              <a:rPr lang="en-US" sz="9399" u="none">
                <a:solidFill>
                  <a:srgbClr val="D34A24"/>
                </a:solidFill>
                <a:latin typeface="Roca One Ultra-Bold"/>
              </a:rPr>
              <a:t>Thank you!</a:t>
            </a:r>
          </a:p>
        </p:txBody>
      </p:sp>
      <p:sp>
        <p:nvSpPr>
          <p:cNvPr name="TextBox 17" id="17"/>
          <p:cNvSpPr txBox="true"/>
          <p:nvPr/>
        </p:nvSpPr>
        <p:spPr>
          <a:xfrm rot="0">
            <a:off x="1028700" y="2781300"/>
            <a:ext cx="14173200" cy="3106292"/>
          </a:xfrm>
          <a:prstGeom prst="rect">
            <a:avLst/>
          </a:prstGeom>
        </p:spPr>
        <p:txBody>
          <a:bodyPr anchor="t" rtlCol="false" tIns="0" lIns="0" bIns="0" rIns="0">
            <a:spAutoFit/>
          </a:bodyPr>
          <a:lstStyle/>
          <a:p>
            <a:pPr marL="0" indent="0" lvl="0">
              <a:lnSpc>
                <a:spcPts val="7895"/>
              </a:lnSpc>
            </a:pPr>
            <a:r>
              <a:rPr lang="en-US" sz="9399" u="none">
                <a:solidFill>
                  <a:srgbClr val="3C7F72"/>
                </a:solidFill>
                <a:latin typeface="Roca One"/>
              </a:rPr>
              <a:t>for participating!</a:t>
            </a:r>
          </a:p>
          <a:p>
            <a:pPr marL="0" indent="0" lvl="0">
              <a:lnSpc>
                <a:spcPts val="7895"/>
              </a:lnSpc>
            </a:pPr>
          </a:p>
          <a:p>
            <a:pPr marL="0" indent="0" lvl="0">
              <a:lnSpc>
                <a:spcPts val="7895"/>
              </a:lnSpc>
            </a:pPr>
            <a:r>
              <a:rPr lang="en-US" sz="9399" u="none">
                <a:solidFill>
                  <a:srgbClr val="3C7F72"/>
                </a:solidFill>
                <a:latin typeface="Roca One"/>
              </a:rPr>
              <a:t>Any Questions?</a:t>
            </a:r>
          </a:p>
        </p:txBody>
      </p:sp>
      <p:grpSp>
        <p:nvGrpSpPr>
          <p:cNvPr name="Group 18" id="18"/>
          <p:cNvGrpSpPr/>
          <p:nvPr/>
        </p:nvGrpSpPr>
        <p:grpSpPr>
          <a:xfrm rot="0">
            <a:off x="17569677" y="8095113"/>
            <a:ext cx="1163187" cy="116318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20" id="20"/>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21" id="21"/>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780705" y="663556"/>
            <a:ext cx="13970138" cy="1379763"/>
          </a:xfrm>
          <a:prstGeom prst="rect">
            <a:avLst/>
          </a:prstGeom>
        </p:spPr>
        <p:txBody>
          <a:bodyPr anchor="t" rtlCol="false" tIns="0" lIns="0" bIns="0" rIns="0">
            <a:spAutoFit/>
          </a:bodyPr>
          <a:lstStyle/>
          <a:p>
            <a:pPr algn="just" marL="0" indent="0" lvl="0">
              <a:lnSpc>
                <a:spcPts val="10893"/>
              </a:lnSpc>
              <a:spcBef>
                <a:spcPct val="0"/>
              </a:spcBef>
            </a:pPr>
            <a:r>
              <a:rPr lang="en-US" sz="9077">
                <a:solidFill>
                  <a:srgbClr val="3C7F72"/>
                </a:solidFill>
                <a:latin typeface="Roca One Ultra-Bold"/>
              </a:rPr>
              <a:t>Discussing birth control </a:t>
            </a:r>
          </a:p>
        </p:txBody>
      </p:sp>
      <p:sp>
        <p:nvSpPr>
          <p:cNvPr name="TextBox 8" id="8"/>
          <p:cNvSpPr txBox="true"/>
          <p:nvPr/>
        </p:nvSpPr>
        <p:spPr>
          <a:xfrm rot="0">
            <a:off x="1028700" y="2185757"/>
            <a:ext cx="13474148" cy="455295"/>
          </a:xfrm>
          <a:prstGeom prst="rect">
            <a:avLst/>
          </a:prstGeom>
        </p:spPr>
        <p:txBody>
          <a:bodyPr anchor="t" rtlCol="false" tIns="0" lIns="0" bIns="0" rIns="0">
            <a:spAutoFit/>
          </a:bodyPr>
          <a:lstStyle/>
          <a:p>
            <a:pPr algn="l" marL="0" indent="0" lvl="0">
              <a:lnSpc>
                <a:spcPts val="3779"/>
              </a:lnSpc>
              <a:spcBef>
                <a:spcPct val="0"/>
              </a:spcBef>
            </a:pPr>
            <a:r>
              <a:rPr lang="en-US" sz="2699">
                <a:solidFill>
                  <a:srgbClr val="000000"/>
                </a:solidFill>
                <a:latin typeface="Open Sauce Bold"/>
              </a:rPr>
              <a:t>Why it’s important to prevent pregnancy after birth</a:t>
            </a:r>
          </a:p>
        </p:txBody>
      </p:sp>
      <p:sp>
        <p:nvSpPr>
          <p:cNvPr name="TextBox 9" id="9"/>
          <p:cNvSpPr txBox="true"/>
          <p:nvPr/>
        </p:nvSpPr>
        <p:spPr>
          <a:xfrm rot="0">
            <a:off x="1028700" y="2783489"/>
            <a:ext cx="11124117" cy="8398016"/>
          </a:xfrm>
          <a:prstGeom prst="rect">
            <a:avLst/>
          </a:prstGeom>
        </p:spPr>
        <p:txBody>
          <a:bodyPr anchor="t" rtlCol="false" tIns="0" lIns="0" bIns="0" rIns="0">
            <a:spAutoFit/>
          </a:bodyPr>
          <a:lstStyle/>
          <a:p>
            <a:pPr>
              <a:lnSpc>
                <a:spcPts val="3317"/>
              </a:lnSpc>
            </a:pPr>
            <a:r>
              <a:rPr lang="en-US" sz="2369">
                <a:solidFill>
                  <a:srgbClr val="000000"/>
                </a:solidFill>
                <a:latin typeface="Open Sauce"/>
              </a:rPr>
              <a:t>Planning and discussing priorities with patient </a:t>
            </a:r>
          </a:p>
          <a:p>
            <a:pPr>
              <a:lnSpc>
                <a:spcPts val="3317"/>
              </a:lnSpc>
            </a:pPr>
            <a:r>
              <a:rPr lang="en-US" sz="2369">
                <a:solidFill>
                  <a:srgbClr val="000000"/>
                </a:solidFill>
                <a:latin typeface="Open Sauce"/>
              </a:rPr>
              <a:t>“Do you want to be pregnant again in the future?”</a:t>
            </a:r>
          </a:p>
          <a:p>
            <a:pPr>
              <a:lnSpc>
                <a:spcPts val="3317"/>
              </a:lnSpc>
            </a:pPr>
          </a:p>
          <a:p>
            <a:pPr>
              <a:lnSpc>
                <a:spcPts val="3317"/>
              </a:lnSpc>
            </a:pPr>
            <a:r>
              <a:rPr lang="en-US" sz="2369">
                <a:solidFill>
                  <a:srgbClr val="000000"/>
                </a:solidFill>
                <a:latin typeface="Open Sauce"/>
              </a:rPr>
              <a:t>May be ideal time to provide contraception</a:t>
            </a:r>
          </a:p>
          <a:p>
            <a:pPr>
              <a:lnSpc>
                <a:spcPts val="3317"/>
              </a:lnSpc>
            </a:pPr>
            <a:r>
              <a:rPr lang="en-US" sz="2369">
                <a:solidFill>
                  <a:srgbClr val="000000"/>
                </a:solidFill>
                <a:latin typeface="Open Sauce"/>
              </a:rPr>
              <a:t>-motivation</a:t>
            </a:r>
          </a:p>
          <a:p>
            <a:pPr>
              <a:lnSpc>
                <a:spcPts val="3317"/>
              </a:lnSpc>
            </a:pPr>
            <a:r>
              <a:rPr lang="en-US" sz="2369">
                <a:solidFill>
                  <a:srgbClr val="000000"/>
                </a:solidFill>
                <a:latin typeface="Open Sauce"/>
              </a:rPr>
              <a:t>-access to health care services especially delivery hospitalization </a:t>
            </a:r>
          </a:p>
          <a:p>
            <a:pPr>
              <a:lnSpc>
                <a:spcPts val="3317"/>
              </a:lnSpc>
            </a:pPr>
          </a:p>
          <a:p>
            <a:pPr>
              <a:lnSpc>
                <a:spcPts val="3597"/>
              </a:lnSpc>
            </a:pPr>
            <a:r>
              <a:rPr lang="en-US" sz="2569">
                <a:solidFill>
                  <a:srgbClr val="3C7F72"/>
                </a:solidFill>
                <a:latin typeface="Open Sauce Bold"/>
              </a:rPr>
              <a:t>interpregnancy spacing: </a:t>
            </a:r>
          </a:p>
          <a:p>
            <a:pPr>
              <a:lnSpc>
                <a:spcPts val="3317"/>
              </a:lnSpc>
            </a:pPr>
            <a:r>
              <a:rPr lang="en-US" sz="2369">
                <a:solidFill>
                  <a:srgbClr val="000000"/>
                </a:solidFill>
                <a:latin typeface="Open Sauce"/>
              </a:rPr>
              <a:t>allow the body to rest for </a:t>
            </a:r>
            <a:r>
              <a:rPr lang="en-US" sz="2369">
                <a:solidFill>
                  <a:srgbClr val="000000"/>
                </a:solidFill>
                <a:latin typeface="Open Sauce Bold"/>
              </a:rPr>
              <a:t>18 months before next pregnancy</a:t>
            </a:r>
            <a:r>
              <a:rPr lang="en-US" sz="2369">
                <a:solidFill>
                  <a:srgbClr val="000000"/>
                </a:solidFill>
                <a:latin typeface="Open Sauce"/>
              </a:rPr>
              <a:t>, optimizing health for the person and also subsequent pregnancy</a:t>
            </a:r>
          </a:p>
          <a:p>
            <a:pPr>
              <a:lnSpc>
                <a:spcPts val="3317"/>
              </a:lnSpc>
            </a:pPr>
          </a:p>
          <a:p>
            <a:pPr>
              <a:lnSpc>
                <a:spcPts val="3317"/>
              </a:lnSpc>
            </a:pPr>
            <a:r>
              <a:rPr lang="en-US" sz="2369">
                <a:solidFill>
                  <a:srgbClr val="000000"/>
                </a:solidFill>
                <a:latin typeface="Open Sauce"/>
              </a:rPr>
              <a:t>Short pregnancy interval: increase risk for low birth rate and preterm birth </a:t>
            </a:r>
          </a:p>
          <a:p>
            <a:pPr>
              <a:lnSpc>
                <a:spcPts val="3317"/>
              </a:lnSpc>
            </a:pPr>
          </a:p>
          <a:p>
            <a:pPr>
              <a:lnSpc>
                <a:spcPts val="3317"/>
              </a:lnSpc>
            </a:pPr>
            <a:r>
              <a:rPr lang="en-US" sz="2369">
                <a:solidFill>
                  <a:srgbClr val="000000"/>
                </a:solidFill>
                <a:latin typeface="Open Sauce"/>
              </a:rPr>
              <a:t>c-sections: risk for uterine rupture can increase if patient desires VBAC</a:t>
            </a:r>
          </a:p>
          <a:p>
            <a:pPr>
              <a:lnSpc>
                <a:spcPts val="3317"/>
              </a:lnSpc>
            </a:pPr>
          </a:p>
          <a:p>
            <a:pPr>
              <a:lnSpc>
                <a:spcPts val="3317"/>
              </a:lnSpc>
            </a:pPr>
            <a:r>
              <a:rPr lang="en-US" sz="2369">
                <a:solidFill>
                  <a:srgbClr val="000000"/>
                </a:solidFill>
                <a:latin typeface="Open Sauce Bold"/>
              </a:rPr>
              <a:t>Emotional and overall well-being</a:t>
            </a:r>
          </a:p>
          <a:p>
            <a:pPr>
              <a:lnSpc>
                <a:spcPts val="3317"/>
              </a:lnSpc>
            </a:pPr>
          </a:p>
          <a:p>
            <a:pPr>
              <a:lnSpc>
                <a:spcPts val="3317"/>
              </a:lnSpc>
            </a:pPr>
          </a:p>
          <a:p>
            <a:pPr>
              <a:lnSpc>
                <a:spcPts val="3317"/>
              </a:lnSpc>
            </a:pPr>
          </a:p>
          <a:p>
            <a:pPr algn="ctr">
              <a:lnSpc>
                <a:spcPts val="3317"/>
              </a:lnSpc>
              <a:spcBef>
                <a:spcPct val="0"/>
              </a:spcBef>
            </a:pPr>
          </a:p>
        </p:txBody>
      </p:sp>
    </p:spTree>
  </p:cSld>
  <p:clrMapOvr>
    <a:masterClrMapping/>
  </p:clrMapOvr>
  <p:transition spd="fast">
    <p:circl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1156345"/>
            <a:ext cx="13604012" cy="2086959"/>
          </a:xfrm>
          <a:prstGeom prst="rect">
            <a:avLst/>
          </a:prstGeom>
        </p:spPr>
        <p:txBody>
          <a:bodyPr anchor="t" rtlCol="false" tIns="0" lIns="0" bIns="0" rIns="0">
            <a:spAutoFit/>
          </a:bodyPr>
          <a:lstStyle/>
          <a:p>
            <a:pPr algn="just">
              <a:lnSpc>
                <a:spcPts val="10607"/>
              </a:lnSpc>
            </a:pPr>
            <a:r>
              <a:rPr lang="en-US" sz="8839">
                <a:solidFill>
                  <a:srgbClr val="3C7F72"/>
                </a:solidFill>
                <a:latin typeface="Roca One Ultra-Bold"/>
              </a:rPr>
              <a:t>Postpartum</a:t>
            </a:r>
          </a:p>
          <a:p>
            <a:pPr algn="just" marL="0" indent="0" lvl="0">
              <a:lnSpc>
                <a:spcPts val="5842"/>
              </a:lnSpc>
              <a:spcBef>
                <a:spcPct val="0"/>
              </a:spcBef>
            </a:pPr>
            <a:r>
              <a:rPr lang="en-US" sz="4868">
                <a:solidFill>
                  <a:srgbClr val="3C7F72"/>
                </a:solidFill>
                <a:latin typeface="Roca One Ultra-Bold"/>
              </a:rPr>
              <a:t>  </a:t>
            </a:r>
          </a:p>
        </p:txBody>
      </p:sp>
      <p:sp>
        <p:nvSpPr>
          <p:cNvPr name="TextBox 8" id="8"/>
          <p:cNvSpPr txBox="true"/>
          <p:nvPr/>
        </p:nvSpPr>
        <p:spPr>
          <a:xfrm rot="0">
            <a:off x="461042" y="2389227"/>
            <a:ext cx="13063988" cy="854076"/>
          </a:xfrm>
          <a:prstGeom prst="rect">
            <a:avLst/>
          </a:prstGeom>
        </p:spPr>
        <p:txBody>
          <a:bodyPr anchor="t" rtlCol="false" tIns="0" lIns="0" bIns="0" rIns="0">
            <a:spAutoFit/>
          </a:bodyPr>
          <a:lstStyle/>
          <a:p>
            <a:pPr algn="ctr">
              <a:lnSpc>
                <a:spcPts val="6999"/>
              </a:lnSpc>
              <a:spcBef>
                <a:spcPct val="0"/>
              </a:spcBef>
            </a:pPr>
            <a:r>
              <a:rPr lang="en-US" sz="4999">
                <a:solidFill>
                  <a:srgbClr val="3C7F72"/>
                </a:solidFill>
                <a:latin typeface="Open Sauce"/>
              </a:rPr>
              <a:t>How soon can you get pregnant again?</a:t>
            </a:r>
          </a:p>
        </p:txBody>
      </p:sp>
      <p:sp>
        <p:nvSpPr>
          <p:cNvPr name="TextBox 9" id="9"/>
          <p:cNvSpPr txBox="true"/>
          <p:nvPr/>
        </p:nvSpPr>
        <p:spPr>
          <a:xfrm rot="0">
            <a:off x="1028700" y="3660459"/>
            <a:ext cx="13604012" cy="4180840"/>
          </a:xfrm>
          <a:prstGeom prst="rect">
            <a:avLst/>
          </a:prstGeom>
        </p:spPr>
        <p:txBody>
          <a:bodyPr anchor="t" rtlCol="false" tIns="0" lIns="0" bIns="0" rIns="0">
            <a:spAutoFit/>
          </a:bodyPr>
          <a:lstStyle/>
          <a:p>
            <a:pPr>
              <a:lnSpc>
                <a:spcPts val="4759"/>
              </a:lnSpc>
            </a:pPr>
            <a:r>
              <a:rPr lang="en-US" sz="3399">
                <a:solidFill>
                  <a:srgbClr val="000000"/>
                </a:solidFill>
                <a:latin typeface="Canva Sans"/>
              </a:rPr>
              <a:t>In nonlactating postpartum people, average time to ovulation was 45-94 days (</a:t>
            </a:r>
            <a:r>
              <a:rPr lang="en-US" sz="3399">
                <a:solidFill>
                  <a:srgbClr val="000000"/>
                </a:solidFill>
                <a:latin typeface="Canva Sans Bold"/>
              </a:rPr>
              <a:t>2-3 months postpartum</a:t>
            </a:r>
            <a:r>
              <a:rPr lang="en-US" sz="3399">
                <a:solidFill>
                  <a:srgbClr val="000000"/>
                </a:solidFill>
                <a:latin typeface="Canva Sans"/>
              </a:rPr>
              <a:t>), earliest 25-27 days. </a:t>
            </a:r>
          </a:p>
          <a:p>
            <a:pPr>
              <a:lnSpc>
                <a:spcPts val="4759"/>
              </a:lnSpc>
            </a:pPr>
          </a:p>
          <a:p>
            <a:pPr>
              <a:lnSpc>
                <a:spcPts val="4759"/>
              </a:lnSpc>
            </a:pPr>
            <a:r>
              <a:rPr lang="en-US" sz="3399">
                <a:solidFill>
                  <a:srgbClr val="000000"/>
                </a:solidFill>
                <a:latin typeface="Canva Sans Bold"/>
              </a:rPr>
              <a:t>Goal:</a:t>
            </a:r>
            <a:r>
              <a:rPr lang="en-US" sz="3399">
                <a:solidFill>
                  <a:srgbClr val="000000"/>
                </a:solidFill>
                <a:latin typeface="Canva Sans"/>
              </a:rPr>
              <a:t> address during prenatal care or at least at 2-3 weeks postpartum</a:t>
            </a:r>
          </a:p>
          <a:p>
            <a:pPr>
              <a:lnSpc>
                <a:spcPts val="4759"/>
              </a:lnSpc>
            </a:pPr>
          </a:p>
          <a:p>
            <a:pPr>
              <a:lnSpc>
                <a:spcPts val="4759"/>
              </a:lnSpc>
            </a:pPr>
          </a:p>
        </p:txBody>
      </p:sp>
    </p:spTree>
  </p:cSld>
  <p:clrMapOvr>
    <a:masterClrMapping/>
  </p:clrMapOvr>
  <p:transition spd="fast">
    <p:circl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aphicFrame>
        <p:nvGraphicFramePr>
          <p:cNvPr name="Table 3" id="3"/>
          <p:cNvGraphicFramePr>
            <a:graphicFrameLocks noGrp="true"/>
          </p:cNvGraphicFramePr>
          <p:nvPr/>
        </p:nvGraphicFramePr>
        <p:xfrm>
          <a:off x="1028700" y="3173190"/>
          <a:ext cx="9806608" cy="6560046"/>
        </p:xfrm>
        <a:graphic>
          <a:graphicData uri="http://schemas.openxmlformats.org/drawingml/2006/table">
            <a:tbl>
              <a:tblPr/>
              <a:tblGrid>
                <a:gridCol w="9806608"/>
              </a:tblGrid>
              <a:tr h="868270">
                <a:tc>
                  <a:txBody>
                    <a:bodyPr anchor="t" rtlCol="false"/>
                    <a:lstStyle/>
                    <a:p>
                      <a:pPr algn="ctr" marL="0" indent="0" lvl="0">
                        <a:lnSpc>
                          <a:spcPts val="3499"/>
                        </a:lnSpc>
                        <a:spcBef>
                          <a:spcPct val="0"/>
                        </a:spcBef>
                        <a:defRPr/>
                      </a:pPr>
                      <a:r>
                        <a:rPr lang="en-US" sz="2499">
                          <a:solidFill>
                            <a:srgbClr val="000000"/>
                          </a:solidFill>
                          <a:latin typeface="Open Sauce"/>
                        </a:rPr>
                        <a:t>is &lt;7 days after the start of normal menses</a:t>
                      </a:r>
                      <a:endParaRPr lang="en-US" sz="1100"/>
                    </a:p>
                  </a:txBody>
                  <a:tcPr marL="168049" marR="168049" marT="168049" marB="168049" anchor="ctr">
                    <a:lnL cmpd="sng" algn="ctr" cap="flat" w="19050">
                      <a:solidFill>
                        <a:srgbClr val="1B443C"/>
                      </a:solidFill>
                      <a:prstDash val="solid"/>
                      <a:round/>
                      <a:headEnd type="none" w="med" len="med"/>
                      <a:tailEnd type="none" w="med" len="med"/>
                    </a:lnL>
                    <a:lnR cmpd="sng" algn="ctr" cap="flat" w="19050">
                      <a:solidFill>
                        <a:srgbClr val="1B443C"/>
                      </a:solidFill>
                      <a:prstDash val="solid"/>
                      <a:round/>
                      <a:headEnd type="none" w="med" len="med"/>
                      <a:tailEnd type="none" w="med" len="med"/>
                    </a:lnR>
                    <a:lnT cmpd="sng" algn="ctr" cap="flat" w="19050">
                      <a:solidFill>
                        <a:srgbClr val="1B443C"/>
                      </a:solidFill>
                      <a:prstDash val="solid"/>
                      <a:round/>
                      <a:headEnd type="none" w="med" len="med"/>
                      <a:tailEnd type="none" w="med" len="med"/>
                    </a:lnT>
                    <a:lnB cmpd="sng" algn="ctr" cap="flat" w="19050">
                      <a:solidFill>
                        <a:srgbClr val="1B443C"/>
                      </a:solidFill>
                      <a:prstDash val="solid"/>
                      <a:round/>
                      <a:headEnd type="none" w="med" len="med"/>
                      <a:tailEnd type="none" w="med" len="med"/>
                    </a:lnB>
                    <a:solidFill>
                      <a:srgbClr val="E8E1C8"/>
                    </a:solidFill>
                  </a:tcPr>
                </a:tc>
              </a:tr>
              <a:tr h="1318572">
                <a:tc>
                  <a:txBody>
                    <a:bodyPr anchor="t" rtlCol="false"/>
                    <a:lstStyle/>
                    <a:p>
                      <a:pPr algn="ctr" marL="0" indent="0" lvl="0">
                        <a:lnSpc>
                          <a:spcPts val="3499"/>
                        </a:lnSpc>
                        <a:spcBef>
                          <a:spcPct val="0"/>
                        </a:spcBef>
                        <a:defRPr/>
                      </a:pPr>
                      <a:r>
                        <a:rPr lang="en-US" sz="2499">
                          <a:solidFill>
                            <a:srgbClr val="000000"/>
                          </a:solidFill>
                          <a:latin typeface="Open Sauce"/>
                        </a:rPr>
                        <a:t>has not had sexual intercourse since the start of last normal menses</a:t>
                      </a:r>
                      <a:endParaRPr lang="en-US" sz="1100"/>
                    </a:p>
                  </a:txBody>
                  <a:tcPr marL="168049" marR="168049" marT="168049" marB="168049" anchor="ctr">
                    <a:lnL cmpd="sng" algn="ctr" cap="flat" w="19050">
                      <a:solidFill>
                        <a:srgbClr val="1B443C"/>
                      </a:solidFill>
                      <a:prstDash val="solid"/>
                      <a:round/>
                      <a:headEnd type="none" w="med" len="med"/>
                      <a:tailEnd type="none" w="med" len="med"/>
                    </a:lnL>
                    <a:lnR cmpd="sng" algn="ctr" cap="flat" w="19050">
                      <a:solidFill>
                        <a:srgbClr val="1B443C"/>
                      </a:solidFill>
                      <a:prstDash val="solid"/>
                      <a:round/>
                      <a:headEnd type="none" w="med" len="med"/>
                      <a:tailEnd type="none" w="med" len="med"/>
                    </a:lnR>
                    <a:lnT cmpd="sng" algn="ctr" cap="flat" w="19050">
                      <a:solidFill>
                        <a:srgbClr val="1B443C"/>
                      </a:solidFill>
                      <a:prstDash val="solid"/>
                      <a:round/>
                      <a:headEnd type="none" w="med" len="med"/>
                      <a:tailEnd type="none" w="med" len="med"/>
                    </a:lnT>
                    <a:lnB cmpd="sng" algn="ctr" cap="flat" w="19050">
                      <a:solidFill>
                        <a:srgbClr val="1B443C"/>
                      </a:solidFill>
                      <a:prstDash val="solid"/>
                      <a:round/>
                      <a:headEnd type="none" w="med" len="med"/>
                      <a:tailEnd type="none" w="med" len="med"/>
                    </a:lnB>
                    <a:solidFill>
                      <a:srgbClr val="E8E1C8"/>
                    </a:solidFill>
                  </a:tcPr>
                </a:tc>
              </a:tr>
              <a:tr h="1318572">
                <a:tc>
                  <a:txBody>
                    <a:bodyPr anchor="t" rtlCol="false"/>
                    <a:lstStyle/>
                    <a:p>
                      <a:pPr algn="ctr" marL="0" indent="0" lvl="0">
                        <a:lnSpc>
                          <a:spcPts val="3499"/>
                        </a:lnSpc>
                        <a:spcBef>
                          <a:spcPct val="0"/>
                        </a:spcBef>
                        <a:defRPr/>
                      </a:pPr>
                      <a:r>
                        <a:rPr lang="en-US" sz="2499">
                          <a:solidFill>
                            <a:srgbClr val="000000"/>
                          </a:solidFill>
                          <a:latin typeface="Open Sauce"/>
                        </a:rPr>
                        <a:t>has been correctly and consistently using a reliable method of contraception</a:t>
                      </a:r>
                      <a:endParaRPr lang="en-US" sz="1100"/>
                    </a:p>
                  </a:txBody>
                  <a:tcPr marL="168049" marR="168049" marT="168049" marB="168049" anchor="ctr">
                    <a:lnL cmpd="sng" algn="ctr" cap="flat" w="19050">
                      <a:solidFill>
                        <a:srgbClr val="1B443C"/>
                      </a:solidFill>
                      <a:prstDash val="solid"/>
                      <a:round/>
                      <a:headEnd type="none" w="med" len="med"/>
                      <a:tailEnd type="none" w="med" len="med"/>
                    </a:lnL>
                    <a:lnR cmpd="sng" algn="ctr" cap="flat" w="19050">
                      <a:solidFill>
                        <a:srgbClr val="1B443C"/>
                      </a:solidFill>
                      <a:prstDash val="solid"/>
                      <a:round/>
                      <a:headEnd type="none" w="med" len="med"/>
                      <a:tailEnd type="none" w="med" len="med"/>
                    </a:lnR>
                    <a:lnT cmpd="sng" algn="ctr" cap="flat" w="19050">
                      <a:solidFill>
                        <a:srgbClr val="1B443C"/>
                      </a:solidFill>
                      <a:prstDash val="solid"/>
                      <a:round/>
                      <a:headEnd type="none" w="med" len="med"/>
                      <a:tailEnd type="none" w="med" len="med"/>
                    </a:lnT>
                    <a:lnB cmpd="sng" algn="ctr" cap="flat" w="19050">
                      <a:solidFill>
                        <a:srgbClr val="1B443C"/>
                      </a:solidFill>
                      <a:prstDash val="solid"/>
                      <a:round/>
                      <a:headEnd type="none" w="med" len="med"/>
                      <a:tailEnd type="none" w="med" len="med"/>
                    </a:lnB>
                    <a:solidFill>
                      <a:srgbClr val="E8E1C8"/>
                    </a:solidFill>
                  </a:tcPr>
                </a:tc>
              </a:tr>
              <a:tr h="868917">
                <a:tc>
                  <a:txBody>
                    <a:bodyPr anchor="t" rtlCol="false"/>
                    <a:lstStyle/>
                    <a:p>
                      <a:pPr algn="ctr" marL="0" indent="0" lvl="0">
                        <a:lnSpc>
                          <a:spcPts val="3499"/>
                        </a:lnSpc>
                        <a:spcBef>
                          <a:spcPct val="0"/>
                        </a:spcBef>
                        <a:defRPr/>
                      </a:pPr>
                      <a:r>
                        <a:rPr lang="en-US" sz="2499">
                          <a:solidFill>
                            <a:srgbClr val="000000"/>
                          </a:solidFill>
                          <a:latin typeface="Open Sauce"/>
                        </a:rPr>
                        <a:t>&lt;7 days after spontaneous or induced abortion</a:t>
                      </a:r>
                      <a:endParaRPr lang="en-US" sz="1100"/>
                    </a:p>
                  </a:txBody>
                  <a:tcPr marL="168049" marR="168049" marT="168049" marB="168049" anchor="ctr">
                    <a:lnL cmpd="sng" algn="ctr" cap="flat" w="19050">
                      <a:solidFill>
                        <a:srgbClr val="1B443C"/>
                      </a:solidFill>
                      <a:prstDash val="solid"/>
                      <a:round/>
                      <a:headEnd type="none" w="med" len="med"/>
                      <a:tailEnd type="none" w="med" len="med"/>
                    </a:lnL>
                    <a:lnR cmpd="sng" algn="ctr" cap="flat" w="19050">
                      <a:solidFill>
                        <a:srgbClr val="1B443C"/>
                      </a:solidFill>
                      <a:prstDash val="solid"/>
                      <a:round/>
                      <a:headEnd type="none" w="med" len="med"/>
                      <a:tailEnd type="none" w="med" len="med"/>
                    </a:lnR>
                    <a:lnT cmpd="sng" algn="ctr" cap="flat" w="19050">
                      <a:solidFill>
                        <a:srgbClr val="1B443C"/>
                      </a:solidFill>
                      <a:prstDash val="solid"/>
                      <a:round/>
                      <a:headEnd type="none" w="med" len="med"/>
                      <a:tailEnd type="none" w="med" len="med"/>
                    </a:lnT>
                    <a:lnB cmpd="sng" algn="ctr" cap="flat" w="19050">
                      <a:solidFill>
                        <a:srgbClr val="1B443C"/>
                      </a:solidFill>
                      <a:prstDash val="solid"/>
                      <a:round/>
                      <a:headEnd type="none" w="med" len="med"/>
                      <a:tailEnd type="none" w="med" len="med"/>
                    </a:lnB>
                    <a:solidFill>
                      <a:srgbClr val="E8E1C8"/>
                    </a:solidFill>
                  </a:tcPr>
                </a:tc>
              </a:tr>
              <a:tr h="867142">
                <a:tc>
                  <a:txBody>
                    <a:bodyPr anchor="t" rtlCol="false"/>
                    <a:lstStyle/>
                    <a:p>
                      <a:pPr algn="ctr" marL="0" indent="0" lvl="0">
                        <a:lnSpc>
                          <a:spcPts val="3499"/>
                        </a:lnSpc>
                        <a:spcBef>
                          <a:spcPct val="0"/>
                        </a:spcBef>
                        <a:defRPr/>
                      </a:pPr>
                      <a:r>
                        <a:rPr lang="en-US" sz="2499">
                          <a:solidFill>
                            <a:srgbClr val="000000"/>
                          </a:solidFill>
                          <a:latin typeface="Open Sauce"/>
                        </a:rPr>
                        <a:t>is within 4 weeks postpartum</a:t>
                      </a:r>
                      <a:endParaRPr lang="en-US" sz="1100"/>
                    </a:p>
                  </a:txBody>
                  <a:tcPr marL="168049" marR="168049" marT="168049" marB="168049" anchor="ctr">
                    <a:lnL cmpd="sng" algn="ctr" cap="flat" w="19050">
                      <a:solidFill>
                        <a:srgbClr val="1B443C"/>
                      </a:solidFill>
                      <a:prstDash val="solid"/>
                      <a:round/>
                      <a:headEnd type="none" w="med" len="med"/>
                      <a:tailEnd type="none" w="med" len="med"/>
                    </a:lnL>
                    <a:lnR cmpd="sng" algn="ctr" cap="flat" w="19050">
                      <a:solidFill>
                        <a:srgbClr val="1B443C"/>
                      </a:solidFill>
                      <a:prstDash val="solid"/>
                      <a:round/>
                      <a:headEnd type="none" w="med" len="med"/>
                      <a:tailEnd type="none" w="med" len="med"/>
                    </a:lnR>
                    <a:lnT cmpd="sng" algn="ctr" cap="flat" w="19050">
                      <a:solidFill>
                        <a:srgbClr val="1B443C"/>
                      </a:solidFill>
                      <a:prstDash val="solid"/>
                      <a:round/>
                      <a:headEnd type="none" w="med" len="med"/>
                      <a:tailEnd type="none" w="med" len="med"/>
                    </a:lnT>
                    <a:lnB cmpd="sng" algn="ctr" cap="flat" w="19050">
                      <a:solidFill>
                        <a:srgbClr val="1B443C"/>
                      </a:solidFill>
                      <a:prstDash val="solid"/>
                      <a:round/>
                      <a:headEnd type="none" w="med" len="med"/>
                      <a:tailEnd type="none" w="med" len="med"/>
                    </a:lnB>
                    <a:solidFill>
                      <a:srgbClr val="E8E1C8"/>
                    </a:solidFill>
                  </a:tcPr>
                </a:tc>
              </a:tr>
              <a:tr h="1318572">
                <a:tc>
                  <a:txBody>
                    <a:bodyPr anchor="t" rtlCol="false"/>
                    <a:lstStyle/>
                    <a:p>
                      <a:pPr algn="ctr" marL="0" indent="0" lvl="0">
                        <a:lnSpc>
                          <a:spcPts val="3499"/>
                        </a:lnSpc>
                        <a:spcBef>
                          <a:spcPct val="0"/>
                        </a:spcBef>
                        <a:defRPr/>
                      </a:pPr>
                      <a:r>
                        <a:rPr lang="en-US" sz="2499">
                          <a:solidFill>
                            <a:srgbClr val="000000"/>
                          </a:solidFill>
                          <a:latin typeface="Open Sauce"/>
                        </a:rPr>
                        <a:t>is fully breast feeding (exclusively or &gt;85% of feeds are breastfeed, amenorhheic, and &lt;6 mo postpartum)</a:t>
                      </a:r>
                      <a:endParaRPr lang="en-US" sz="1100"/>
                    </a:p>
                  </a:txBody>
                  <a:tcPr marL="168049" marR="168049" marT="168049" marB="168049" anchor="ctr">
                    <a:lnL cmpd="sng" algn="ctr" cap="flat" w="19050">
                      <a:solidFill>
                        <a:srgbClr val="1B443C"/>
                      </a:solidFill>
                      <a:prstDash val="solid"/>
                      <a:round/>
                      <a:headEnd type="none" w="med" len="med"/>
                      <a:tailEnd type="none" w="med" len="med"/>
                    </a:lnL>
                    <a:lnR cmpd="sng" algn="ctr" cap="flat" w="19050">
                      <a:solidFill>
                        <a:srgbClr val="1B443C"/>
                      </a:solidFill>
                      <a:prstDash val="solid"/>
                      <a:round/>
                      <a:headEnd type="none" w="med" len="med"/>
                      <a:tailEnd type="none" w="med" len="med"/>
                    </a:lnR>
                    <a:lnT cmpd="sng" algn="ctr" cap="flat" w="19050">
                      <a:solidFill>
                        <a:srgbClr val="1B443C"/>
                      </a:solidFill>
                      <a:prstDash val="solid"/>
                      <a:round/>
                      <a:headEnd type="none" w="med" len="med"/>
                      <a:tailEnd type="none" w="med" len="med"/>
                    </a:lnT>
                    <a:lnB cmpd="sng" algn="ctr" cap="flat" w="19050">
                      <a:solidFill>
                        <a:srgbClr val="1B443C"/>
                      </a:solidFill>
                      <a:prstDash val="solid"/>
                      <a:round/>
                      <a:headEnd type="none" w="med" len="med"/>
                      <a:tailEnd type="none" w="med" len="med"/>
                    </a:lnB>
                    <a:solidFill>
                      <a:srgbClr val="E8E1C8"/>
                    </a:solidFill>
                  </a:tcPr>
                </a:tc>
              </a:tr>
            </a:tbl>
          </a:graphicData>
        </a:graphic>
      </p:graphicFrame>
      <p:grpSp>
        <p:nvGrpSpPr>
          <p:cNvPr name="Group 4" id="4"/>
          <p:cNvGrpSpPr/>
          <p:nvPr/>
        </p:nvGrpSpPr>
        <p:grpSpPr>
          <a:xfrm rot="0">
            <a:off x="17569677" y="8095113"/>
            <a:ext cx="1163187" cy="116318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6" id="6"/>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7" id="7"/>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32709" y="614570"/>
            <a:ext cx="14466129" cy="1428750"/>
          </a:xfrm>
          <a:prstGeom prst="rect">
            <a:avLst/>
          </a:prstGeom>
        </p:spPr>
        <p:txBody>
          <a:bodyPr anchor="t" rtlCol="false" tIns="0" lIns="0" bIns="0" rIns="0">
            <a:spAutoFit/>
          </a:bodyPr>
          <a:lstStyle/>
          <a:p>
            <a:pPr algn="just" marL="0" indent="0" lvl="0">
              <a:lnSpc>
                <a:spcPts val="11279"/>
              </a:lnSpc>
              <a:spcBef>
                <a:spcPct val="0"/>
              </a:spcBef>
            </a:pPr>
            <a:r>
              <a:rPr lang="en-US" sz="9399">
                <a:solidFill>
                  <a:srgbClr val="3C7F72"/>
                </a:solidFill>
                <a:latin typeface="Roca One Ultra-Bold"/>
              </a:rPr>
              <a:t>Checking for Pregnancy</a:t>
            </a:r>
          </a:p>
        </p:txBody>
      </p:sp>
      <p:sp>
        <p:nvSpPr>
          <p:cNvPr name="TextBox 9" id="9"/>
          <p:cNvSpPr txBox="true"/>
          <p:nvPr/>
        </p:nvSpPr>
        <p:spPr>
          <a:xfrm rot="0">
            <a:off x="1028700" y="1995695"/>
            <a:ext cx="13474148" cy="931545"/>
          </a:xfrm>
          <a:prstGeom prst="rect">
            <a:avLst/>
          </a:prstGeom>
        </p:spPr>
        <p:txBody>
          <a:bodyPr anchor="t" rtlCol="false" tIns="0" lIns="0" bIns="0" rIns="0">
            <a:spAutoFit/>
          </a:bodyPr>
          <a:lstStyle/>
          <a:p>
            <a:pPr>
              <a:lnSpc>
                <a:spcPts val="3779"/>
              </a:lnSpc>
            </a:pPr>
            <a:r>
              <a:rPr lang="en-US" sz="2699">
                <a:solidFill>
                  <a:srgbClr val="000000"/>
                </a:solidFill>
                <a:latin typeface="Open Sauce Bold"/>
              </a:rPr>
              <a:t>How to be reasonably certain that a patient is </a:t>
            </a:r>
            <a:r>
              <a:rPr lang="en-US" sz="2699" u="sng">
                <a:solidFill>
                  <a:srgbClr val="000000"/>
                </a:solidFill>
                <a:latin typeface="Open Sauce Bold"/>
              </a:rPr>
              <a:t>not pregnant</a:t>
            </a:r>
          </a:p>
          <a:p>
            <a:pPr algn="l" marL="0" indent="0" lvl="0">
              <a:lnSpc>
                <a:spcPts val="3779"/>
              </a:lnSpc>
              <a:spcBef>
                <a:spcPct val="0"/>
              </a:spcBef>
            </a:pPr>
            <a:r>
              <a:rPr lang="en-US" sz="2699">
                <a:solidFill>
                  <a:srgbClr val="000000"/>
                </a:solidFill>
                <a:latin typeface="Open Sauce Bold"/>
              </a:rPr>
              <a:t>*If no symptoms or signs of pregnancy </a:t>
            </a:r>
            <a:r>
              <a:rPr lang="en-US" sz="2699" u="sng">
                <a:solidFill>
                  <a:srgbClr val="000000"/>
                </a:solidFill>
                <a:latin typeface="Open Sauce Bold"/>
              </a:rPr>
              <a:t>and</a:t>
            </a:r>
            <a:r>
              <a:rPr lang="en-US" sz="2699">
                <a:solidFill>
                  <a:srgbClr val="000000"/>
                </a:solidFill>
                <a:latin typeface="Open Sauce Bold"/>
              </a:rPr>
              <a:t> meets one of the following criteria:</a:t>
            </a:r>
          </a:p>
        </p:txBody>
      </p:sp>
      <p:sp>
        <p:nvSpPr>
          <p:cNvPr name="TextBox 10" id="10"/>
          <p:cNvSpPr txBox="true"/>
          <p:nvPr/>
        </p:nvSpPr>
        <p:spPr>
          <a:xfrm rot="0">
            <a:off x="11497844" y="5962494"/>
            <a:ext cx="5761456" cy="1987550"/>
          </a:xfrm>
          <a:prstGeom prst="rect">
            <a:avLst/>
          </a:prstGeom>
        </p:spPr>
        <p:txBody>
          <a:bodyPr anchor="t" rtlCol="false" tIns="0" lIns="0" bIns="0" rIns="0">
            <a:spAutoFit/>
          </a:bodyPr>
          <a:lstStyle/>
          <a:p>
            <a:pPr algn="ctr">
              <a:lnSpc>
                <a:spcPts val="4809"/>
              </a:lnSpc>
            </a:pPr>
            <a:r>
              <a:rPr lang="en-US" sz="3699">
                <a:solidFill>
                  <a:srgbClr val="000000"/>
                </a:solidFill>
                <a:latin typeface="Open Sauce Bold"/>
              </a:rPr>
              <a:t>Pregnancy Tests</a:t>
            </a:r>
          </a:p>
          <a:p>
            <a:pPr algn="ctr">
              <a:lnSpc>
                <a:spcPts val="3639"/>
              </a:lnSpc>
            </a:pPr>
            <a:r>
              <a:rPr lang="en-US" sz="2799">
                <a:solidFill>
                  <a:srgbClr val="000000"/>
                </a:solidFill>
                <a:latin typeface="Open Sauce Bold"/>
              </a:rPr>
              <a:t>can detect pregnancy after </a:t>
            </a:r>
          </a:p>
          <a:p>
            <a:pPr algn="ctr">
              <a:lnSpc>
                <a:spcPts val="3639"/>
              </a:lnSpc>
              <a:spcBef>
                <a:spcPct val="0"/>
              </a:spcBef>
            </a:pPr>
            <a:r>
              <a:rPr lang="en-US" sz="2799">
                <a:solidFill>
                  <a:srgbClr val="000000"/>
                </a:solidFill>
                <a:latin typeface="Open Sauce Bold"/>
              </a:rPr>
              <a:t>10 days of unprotected intercourse</a:t>
            </a:r>
          </a:p>
        </p:txBody>
      </p:sp>
    </p:spTree>
  </p:cSld>
  <p:clrMapOvr>
    <a:masterClrMapping/>
  </p:clrMapOvr>
  <p:transition spd="fast">
    <p:circl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436773" y="1988828"/>
            <a:ext cx="9705479" cy="7327924"/>
          </a:xfrm>
          <a:custGeom>
            <a:avLst/>
            <a:gdLst/>
            <a:ahLst/>
            <a:cxnLst/>
            <a:rect r="r" b="b" t="t" l="l"/>
            <a:pathLst>
              <a:path h="7327924" w="9705479">
                <a:moveTo>
                  <a:pt x="0" y="0"/>
                </a:moveTo>
                <a:lnTo>
                  <a:pt x="9705479" y="0"/>
                </a:lnTo>
                <a:lnTo>
                  <a:pt x="9705479" y="7327924"/>
                </a:lnTo>
                <a:lnTo>
                  <a:pt x="0" y="7327924"/>
                </a:lnTo>
                <a:lnTo>
                  <a:pt x="0" y="0"/>
                </a:lnTo>
                <a:close/>
              </a:path>
            </a:pathLst>
          </a:custGeom>
          <a:blipFill>
            <a:blip r:embed="rId7"/>
            <a:stretch>
              <a:fillRect l="0" t="0" r="0" b="0"/>
            </a:stretch>
          </a:blipFill>
        </p:spPr>
      </p:sp>
      <p:sp>
        <p:nvSpPr>
          <p:cNvPr name="TextBox 8" id="8"/>
          <p:cNvSpPr txBox="true"/>
          <p:nvPr/>
        </p:nvSpPr>
        <p:spPr>
          <a:xfrm rot="0">
            <a:off x="14408952" y="6104443"/>
            <a:ext cx="3620808" cy="226966"/>
          </a:xfrm>
          <a:prstGeom prst="rect">
            <a:avLst/>
          </a:prstGeom>
        </p:spPr>
        <p:txBody>
          <a:bodyPr anchor="t" rtlCol="false" tIns="0" lIns="0" bIns="0" rIns="0">
            <a:spAutoFit/>
          </a:bodyPr>
          <a:lstStyle/>
          <a:p>
            <a:pPr>
              <a:lnSpc>
                <a:spcPts val="1755"/>
              </a:lnSpc>
            </a:pPr>
            <a:r>
              <a:rPr lang="en-US" sz="1254" u="sng">
                <a:solidFill>
                  <a:srgbClr val="000000"/>
                </a:solidFill>
                <a:latin typeface="Arimo"/>
                <a:hlinkClick r:id="rId8" tooltip="https://beyondthepill.ucsf.edu/educational-materials"/>
              </a:rPr>
              <a:t>https://beyondthepill.ucsf.edu/educational-materials</a:t>
            </a:r>
          </a:p>
        </p:txBody>
      </p:sp>
      <p:sp>
        <p:nvSpPr>
          <p:cNvPr name="TextBox 9" id="9"/>
          <p:cNvSpPr txBox="true"/>
          <p:nvPr/>
        </p:nvSpPr>
        <p:spPr>
          <a:xfrm rot="0">
            <a:off x="782811" y="657541"/>
            <a:ext cx="15708576" cy="1295400"/>
          </a:xfrm>
          <a:prstGeom prst="rect">
            <a:avLst/>
          </a:prstGeom>
        </p:spPr>
        <p:txBody>
          <a:bodyPr anchor="t" rtlCol="false" tIns="0" lIns="0" bIns="0" rIns="0">
            <a:spAutoFit/>
          </a:bodyPr>
          <a:lstStyle/>
          <a:p>
            <a:pPr algn="just" marL="0" indent="0" lvl="0">
              <a:lnSpc>
                <a:spcPts val="10200"/>
              </a:lnSpc>
              <a:spcBef>
                <a:spcPct val="0"/>
              </a:spcBef>
            </a:pPr>
            <a:r>
              <a:rPr lang="en-US" sz="8500">
                <a:solidFill>
                  <a:srgbClr val="3C7F72"/>
                </a:solidFill>
                <a:latin typeface="Roca One Ultra-Bold"/>
              </a:rPr>
              <a:t>Emergency Contraception</a:t>
            </a:r>
          </a:p>
        </p:txBody>
      </p:sp>
      <p:sp>
        <p:nvSpPr>
          <p:cNvPr name="TextBox 10" id="10"/>
          <p:cNvSpPr txBox="true"/>
          <p:nvPr/>
        </p:nvSpPr>
        <p:spPr>
          <a:xfrm rot="0">
            <a:off x="639553" y="4929555"/>
            <a:ext cx="4063920" cy="1401855"/>
          </a:xfrm>
          <a:prstGeom prst="rect">
            <a:avLst/>
          </a:prstGeom>
        </p:spPr>
        <p:txBody>
          <a:bodyPr anchor="t" rtlCol="false" tIns="0" lIns="0" bIns="0" rIns="0">
            <a:spAutoFit/>
          </a:bodyPr>
          <a:lstStyle/>
          <a:p>
            <a:pPr algn="just" marL="619145" indent="-309572" lvl="1">
              <a:lnSpc>
                <a:spcPts val="3728"/>
              </a:lnSpc>
              <a:buFont typeface="Arial"/>
              <a:buChar char="•"/>
            </a:pPr>
            <a:r>
              <a:rPr lang="en-US" sz="2867">
                <a:solidFill>
                  <a:srgbClr val="000000"/>
                </a:solidFill>
                <a:latin typeface="Open Sauce"/>
              </a:rPr>
              <a:t>Plan B (3-5 days)</a:t>
            </a:r>
          </a:p>
          <a:p>
            <a:pPr algn="just" marL="619145" indent="-309572" lvl="1">
              <a:lnSpc>
                <a:spcPts val="3728"/>
              </a:lnSpc>
              <a:buFont typeface="Arial"/>
              <a:buChar char="•"/>
            </a:pPr>
            <a:r>
              <a:rPr lang="en-US" sz="2867">
                <a:solidFill>
                  <a:srgbClr val="000000"/>
                </a:solidFill>
                <a:latin typeface="Open Sauce"/>
              </a:rPr>
              <a:t>Ella (5 days)</a:t>
            </a:r>
          </a:p>
          <a:p>
            <a:pPr algn="just" marL="619145" indent="-309572" lvl="1">
              <a:lnSpc>
                <a:spcPts val="3728"/>
              </a:lnSpc>
              <a:spcBef>
                <a:spcPct val="0"/>
              </a:spcBef>
              <a:buFont typeface="Arial"/>
              <a:buChar char="•"/>
            </a:pPr>
            <a:r>
              <a:rPr lang="en-US" sz="2867">
                <a:solidFill>
                  <a:srgbClr val="000000"/>
                </a:solidFill>
                <a:latin typeface="Open Sauce"/>
              </a:rPr>
              <a:t>IUDs (5 days)</a:t>
            </a:r>
          </a:p>
        </p:txBody>
      </p:sp>
    </p:spTree>
  </p:cSld>
  <p:clrMapOvr>
    <a:masterClrMapping/>
  </p:clrMapOvr>
  <p:transition spd="fast">
    <p:circl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grpSp>
        <p:nvGrpSpPr>
          <p:cNvPr name="Group 3" id="3"/>
          <p:cNvGrpSpPr/>
          <p:nvPr/>
        </p:nvGrpSpPr>
        <p:grpSpPr>
          <a:xfrm rot="0">
            <a:off x="17569677" y="8095113"/>
            <a:ext cx="1163187" cy="116318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750529" y="227078"/>
            <a:ext cx="7870748" cy="9832845"/>
          </a:xfrm>
          <a:custGeom>
            <a:avLst/>
            <a:gdLst/>
            <a:ahLst/>
            <a:cxnLst/>
            <a:rect r="r" b="b" t="t" l="l"/>
            <a:pathLst>
              <a:path h="9832845" w="7870748">
                <a:moveTo>
                  <a:pt x="0" y="0"/>
                </a:moveTo>
                <a:lnTo>
                  <a:pt x="7870748" y="0"/>
                </a:lnTo>
                <a:lnTo>
                  <a:pt x="7870748" y="9832844"/>
                </a:lnTo>
                <a:lnTo>
                  <a:pt x="0" y="9832844"/>
                </a:lnTo>
                <a:lnTo>
                  <a:pt x="0" y="0"/>
                </a:lnTo>
                <a:close/>
              </a:path>
            </a:pathLst>
          </a:custGeom>
          <a:blipFill>
            <a:blip r:embed="rId7"/>
            <a:stretch>
              <a:fillRect l="0" t="0" r="0" b="0"/>
            </a:stretch>
          </a:blipFill>
        </p:spPr>
      </p:sp>
    </p:spTree>
  </p:cSld>
  <p:clrMapOvr>
    <a:masterClrMapping/>
  </p:clrMapOvr>
  <p:transition spd="fast">
    <p:circl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BED"/>
        </a:solidFill>
      </p:bgPr>
    </p:bg>
    <p:spTree>
      <p:nvGrpSpPr>
        <p:cNvPr id="1" name=""/>
        <p:cNvGrpSpPr/>
        <p:nvPr/>
      </p:nvGrpSpPr>
      <p:grpSpPr>
        <a:xfrm>
          <a:off x="0" y="0"/>
          <a:ext cx="0" cy="0"/>
          <a:chOff x="0" y="0"/>
          <a:chExt cx="0" cy="0"/>
        </a:xfrm>
      </p:grpSpPr>
      <p:sp>
        <p:nvSpPr>
          <p:cNvPr name="Freeform 2" id="2"/>
          <p:cNvSpPr/>
          <p:nvPr/>
        </p:nvSpPr>
        <p:spPr>
          <a:xfrm flipH="false" flipV="false" rot="0">
            <a:off x="14780374" y="-1099646"/>
            <a:ext cx="9424796" cy="5478486"/>
          </a:xfrm>
          <a:custGeom>
            <a:avLst/>
            <a:gdLst/>
            <a:ahLst/>
            <a:cxnLst/>
            <a:rect r="r" b="b" t="t" l="l"/>
            <a:pathLst>
              <a:path h="5478486" w="9424796">
                <a:moveTo>
                  <a:pt x="0" y="0"/>
                </a:moveTo>
                <a:lnTo>
                  <a:pt x="9424796" y="0"/>
                </a:lnTo>
                <a:lnTo>
                  <a:pt x="9424796" y="5478486"/>
                </a:lnTo>
                <a:lnTo>
                  <a:pt x="0" y="5478486"/>
                </a:lnTo>
                <a:lnTo>
                  <a:pt x="0" y="0"/>
                </a:lnTo>
                <a:close/>
              </a:path>
            </a:pathLst>
          </a:custGeom>
          <a:blipFill>
            <a:blip r:embed="rId3">
              <a:extLst>
                <a:ext uri="{96DAC541-7B7A-43D3-8B79-37D633B846F1}">
                  <asvg:svgBlip xmlns:asvg="http://schemas.microsoft.com/office/drawing/2016/SVG/main" r:embed="rId4"/>
                </a:ext>
              </a:extLst>
            </a:blip>
            <a:stretch>
              <a:fillRect l="0" t="0" r="0" b="-72660"/>
            </a:stretch>
          </a:blipFill>
        </p:spPr>
      </p:sp>
      <p:sp>
        <p:nvSpPr>
          <p:cNvPr name="TextBox 3" id="3"/>
          <p:cNvSpPr txBox="true"/>
          <p:nvPr/>
        </p:nvSpPr>
        <p:spPr>
          <a:xfrm rot="0">
            <a:off x="1028700" y="1028700"/>
            <a:ext cx="14466129" cy="1638300"/>
          </a:xfrm>
          <a:prstGeom prst="rect">
            <a:avLst/>
          </a:prstGeom>
        </p:spPr>
        <p:txBody>
          <a:bodyPr anchor="t" rtlCol="false" tIns="0" lIns="0" bIns="0" rIns="0">
            <a:spAutoFit/>
          </a:bodyPr>
          <a:lstStyle/>
          <a:p>
            <a:pPr>
              <a:lnSpc>
                <a:spcPts val="6480"/>
              </a:lnSpc>
            </a:pPr>
            <a:r>
              <a:rPr lang="en-US" sz="5400">
                <a:solidFill>
                  <a:srgbClr val="3C7F72"/>
                </a:solidFill>
                <a:latin typeface="Roca One Ultra-Bold"/>
              </a:rPr>
              <a:t>Starting BCM after </a:t>
            </a:r>
          </a:p>
          <a:p>
            <a:pPr marL="0" indent="0" lvl="0">
              <a:lnSpc>
                <a:spcPts val="6480"/>
              </a:lnSpc>
              <a:spcBef>
                <a:spcPct val="0"/>
              </a:spcBef>
            </a:pPr>
            <a:r>
              <a:rPr lang="en-US" sz="5400">
                <a:solidFill>
                  <a:srgbClr val="3C7F72"/>
                </a:solidFill>
                <a:latin typeface="Roca One Ultra-Bold"/>
              </a:rPr>
              <a:t>Emergency Contraception</a:t>
            </a:r>
          </a:p>
        </p:txBody>
      </p:sp>
      <p:sp>
        <p:nvSpPr>
          <p:cNvPr name="TextBox 4" id="4"/>
          <p:cNvSpPr txBox="true"/>
          <p:nvPr/>
        </p:nvSpPr>
        <p:spPr>
          <a:xfrm rot="0">
            <a:off x="745159" y="2261980"/>
            <a:ext cx="15445409" cy="7839075"/>
          </a:xfrm>
          <a:prstGeom prst="rect">
            <a:avLst/>
          </a:prstGeom>
        </p:spPr>
        <p:txBody>
          <a:bodyPr anchor="t" rtlCol="false" tIns="0" lIns="0" bIns="0" rIns="0">
            <a:spAutoFit/>
          </a:bodyPr>
          <a:lstStyle/>
          <a:p>
            <a:pPr>
              <a:lnSpc>
                <a:spcPts val="4199"/>
              </a:lnSpc>
            </a:pPr>
          </a:p>
          <a:p>
            <a:pPr marL="647697" indent="-323848" lvl="1">
              <a:lnSpc>
                <a:spcPts val="4199"/>
              </a:lnSpc>
              <a:buFont typeface="Arial"/>
              <a:buChar char="•"/>
            </a:pPr>
            <a:r>
              <a:rPr lang="en-US" sz="2999">
                <a:solidFill>
                  <a:srgbClr val="000000"/>
                </a:solidFill>
                <a:latin typeface="Open Sauce Bold"/>
              </a:rPr>
              <a:t>Copper IUD</a:t>
            </a:r>
          </a:p>
          <a:p>
            <a:pPr marL="1295394" indent="-431798" lvl="2">
              <a:lnSpc>
                <a:spcPts val="4199"/>
              </a:lnSpc>
              <a:buFont typeface="Arial"/>
              <a:buChar char="⚬"/>
            </a:pPr>
            <a:r>
              <a:rPr lang="en-US" sz="2999">
                <a:solidFill>
                  <a:srgbClr val="000000"/>
                </a:solidFill>
                <a:latin typeface="Open Sauce"/>
              </a:rPr>
              <a:t>in place and protected, immediately up to 12 years</a:t>
            </a:r>
          </a:p>
          <a:p>
            <a:pPr>
              <a:lnSpc>
                <a:spcPts val="4199"/>
              </a:lnSpc>
            </a:pPr>
          </a:p>
          <a:p>
            <a:pPr marL="647697" indent="-323848" lvl="1">
              <a:lnSpc>
                <a:spcPts val="4199"/>
              </a:lnSpc>
              <a:buFont typeface="Arial"/>
              <a:buChar char="•"/>
            </a:pPr>
            <a:r>
              <a:rPr lang="en-US" sz="2999">
                <a:solidFill>
                  <a:srgbClr val="000000"/>
                </a:solidFill>
                <a:latin typeface="Open Sauce Bold"/>
              </a:rPr>
              <a:t>Levonorgestrel (Plan B) or combined ECPs</a:t>
            </a:r>
          </a:p>
          <a:p>
            <a:pPr marL="1295394" indent="-431798" lvl="2">
              <a:lnSpc>
                <a:spcPts val="4199"/>
              </a:lnSpc>
              <a:buFont typeface="Arial"/>
              <a:buChar char="⚬"/>
            </a:pPr>
            <a:r>
              <a:rPr lang="en-US" sz="2999">
                <a:solidFill>
                  <a:srgbClr val="000000"/>
                </a:solidFill>
                <a:latin typeface="Open Sauce"/>
              </a:rPr>
              <a:t>any regular BCM can start immediately</a:t>
            </a:r>
          </a:p>
          <a:p>
            <a:pPr marL="1295394" indent="-431798" lvl="2">
              <a:lnSpc>
                <a:spcPts val="4199"/>
              </a:lnSpc>
              <a:buFont typeface="Arial"/>
              <a:buChar char="⚬"/>
            </a:pPr>
            <a:r>
              <a:rPr lang="en-US" sz="2999">
                <a:solidFill>
                  <a:srgbClr val="000000"/>
                </a:solidFill>
                <a:latin typeface="Open Sauce"/>
              </a:rPr>
              <a:t>abstain or back up for 7 days</a:t>
            </a:r>
          </a:p>
          <a:p>
            <a:pPr>
              <a:lnSpc>
                <a:spcPts val="4199"/>
              </a:lnSpc>
            </a:pPr>
          </a:p>
          <a:p>
            <a:pPr marL="647697" indent="-323848" lvl="1">
              <a:lnSpc>
                <a:spcPts val="4199"/>
              </a:lnSpc>
              <a:buFont typeface="Arial"/>
              <a:buChar char="•"/>
            </a:pPr>
            <a:r>
              <a:rPr lang="en-US" sz="2999">
                <a:solidFill>
                  <a:srgbClr val="000000"/>
                </a:solidFill>
                <a:latin typeface="Open Sauce Bold"/>
              </a:rPr>
              <a:t>UPA ECPs (Ella)</a:t>
            </a:r>
          </a:p>
          <a:p>
            <a:pPr marL="1295394" indent="-431798" lvl="2">
              <a:lnSpc>
                <a:spcPts val="4199"/>
              </a:lnSpc>
              <a:buFont typeface="Arial"/>
              <a:buChar char="⚬"/>
            </a:pPr>
            <a:r>
              <a:rPr lang="en-US" sz="2999">
                <a:solidFill>
                  <a:srgbClr val="000000"/>
                </a:solidFill>
                <a:latin typeface="Open Sauce"/>
              </a:rPr>
              <a:t>resume or start hormonal contraception </a:t>
            </a:r>
            <a:r>
              <a:rPr lang="en-US" sz="2999">
                <a:solidFill>
                  <a:srgbClr val="000000"/>
                </a:solidFill>
                <a:latin typeface="Open Sauce Bold"/>
              </a:rPr>
              <a:t>no sooner than 5 days</a:t>
            </a:r>
            <a:r>
              <a:rPr lang="en-US" sz="2999">
                <a:solidFill>
                  <a:srgbClr val="000000"/>
                </a:solidFill>
                <a:latin typeface="Open Sauce"/>
              </a:rPr>
              <a:t> after UPA </a:t>
            </a:r>
          </a:p>
          <a:p>
            <a:pPr marL="1295394" indent="-431798" lvl="2">
              <a:lnSpc>
                <a:spcPts val="4199"/>
              </a:lnSpc>
              <a:buFont typeface="Arial"/>
              <a:buChar char="⚬"/>
            </a:pPr>
            <a:r>
              <a:rPr lang="en-US" sz="2999">
                <a:solidFill>
                  <a:srgbClr val="000000"/>
                </a:solidFill>
                <a:latin typeface="Open Sauce"/>
              </a:rPr>
              <a:t>nonhormonal can start immediately</a:t>
            </a:r>
          </a:p>
          <a:p>
            <a:pPr marL="1295394" indent="-431798" lvl="2">
              <a:lnSpc>
                <a:spcPts val="4199"/>
              </a:lnSpc>
              <a:buFont typeface="Arial"/>
              <a:buChar char="⚬"/>
            </a:pPr>
            <a:r>
              <a:rPr lang="en-US" sz="2999">
                <a:solidFill>
                  <a:srgbClr val="000000"/>
                </a:solidFill>
                <a:latin typeface="Open Sauce"/>
              </a:rPr>
              <a:t>abstain or back up for 7 days</a:t>
            </a:r>
          </a:p>
          <a:p>
            <a:pPr>
              <a:lnSpc>
                <a:spcPts val="4199"/>
              </a:lnSpc>
            </a:pPr>
          </a:p>
          <a:p>
            <a:pPr>
              <a:lnSpc>
                <a:spcPts val="4199"/>
              </a:lnSpc>
            </a:pPr>
            <a:r>
              <a:rPr lang="en-US" sz="2999">
                <a:solidFill>
                  <a:srgbClr val="000000"/>
                </a:solidFill>
                <a:latin typeface="Open Sauce"/>
              </a:rPr>
              <a:t>If no withdrawal bleed within 3 weeks, advise patient to take pregnancy test</a:t>
            </a:r>
          </a:p>
          <a:p>
            <a:pPr algn="l">
              <a:lnSpc>
                <a:spcPts val="4199"/>
              </a:lnSpc>
            </a:pPr>
          </a:p>
        </p:txBody>
      </p:sp>
      <p:grpSp>
        <p:nvGrpSpPr>
          <p:cNvPr name="Group 5" id="5"/>
          <p:cNvGrpSpPr/>
          <p:nvPr/>
        </p:nvGrpSpPr>
        <p:grpSpPr>
          <a:xfrm rot="0">
            <a:off x="17569677" y="8095113"/>
            <a:ext cx="1163187" cy="116318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4A24"/>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Freeform 8" id="8"/>
          <p:cNvSpPr/>
          <p:nvPr/>
        </p:nvSpPr>
        <p:spPr>
          <a:xfrm flipH="false" flipV="false" rot="0">
            <a:off x="17857245" y="8509837"/>
            <a:ext cx="345030" cy="333738"/>
          </a:xfrm>
          <a:custGeom>
            <a:avLst/>
            <a:gdLst/>
            <a:ahLst/>
            <a:cxnLst/>
            <a:rect r="r" b="b" t="t" l="l"/>
            <a:pathLst>
              <a:path h="333738" w="345030">
                <a:moveTo>
                  <a:pt x="0" y="0"/>
                </a:moveTo>
                <a:lnTo>
                  <a:pt x="345030" y="0"/>
                </a:lnTo>
                <a:lnTo>
                  <a:pt x="345030" y="333738"/>
                </a:lnTo>
                <a:lnTo>
                  <a:pt x="0" y="333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transition spd="fast">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DAF-qPkdlGQ</dc:identifier>
  <dcterms:modified xsi:type="dcterms:W3CDTF">2011-08-01T06:04:30Z</dcterms:modified>
  <cp:revision>1</cp:revision>
  <dc:title>Birth Control Presentation_3.5.24</dc:title>
</cp:coreProperties>
</file>