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5.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6.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7.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8.xml" ContentType="application/vnd.openxmlformats-officedocument.themeOverride+xml"/>
  <Override PartName="/ppt/notesSlides/notesSlide55.xml" ContentType="application/vnd.openxmlformats-officedocument.presentationml.notesSlide+xml"/>
  <Override PartName="/ppt/theme/themeOverride9.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heme/themeOverride10.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8"/>
  </p:notesMasterIdLst>
  <p:sldIdLst>
    <p:sldId id="256" r:id="rId2"/>
    <p:sldId id="257" r:id="rId3"/>
    <p:sldId id="290" r:id="rId4"/>
    <p:sldId id="347" r:id="rId5"/>
    <p:sldId id="305" r:id="rId6"/>
    <p:sldId id="349" r:id="rId7"/>
    <p:sldId id="329" r:id="rId8"/>
    <p:sldId id="319" r:id="rId9"/>
    <p:sldId id="304" r:id="rId10"/>
    <p:sldId id="318" r:id="rId11"/>
    <p:sldId id="402" r:id="rId12"/>
    <p:sldId id="317" r:id="rId13"/>
    <p:sldId id="388" r:id="rId14"/>
    <p:sldId id="384" r:id="rId15"/>
    <p:sldId id="391" r:id="rId16"/>
    <p:sldId id="392" r:id="rId17"/>
    <p:sldId id="389" r:id="rId18"/>
    <p:sldId id="390" r:id="rId19"/>
    <p:sldId id="403" r:id="rId20"/>
    <p:sldId id="400" r:id="rId21"/>
    <p:sldId id="401" r:id="rId22"/>
    <p:sldId id="385" r:id="rId23"/>
    <p:sldId id="386" r:id="rId24"/>
    <p:sldId id="387" r:id="rId25"/>
    <p:sldId id="398" r:id="rId26"/>
    <p:sldId id="259" r:id="rId27"/>
    <p:sldId id="356" r:id="rId28"/>
    <p:sldId id="300" r:id="rId29"/>
    <p:sldId id="355" r:id="rId30"/>
    <p:sldId id="357" r:id="rId31"/>
    <p:sldId id="335" r:id="rId32"/>
    <p:sldId id="399" r:id="rId33"/>
    <p:sldId id="404" r:id="rId34"/>
    <p:sldId id="351" r:id="rId35"/>
    <p:sldId id="260" r:id="rId36"/>
    <p:sldId id="261" r:id="rId37"/>
    <p:sldId id="353" r:id="rId38"/>
    <p:sldId id="344" r:id="rId39"/>
    <p:sldId id="371" r:id="rId40"/>
    <p:sldId id="372" r:id="rId41"/>
    <p:sldId id="379" r:id="rId42"/>
    <p:sldId id="380" r:id="rId43"/>
    <p:sldId id="381" r:id="rId44"/>
    <p:sldId id="405" r:id="rId45"/>
    <p:sldId id="374" r:id="rId46"/>
    <p:sldId id="264" r:id="rId47"/>
    <p:sldId id="315" r:id="rId48"/>
    <p:sldId id="313" r:id="rId49"/>
    <p:sldId id="306" r:id="rId50"/>
    <p:sldId id="345" r:id="rId51"/>
    <p:sldId id="331" r:id="rId52"/>
    <p:sldId id="265" r:id="rId53"/>
    <p:sldId id="267" r:id="rId54"/>
    <p:sldId id="270" r:id="rId55"/>
    <p:sldId id="269" r:id="rId56"/>
    <p:sldId id="268" r:id="rId57"/>
    <p:sldId id="266" r:id="rId58"/>
    <p:sldId id="327" r:id="rId59"/>
    <p:sldId id="278" r:id="rId60"/>
    <p:sldId id="332" r:id="rId61"/>
    <p:sldId id="337" r:id="rId62"/>
    <p:sldId id="279" r:id="rId63"/>
    <p:sldId id="276" r:id="rId64"/>
    <p:sldId id="352" r:id="rId65"/>
    <p:sldId id="396" r:id="rId66"/>
    <p:sldId id="285" r:id="rId67"/>
    <p:sldId id="284" r:id="rId68"/>
    <p:sldId id="280" r:id="rId69"/>
    <p:sldId id="382" r:id="rId70"/>
    <p:sldId id="283" r:id="rId71"/>
    <p:sldId id="383" r:id="rId72"/>
    <p:sldId id="286" r:id="rId73"/>
    <p:sldId id="328" r:id="rId74"/>
    <p:sldId id="333" r:id="rId75"/>
    <p:sldId id="287" r:id="rId76"/>
    <p:sldId id="288" r:id="rId77"/>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31">
          <p15:clr>
            <a:srgbClr val="A4A3A4"/>
          </p15:clr>
        </p15:guide>
        <p15:guide id="2" pos="498">
          <p15:clr>
            <a:srgbClr val="A4A3A4"/>
          </p15:clr>
        </p15:guide>
        <p15:guide id="3" orient="horz" pos="1006">
          <p15:clr>
            <a:srgbClr val="A4A3A4"/>
          </p15:clr>
        </p15:guide>
        <p15:guide id="4" pos="278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jCiWCRqy/B2wkWStdnoQIqk/CEj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wley, Erin" initials="CE" lastIdx="64" clrIdx="0">
    <p:extLst>
      <p:ext uri="{19B8F6BF-5375-455C-9EA6-DF929625EA0E}">
        <p15:presenceInfo xmlns:p15="http://schemas.microsoft.com/office/powerpoint/2012/main" userId="S-1-5-21-3166964977-1178277037-1533883701-4116" providerId="AD"/>
      </p:ext>
    </p:extLst>
  </p:cmAuthor>
  <p:cmAuthor id="2" name="Farro, Katie" initials="FK" lastIdx="15" clrIdx="1">
    <p:extLst>
      <p:ext uri="{19B8F6BF-5375-455C-9EA6-DF929625EA0E}">
        <p15:presenceInfo xmlns:p15="http://schemas.microsoft.com/office/powerpoint/2012/main" userId="Farro, Katie" providerId="None"/>
      </p:ext>
    </p:extLst>
  </p:cmAuthor>
  <p:cmAuthor id="3" name="Farro, Katie" initials="FK [2]" lastIdx="95" clrIdx="2">
    <p:extLst>
      <p:ext uri="{19B8F6BF-5375-455C-9EA6-DF929625EA0E}">
        <p15:presenceInfo xmlns:p15="http://schemas.microsoft.com/office/powerpoint/2012/main" userId="S-1-5-21-3166964977-1178277037-1533883701-4357" providerId="AD"/>
      </p:ext>
    </p:extLst>
  </p:cmAuthor>
  <p:cmAuthor id="4" name="Saxena, Neha" initials="SN" lastIdx="39" clrIdx="3">
    <p:extLst>
      <p:ext uri="{19B8F6BF-5375-455C-9EA6-DF929625EA0E}">
        <p15:presenceInfo xmlns:p15="http://schemas.microsoft.com/office/powerpoint/2012/main" userId="Saxena, Neha" providerId="None"/>
      </p:ext>
    </p:extLst>
  </p:cmAuthor>
  <p:cmAuthor id="5" name="Neha Saxena" initials="NS" lastIdx="10" clrIdx="4">
    <p:extLst>
      <p:ext uri="{19B8F6BF-5375-455C-9EA6-DF929625EA0E}">
        <p15:presenceInfo xmlns:p15="http://schemas.microsoft.com/office/powerpoint/2012/main" userId="S-1-5-21-3166964977-1178277037-1533883701-4337" providerId="AD"/>
      </p:ext>
    </p:extLst>
  </p:cmAuthor>
  <p:cmAuthor id="6" name="Cedillo, Crystal" initials="CC" lastIdx="16" clrIdx="5">
    <p:extLst>
      <p:ext uri="{19B8F6BF-5375-455C-9EA6-DF929625EA0E}">
        <p15:presenceInfo xmlns:p15="http://schemas.microsoft.com/office/powerpoint/2012/main" userId="S-1-5-21-3166964977-1178277037-1533883701-4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D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4" autoAdjust="0"/>
    <p:restoredTop sz="65993" autoAdjust="0"/>
  </p:normalViewPr>
  <p:slideViewPr>
    <p:cSldViewPr snapToGrid="0">
      <p:cViewPr varScale="1">
        <p:scale>
          <a:sx n="48" d="100"/>
          <a:sy n="48" d="100"/>
        </p:scale>
        <p:origin x="246" y="36"/>
      </p:cViewPr>
      <p:guideLst>
        <p:guide orient="horz" pos="831"/>
        <p:guide pos="498"/>
        <p:guide orient="horz" pos="1006"/>
        <p:guide pos="2789"/>
      </p:guideLst>
    </p:cSldViewPr>
  </p:slideViewPr>
  <p:notesTextViewPr>
    <p:cViewPr>
      <p:scale>
        <a:sx n="1" d="1"/>
        <a:sy n="1" d="1"/>
      </p:scale>
      <p:origin x="0" y="0"/>
    </p:cViewPr>
  </p:notesTextViewPr>
  <p:sorterViewPr>
    <p:cViewPr>
      <p:scale>
        <a:sx n="100" d="100"/>
        <a:sy n="100" d="100"/>
      </p:scale>
      <p:origin x="0" y="-38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customschemas.google.com/relationships/presentationmetadata" Target="meta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037037037037"/>
          <c:y val="5.6561085972850679E-2"/>
          <c:w val="0.76720940317242958"/>
          <c:h val="0.78054298642533937"/>
        </c:manualLayout>
      </c:layout>
      <c:lineChart>
        <c:grouping val="standard"/>
        <c:varyColors val="0"/>
        <c:ser>
          <c:idx val="0"/>
          <c:order val="0"/>
          <c:tx>
            <c:strRef>
              <c:f>Sheet1!$A$1</c:f>
              <c:strCache>
                <c:ptCount val="1"/>
                <c:pt idx="0">
                  <c:v>Year</c:v>
                </c:pt>
              </c:strCache>
            </c:strRef>
          </c:tx>
          <c:marker>
            <c:symbol val="none"/>
          </c:marker>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Sheet1!$A$2:$A$32</c:f>
              <c:numCache>
                <c:formatCode>General</c:formatCode>
                <c:ptCount val="31"/>
                <c:pt idx="0">
                  <c:v>1990</c:v>
                </c:pt>
                <c:pt idx="5">
                  <c:v>1995</c:v>
                </c:pt>
                <c:pt idx="10">
                  <c:v>2000</c:v>
                </c:pt>
                <c:pt idx="15">
                  <c:v>2005</c:v>
                </c:pt>
                <c:pt idx="20">
                  <c:v>2010</c:v>
                </c:pt>
                <c:pt idx="25">
                  <c:v>2015</c:v>
                </c:pt>
                <c:pt idx="30">
                  <c:v>2020</c:v>
                </c:pt>
              </c:numCache>
            </c:numRef>
          </c:val>
          <c:smooth val="0"/>
          <c:extLst>
            <c:ext xmlns:c16="http://schemas.microsoft.com/office/drawing/2014/chart" uri="{C3380CC4-5D6E-409C-BE32-E72D297353CC}">
              <c16:uniqueId val="{00000000-758B-47EF-8BE8-B964B7E5DCD3}"/>
            </c:ext>
          </c:extLst>
        </c:ser>
        <c:ser>
          <c:idx val="1"/>
          <c:order val="1"/>
          <c:tx>
            <c:strRef>
              <c:f>Sheet1!$B$1</c:f>
              <c:strCache>
                <c:ptCount val="1"/>
                <c:pt idx="0">
                  <c:v>Chlamydia</c:v>
                </c:pt>
              </c:strCache>
            </c:strRef>
          </c:tx>
          <c:spPr>
            <a:ln w="50800">
              <a:solidFill>
                <a:srgbClr val="C44A07"/>
              </a:solidFill>
              <a:prstDash val="solid"/>
            </a:ln>
          </c:spPr>
          <c:marker>
            <c:symbol val="none"/>
          </c:marker>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Sheet1!$B$2:$B$32</c:f>
              <c:numCache>
                <c:formatCode>0.0</c:formatCode>
                <c:ptCount val="31"/>
                <c:pt idx="0">
                  <c:v>222</c:v>
                </c:pt>
                <c:pt idx="1">
                  <c:v>229.7</c:v>
                </c:pt>
                <c:pt idx="2">
                  <c:v>216.6</c:v>
                </c:pt>
                <c:pt idx="3">
                  <c:v>218.2</c:v>
                </c:pt>
                <c:pt idx="4">
                  <c:v>230.8</c:v>
                </c:pt>
                <c:pt idx="5">
                  <c:v>194.1</c:v>
                </c:pt>
                <c:pt idx="6">
                  <c:v>192.9</c:v>
                </c:pt>
                <c:pt idx="7">
                  <c:v>217.2</c:v>
                </c:pt>
                <c:pt idx="8">
                  <c:v>233.7</c:v>
                </c:pt>
                <c:pt idx="9">
                  <c:v>253.9</c:v>
                </c:pt>
                <c:pt idx="10">
                  <c:v>283.60000000000002</c:v>
                </c:pt>
                <c:pt idx="11">
                  <c:v>294.39999999999998</c:v>
                </c:pt>
                <c:pt idx="12">
                  <c:v>317</c:v>
                </c:pt>
                <c:pt idx="13">
                  <c:v>328.9</c:v>
                </c:pt>
                <c:pt idx="14">
                  <c:v>345.3</c:v>
                </c:pt>
                <c:pt idx="15">
                  <c:v>359</c:v>
                </c:pt>
                <c:pt idx="16">
                  <c:v>376.5</c:v>
                </c:pt>
                <c:pt idx="17">
                  <c:v>391.3</c:v>
                </c:pt>
                <c:pt idx="18">
                  <c:v>405</c:v>
                </c:pt>
                <c:pt idx="19">
                  <c:v>398.1</c:v>
                </c:pt>
                <c:pt idx="20">
                  <c:v>415.7</c:v>
                </c:pt>
                <c:pt idx="21">
                  <c:v>436.3</c:v>
                </c:pt>
                <c:pt idx="22">
                  <c:v>444.9</c:v>
                </c:pt>
                <c:pt idx="23">
                  <c:v>437.2</c:v>
                </c:pt>
                <c:pt idx="24">
                  <c:v>450.2</c:v>
                </c:pt>
                <c:pt idx="25">
                  <c:v>486.4</c:v>
                </c:pt>
                <c:pt idx="26">
                  <c:v>505</c:v>
                </c:pt>
                <c:pt idx="27">
                  <c:v>554.5</c:v>
                </c:pt>
                <c:pt idx="28">
                  <c:v>586.1</c:v>
                </c:pt>
                <c:pt idx="29">
                  <c:v>597.6</c:v>
                </c:pt>
                <c:pt idx="30">
                  <c:v>445.6</c:v>
                </c:pt>
              </c:numCache>
            </c:numRef>
          </c:val>
          <c:smooth val="0"/>
          <c:extLst>
            <c:ext xmlns:c16="http://schemas.microsoft.com/office/drawing/2014/chart" uri="{C3380CC4-5D6E-409C-BE32-E72D297353CC}">
              <c16:uniqueId val="{00000001-758B-47EF-8BE8-B964B7E5DCD3}"/>
            </c:ext>
          </c:extLst>
        </c:ser>
        <c:ser>
          <c:idx val="2"/>
          <c:order val="2"/>
          <c:tx>
            <c:strRef>
              <c:f>Sheet1!$C$1</c:f>
              <c:strCache>
                <c:ptCount val="1"/>
                <c:pt idx="0">
                  <c:v>Gonorrhea</c:v>
                </c:pt>
              </c:strCache>
            </c:strRef>
          </c:tx>
          <c:spPr>
            <a:ln w="50800">
              <a:solidFill>
                <a:srgbClr val="068190"/>
              </a:solidFill>
              <a:prstDash val="solid"/>
            </a:ln>
          </c:spPr>
          <c:marker>
            <c:symbol val="none"/>
          </c:marker>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Sheet1!$C$2:$C$32</c:f>
              <c:numCache>
                <c:formatCode>0.0</c:formatCode>
                <c:ptCount val="31"/>
                <c:pt idx="0">
                  <c:v>181.2897304644525</c:v>
                </c:pt>
                <c:pt idx="1">
                  <c:v>144.79982664994452</c:v>
                </c:pt>
                <c:pt idx="2">
                  <c:v>123.21793877814574</c:v>
                </c:pt>
                <c:pt idx="3">
                  <c:v>100.41137591942768</c:v>
                </c:pt>
                <c:pt idx="4">
                  <c:v>92.758796302579668</c:v>
                </c:pt>
                <c:pt idx="5">
                  <c:v>76.845108151819289</c:v>
                </c:pt>
                <c:pt idx="6">
                  <c:v>58.098517189433387</c:v>
                </c:pt>
                <c:pt idx="7">
                  <c:v>56.771696537294623</c:v>
                </c:pt>
                <c:pt idx="8">
                  <c:v>59.489456916335733</c:v>
                </c:pt>
                <c:pt idx="9">
                  <c:v>55.843205108282618</c:v>
                </c:pt>
                <c:pt idx="10">
                  <c:v>64.051368150223368</c:v>
                </c:pt>
                <c:pt idx="11">
                  <c:v>67.467835502609447</c:v>
                </c:pt>
                <c:pt idx="12">
                  <c:v>70.61593455203446</c:v>
                </c:pt>
                <c:pt idx="13">
                  <c:v>72.598977849795276</c:v>
                </c:pt>
                <c:pt idx="14">
                  <c:v>85.254944617570132</c:v>
                </c:pt>
                <c:pt idx="15">
                  <c:v>94.757394781054259</c:v>
                </c:pt>
                <c:pt idx="16">
                  <c:v>93.304731653439859</c:v>
                </c:pt>
                <c:pt idx="17">
                  <c:v>85.329253141417382</c:v>
                </c:pt>
                <c:pt idx="18">
                  <c:v>69.163355918574624</c:v>
                </c:pt>
                <c:pt idx="19">
                  <c:v>64.759467839052803</c:v>
                </c:pt>
                <c:pt idx="20">
                  <c:v>71.833555106923669</c:v>
                </c:pt>
                <c:pt idx="21">
                  <c:v>72.746373497447124</c:v>
                </c:pt>
                <c:pt idx="22">
                  <c:v>88.613190571342287</c:v>
                </c:pt>
                <c:pt idx="23">
                  <c:v>99.848462485803935</c:v>
                </c:pt>
                <c:pt idx="24">
                  <c:v>116.00634346796262</c:v>
                </c:pt>
                <c:pt idx="25">
                  <c:v>138.85157020432243</c:v>
                </c:pt>
                <c:pt idx="26">
                  <c:v>164.427682758841</c:v>
                </c:pt>
                <c:pt idx="27">
                  <c:v>190.56467932505799</c:v>
                </c:pt>
                <c:pt idx="28">
                  <c:v>200.04613521297733</c:v>
                </c:pt>
                <c:pt idx="29">
                  <c:v>202.67751006980549</c:v>
                </c:pt>
                <c:pt idx="30">
                  <c:v>195.62158852130133</c:v>
                </c:pt>
              </c:numCache>
            </c:numRef>
          </c:val>
          <c:smooth val="0"/>
          <c:extLst>
            <c:ext xmlns:c16="http://schemas.microsoft.com/office/drawing/2014/chart" uri="{C3380CC4-5D6E-409C-BE32-E72D297353CC}">
              <c16:uniqueId val="{00000002-758B-47EF-8BE8-B964B7E5DCD3}"/>
            </c:ext>
          </c:extLst>
        </c:ser>
        <c:ser>
          <c:idx val="3"/>
          <c:order val="3"/>
          <c:tx>
            <c:strRef>
              <c:f>Sheet1!$D$1</c:f>
              <c:strCache>
                <c:ptCount val="1"/>
                <c:pt idx="0">
                  <c:v>P&amp;S Syphilis</c:v>
                </c:pt>
              </c:strCache>
            </c:strRef>
          </c:tx>
          <c:spPr>
            <a:ln w="50800">
              <a:solidFill>
                <a:srgbClr val="4F259C"/>
              </a:solidFill>
              <a:prstDash val="solid"/>
            </a:ln>
          </c:spPr>
          <c:marker>
            <c:symbol val="none"/>
          </c:marker>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Sheet1!$D$2:$D$32</c:f>
              <c:numCache>
                <c:formatCode>0.0</c:formatCode>
                <c:ptCount val="31"/>
                <c:pt idx="0">
                  <c:v>15.06613005228289</c:v>
                </c:pt>
                <c:pt idx="1">
                  <c:v>8.5493095546085502</c:v>
                </c:pt>
                <c:pt idx="2">
                  <c:v>4.8406816868476925</c:v>
                </c:pt>
                <c:pt idx="3">
                  <c:v>3.2541167211111159</c:v>
                </c:pt>
                <c:pt idx="4">
                  <c:v>2.458468148644001</c:v>
                </c:pt>
                <c:pt idx="5">
                  <c:v>1.8636570609268004</c:v>
                </c:pt>
                <c:pt idx="6">
                  <c:v>1.6300122485565318</c:v>
                </c:pt>
                <c:pt idx="7">
                  <c:v>1.1894200425203931</c:v>
                </c:pt>
                <c:pt idx="8">
                  <c:v>0.98895516612834333</c:v>
                </c:pt>
                <c:pt idx="9">
                  <c:v>0.87675806969921799</c:v>
                </c:pt>
                <c:pt idx="10">
                  <c:v>0.97350550361483768</c:v>
                </c:pt>
                <c:pt idx="11">
                  <c:v>1.5820244013066247</c:v>
                </c:pt>
                <c:pt idx="12">
                  <c:v>3.0453694213426017</c:v>
                </c:pt>
                <c:pt idx="13">
                  <c:v>3.6734653279127301</c:v>
                </c:pt>
                <c:pt idx="14">
                  <c:v>3.845856397400313</c:v>
                </c:pt>
                <c:pt idx="15">
                  <c:v>4.4517829390670967</c:v>
                </c:pt>
                <c:pt idx="16">
                  <c:v>5.1066545916770307</c:v>
                </c:pt>
                <c:pt idx="17">
                  <c:v>5.6658186359690736</c:v>
                </c:pt>
                <c:pt idx="18">
                  <c:v>5.9257294467132304</c:v>
                </c:pt>
                <c:pt idx="19">
                  <c:v>5.4453944261816503</c:v>
                </c:pt>
                <c:pt idx="20">
                  <c:v>5.4620477599743387</c:v>
                </c:pt>
                <c:pt idx="21">
                  <c:v>6.3809817793941637</c:v>
                </c:pt>
                <c:pt idx="22">
                  <c:v>7.7767257406392654</c:v>
                </c:pt>
                <c:pt idx="23">
                  <c:v>9.2786575715330581</c:v>
                </c:pt>
                <c:pt idx="24">
                  <c:v>9.9572046886601182</c:v>
                </c:pt>
                <c:pt idx="25">
                  <c:v>12.597699789225665</c:v>
                </c:pt>
                <c:pt idx="26">
                  <c:v>15.032733069330247</c:v>
                </c:pt>
                <c:pt idx="27">
                  <c:v>16.946736043950089</c:v>
                </c:pt>
                <c:pt idx="28">
                  <c:v>19.25871637781659</c:v>
                </c:pt>
                <c:pt idx="29">
                  <c:v>20.726238233030973</c:v>
                </c:pt>
                <c:pt idx="30">
                  <c:v>18.885226662561671</c:v>
                </c:pt>
              </c:numCache>
            </c:numRef>
          </c:val>
          <c:smooth val="0"/>
          <c:extLst>
            <c:ext xmlns:c16="http://schemas.microsoft.com/office/drawing/2014/chart" uri="{C3380CC4-5D6E-409C-BE32-E72D297353CC}">
              <c16:uniqueId val="{00000003-758B-47EF-8BE8-B964B7E5DCD3}"/>
            </c:ext>
          </c:extLst>
        </c:ser>
        <c:ser>
          <c:idx val="4"/>
          <c:order val="4"/>
          <c:tx>
            <c:strRef>
              <c:f>Sheet1!$H$1</c:f>
              <c:strCache>
                <c:ptCount val="1"/>
                <c:pt idx="0">
                  <c:v>Chlamydia
445.6
(N=177,266)</c:v>
                </c:pt>
              </c:strCache>
            </c:strRef>
          </c:tx>
          <c:marker>
            <c:symbol val="none"/>
          </c:marker>
          <c:dLbls>
            <c:dLbl>
              <c:idx val="29"/>
              <c:spPr>
                <a:noFill/>
                <a:ln>
                  <a:noFill/>
                </a:ln>
                <a:effectLst/>
              </c:spPr>
              <c:txPr>
                <a:bodyPr wrap="square" lIns="38100" tIns="19050" rIns="38100" bIns="19050" anchor="ctr" anchorCtr="0">
                  <a:spAutoFit/>
                </a:bodyPr>
                <a:lstStyle/>
                <a:p>
                  <a:pPr algn="ctr">
                    <a:defRPr sz="1400">
                      <a:solidFill>
                        <a:srgbClr val="C44A07"/>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4-758B-47EF-8BE8-B964B7E5DCD3}"/>
                </c:ext>
              </c:extLst>
            </c:dLbl>
            <c:spPr>
              <a:noFill/>
              <a:ln>
                <a:noFill/>
              </a:ln>
              <a:effectLst/>
            </c:spPr>
            <c:txPr>
              <a:bodyPr wrap="square" lIns="38100" tIns="19050" rIns="38100" bIns="19050" anchor="ctr">
                <a:spAutoFit/>
              </a:bodyPr>
              <a:lstStyle/>
              <a:p>
                <a:pPr>
                  <a:defRPr sz="1400">
                    <a:solidFill>
                      <a:srgbClr val="C44A07"/>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layout/>
                <c15:showLeaderLines val="1"/>
              </c:ext>
            </c:extLst>
          </c:dLbls>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Sheet1!$H$2:$H$32</c:f>
              <c:numCache>
                <c:formatCode>General</c:formatCode>
                <c:ptCount val="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445.6</c:v>
                </c:pt>
              </c:numCache>
            </c:numRef>
          </c:val>
          <c:smooth val="0"/>
          <c:extLst>
            <c:ext xmlns:c16="http://schemas.microsoft.com/office/drawing/2014/chart" uri="{C3380CC4-5D6E-409C-BE32-E72D297353CC}">
              <c16:uniqueId val="{00000005-758B-47EF-8BE8-B964B7E5DCD3}"/>
            </c:ext>
          </c:extLst>
        </c:ser>
        <c:ser>
          <c:idx val="5"/>
          <c:order val="5"/>
          <c:tx>
            <c:strRef>
              <c:f>Sheet1!$I$1</c:f>
              <c:strCache>
                <c:ptCount val="1"/>
                <c:pt idx="0">
                  <c:v>Gonorrhea
195.6
(N=77,823)</c:v>
                </c:pt>
              </c:strCache>
            </c:strRef>
          </c:tx>
          <c:marker>
            <c:symbol val="none"/>
          </c:marker>
          <c:dLbls>
            <c:spPr>
              <a:noFill/>
              <a:ln>
                <a:noFill/>
              </a:ln>
              <a:effectLst/>
            </c:spPr>
            <c:txPr>
              <a:bodyPr wrap="square" lIns="38100" tIns="19050" rIns="38100" bIns="19050" anchor="ctr">
                <a:spAutoFit/>
              </a:bodyPr>
              <a:lstStyle/>
              <a:p>
                <a:pPr>
                  <a:defRPr sz="1400">
                    <a:solidFill>
                      <a:srgbClr val="068190"/>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layout/>
                <c15:showLeaderLines val="1"/>
              </c:ext>
            </c:extLst>
          </c:dLbls>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Sheet1!$I$2:$I$32</c:f>
              <c:numCache>
                <c:formatCode>General</c:formatCode>
                <c:ptCount val="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formatCode="0.0">
                  <c:v>195.62158852130133</c:v>
                </c:pt>
              </c:numCache>
            </c:numRef>
          </c:val>
          <c:smooth val="0"/>
          <c:extLst>
            <c:ext xmlns:c16="http://schemas.microsoft.com/office/drawing/2014/chart" uri="{C3380CC4-5D6E-409C-BE32-E72D297353CC}">
              <c16:uniqueId val="{00000006-758B-47EF-8BE8-B964B7E5DCD3}"/>
            </c:ext>
          </c:extLst>
        </c:ser>
        <c:ser>
          <c:idx val="6"/>
          <c:order val="6"/>
          <c:tx>
            <c:strRef>
              <c:f>Sheet1!$J$1</c:f>
              <c:strCache>
                <c:ptCount val="1"/>
                <c:pt idx="0">
                  <c:v>P&amp;S Syphilis
18.9
(N=7,513)</c:v>
                </c:pt>
              </c:strCache>
            </c:strRef>
          </c:tx>
          <c:marker>
            <c:symbol val="none"/>
          </c:marker>
          <c:dLbls>
            <c:spPr>
              <a:noFill/>
              <a:ln>
                <a:noFill/>
              </a:ln>
              <a:effectLst/>
            </c:spPr>
            <c:txPr>
              <a:bodyPr wrap="square" lIns="38100" tIns="19050" rIns="38100" bIns="19050" anchor="ctr">
                <a:spAutoFit/>
              </a:bodyPr>
              <a:lstStyle/>
              <a:p>
                <a:pPr>
                  <a:defRPr sz="1400">
                    <a:solidFill>
                      <a:srgbClr val="4F259C"/>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layout/>
                <c15:showLeaderLines val="1"/>
              </c:ext>
            </c:extLst>
          </c:dLbls>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Sheet1!$J$2:$J$32</c:f>
              <c:numCache>
                <c:formatCode>General</c:formatCode>
                <c:ptCount val="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formatCode="0.0">
                  <c:v>18.885226662561671</c:v>
                </c:pt>
              </c:numCache>
            </c:numRef>
          </c:val>
          <c:smooth val="0"/>
          <c:extLst>
            <c:ext xmlns:c16="http://schemas.microsoft.com/office/drawing/2014/chart" uri="{C3380CC4-5D6E-409C-BE32-E72D297353CC}">
              <c16:uniqueId val="{00000007-758B-47EF-8BE8-B964B7E5DCD3}"/>
            </c:ext>
          </c:extLst>
        </c:ser>
        <c:dLbls>
          <c:showLegendKey val="0"/>
          <c:showVal val="0"/>
          <c:showCatName val="0"/>
          <c:showSerName val="0"/>
          <c:showPercent val="0"/>
          <c:showBubbleSize val="0"/>
        </c:dLbls>
        <c:smooth val="0"/>
        <c:axId val="34141312"/>
        <c:axId val="34143232"/>
      </c:lineChart>
      <c:catAx>
        <c:axId val="3414131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0864197530864197"/>
              <c:y val="0.9095022624434389"/>
            </c:manualLayout>
          </c:layout>
          <c:overlay val="0"/>
          <c:spPr>
            <a:noFill/>
            <a:ln w="26541">
              <a:noFill/>
            </a:ln>
          </c:spPr>
        </c:title>
        <c:numFmt formatCode="General" sourceLinked="1"/>
        <c:majorTickMark val="out"/>
        <c:minorTickMark val="none"/>
        <c:tickLblPos val="nextTo"/>
        <c:spPr>
          <a:ln w="13270">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4143232"/>
        <c:crosses val="autoZero"/>
        <c:auto val="1"/>
        <c:lblAlgn val="ctr"/>
        <c:lblOffset val="30"/>
        <c:tickMarkSkip val="1"/>
        <c:noMultiLvlLbl val="0"/>
      </c:catAx>
      <c:valAx>
        <c:axId val="34143232"/>
        <c:scaling>
          <c:orientation val="minMax"/>
          <c:max val="600"/>
          <c:min val="0"/>
        </c:scaling>
        <c:delete val="0"/>
        <c:axPos val="l"/>
        <c:majorGridlines>
          <c:spPr>
            <a:ln w="13270">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7.2772837032667815E-3"/>
              <c:y val="0.19683265584581711"/>
            </c:manualLayout>
          </c:layout>
          <c:overlay val="0"/>
          <c:spPr>
            <a:noFill/>
            <a:ln w="26541">
              <a:noFill/>
            </a:ln>
          </c:spPr>
        </c:title>
        <c:numFmt formatCode="#,##0" sourceLinked="0"/>
        <c:majorTickMark val="out"/>
        <c:minorTickMark val="none"/>
        <c:tickLblPos val="nextTo"/>
        <c:spPr>
          <a:ln w="13270">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4141312"/>
        <c:crosses val="autoZero"/>
        <c:crossBetween val="midCat"/>
        <c:majorUnit val="100"/>
        <c:minorUnit val="100"/>
      </c:valAx>
      <c:spPr>
        <a:noFill/>
        <a:ln w="26541">
          <a:noFill/>
        </a:ln>
      </c:spPr>
    </c:plotArea>
    <c:plotVisOnly val="1"/>
    <c:dispBlanksAs val="gap"/>
    <c:showDLblsOverMax val="0"/>
  </c:chart>
  <c:spPr>
    <a:noFill/>
    <a:ln>
      <a:noFill/>
    </a:ln>
  </c:spPr>
  <c:txPr>
    <a:bodyPr/>
    <a:lstStyle/>
    <a:p>
      <a:pPr>
        <a:defRPr sz="1855"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Race of CS Cases' Birthing Parent</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3-3597-4CAC-AE58-168D55CCB67A}"/>
              </c:ext>
            </c:extLst>
          </c:dPt>
          <c:dPt>
            <c:idx val="1"/>
            <c:invertIfNegative val="0"/>
            <c:bubble3D val="0"/>
            <c:extLst>
              <c:ext xmlns:c16="http://schemas.microsoft.com/office/drawing/2014/chart" uri="{C3380CC4-5D6E-409C-BE32-E72D297353CC}">
                <c16:uniqueId val="{00000004-3597-4CAC-AE58-168D55CCB67A}"/>
              </c:ext>
            </c:extLst>
          </c:dPt>
          <c:dPt>
            <c:idx val="2"/>
            <c:invertIfNegative val="0"/>
            <c:bubble3D val="0"/>
            <c:extLst>
              <c:ext xmlns:c16="http://schemas.microsoft.com/office/drawing/2014/chart" uri="{C3380CC4-5D6E-409C-BE32-E72D297353CC}">
                <c16:uniqueId val="{00000002-3597-4CAC-AE58-168D55CCB67A}"/>
              </c:ext>
            </c:extLst>
          </c:dPt>
          <c:dPt>
            <c:idx val="3"/>
            <c:invertIfNegative val="0"/>
            <c:bubble3D val="0"/>
            <c:extLst>
              <c:ext xmlns:c16="http://schemas.microsoft.com/office/drawing/2014/chart" uri="{C3380CC4-5D6E-409C-BE32-E72D297353CC}">
                <c16:uniqueId val="{00000005-3597-4CAC-AE58-168D55CCB6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3"/>
                <c:pt idx="0">
                  <c:v>Latina</c:v>
                </c:pt>
                <c:pt idx="1">
                  <c:v>African American</c:v>
                </c:pt>
                <c:pt idx="2">
                  <c:v>All Other</c:v>
                </c:pt>
              </c:strCache>
            </c:strRef>
          </c:cat>
          <c:val>
            <c:numRef>
              <c:f>Sheet1!$B$2:$B$5</c:f>
              <c:numCache>
                <c:formatCode>0%</c:formatCode>
                <c:ptCount val="4"/>
                <c:pt idx="0">
                  <c:v>0.62</c:v>
                </c:pt>
                <c:pt idx="1">
                  <c:v>0.32</c:v>
                </c:pt>
                <c:pt idx="2">
                  <c:v>0.06</c:v>
                </c:pt>
              </c:numCache>
            </c:numRef>
          </c:val>
          <c:extLst>
            <c:ext xmlns:c16="http://schemas.microsoft.com/office/drawing/2014/chart" uri="{C3380CC4-5D6E-409C-BE32-E72D297353CC}">
              <c16:uniqueId val="{00000000-3597-4CAC-AE58-168D55CCB67A}"/>
            </c:ext>
          </c:extLst>
        </c:ser>
        <c:dLbls>
          <c:dLblPos val="outEnd"/>
          <c:showLegendKey val="0"/>
          <c:showVal val="1"/>
          <c:showCatName val="0"/>
          <c:showSerName val="0"/>
          <c:showPercent val="0"/>
          <c:showBubbleSize val="0"/>
        </c:dLbls>
        <c:gapWidth val="199"/>
        <c:axId val="448275008"/>
        <c:axId val="448277752"/>
      </c:barChart>
      <c:catAx>
        <c:axId val="44827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bg2">
                    <a:lumMod val="50000"/>
                  </a:schemeClr>
                </a:solidFill>
                <a:latin typeface="+mn-lt"/>
                <a:ea typeface="+mn-ea"/>
                <a:cs typeface="+mn-cs"/>
              </a:defRPr>
            </a:pPr>
            <a:endParaRPr lang="en-US"/>
          </a:p>
        </c:txPr>
        <c:crossAx val="448277752"/>
        <c:crosses val="autoZero"/>
        <c:auto val="1"/>
        <c:lblAlgn val="ctr"/>
        <c:lblOffset val="100"/>
        <c:noMultiLvlLbl val="0"/>
      </c:catAx>
      <c:valAx>
        <c:axId val="4482777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Percentage</a:t>
                </a:r>
                <a:r>
                  <a:rPr lang="en-US" baseline="0" dirty="0" smtClean="0"/>
                  <a:t> of cases</a:t>
                </a:r>
                <a:endParaRPr lang="en-US" dirty="0"/>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827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1"/>
            <a:ext cx="3037840" cy="466434"/>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3"/>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8098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essentialaccess.org/sites/default/files/CS2019-3-How-Eliminate-Congenital-Syphilis_Seidman.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rhntc.org/sites/default/files/resources/fpntc_path_clnt_cntrd_cnslng_2019-03.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ncshguide.org/downloads/NCSH-Sexual-Health-Guide-National.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bedsider.org/where_to_get_it"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s://www.teensource.org/find-a-clinic"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cdph.ca.gov/Programs/CID/DCDC/Pages/std.aspx" TargetMode="External"/><Relationship Id="rId7" Type="http://schemas.openxmlformats.org/officeDocument/2006/relationships/hyperlink" Target="https://essentialaccesstraining.org/ets/home" TargetMode="External"/><Relationship Id="rId2" Type="http://schemas.openxmlformats.org/officeDocument/2006/relationships/slide" Target="../slides/slide75.xml"/><Relationship Id="rId1" Type="http://schemas.openxmlformats.org/officeDocument/2006/relationships/notesMaster" Target="../notesMasters/notesMaster1.xml"/><Relationship Id="rId6" Type="http://schemas.openxmlformats.org/officeDocument/2006/relationships/hyperlink" Target="https://www.cdc.gov/std/" TargetMode="External"/><Relationship Id="rId5" Type="http://schemas.openxmlformats.org/officeDocument/2006/relationships/hyperlink" Target="https://californiaptc.com/" TargetMode="External"/><Relationship Id="rId4" Type="http://schemas.openxmlformats.org/officeDocument/2006/relationships/hyperlink" Target="http://publichealth.lacounty.gov/dhsp/SyphilisInWomen-ActionKit.htm"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smtClean="0"/>
              <a:t>Good morning/afternoon.</a:t>
            </a:r>
            <a:r>
              <a:rPr lang="en-US" baseline="0" dirty="0" smtClean="0"/>
              <a:t> </a:t>
            </a:r>
            <a:r>
              <a:rPr lang="en-US" dirty="0" smtClean="0"/>
              <a:t>Today we </a:t>
            </a:r>
            <a:r>
              <a:rPr lang="en-US" dirty="0"/>
              <a:t>will be discussing how to incorporate </a:t>
            </a:r>
            <a:r>
              <a:rPr lang="en-US" dirty="0" smtClean="0"/>
              <a:t>pregnancy </a:t>
            </a:r>
            <a:r>
              <a:rPr lang="en-US" dirty="0"/>
              <a:t>i</a:t>
            </a:r>
            <a:r>
              <a:rPr lang="en-US" dirty="0" smtClean="0"/>
              <a:t>ntention </a:t>
            </a:r>
            <a:r>
              <a:rPr lang="en-US" dirty="0"/>
              <a:t>and </a:t>
            </a:r>
            <a:r>
              <a:rPr lang="en-US" dirty="0" smtClean="0"/>
              <a:t>contraceptive </a:t>
            </a:r>
            <a:r>
              <a:rPr lang="en-US" dirty="0"/>
              <a:t>i</a:t>
            </a:r>
            <a:r>
              <a:rPr lang="en-US" dirty="0" smtClean="0"/>
              <a:t>nformation </a:t>
            </a:r>
            <a:r>
              <a:rPr lang="en-US" dirty="0"/>
              <a:t>in your interactions with </a:t>
            </a:r>
            <a:r>
              <a:rPr lang="en-US" dirty="0" smtClean="0"/>
              <a:t>clients.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We’ll start off with an overview of reproductive health</a:t>
            </a:r>
            <a:r>
              <a:rPr lang="en-US" baseline="0" dirty="0" smtClean="0"/>
              <a:t> and justice</a:t>
            </a:r>
            <a:r>
              <a:rPr lang="en-US" dirty="0" smtClean="0"/>
              <a:t>, and then we will move into understanding the growing congenital syphilis epidemic.</a:t>
            </a:r>
            <a:r>
              <a:rPr lang="en-US" baseline="0" dirty="0" smtClean="0"/>
              <a:t> Finally, we will learn and practice tools to start conversations with clients and assist them when they face barriers to care. Congenital syphilis is an infection that can cause serious health conditions and sometimes even death in growing pregnancies and newborns. The infection is affecting a growing number of pregnant parents and newborns in Los Angeles and is preventable. </a:t>
            </a:r>
            <a:endParaRPr dirty="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As</a:t>
            </a:r>
            <a:r>
              <a:rPr lang="en-US" baseline="0" dirty="0" smtClean="0"/>
              <a:t> community-based service providers, you are in a unique and important position to help prevent congenital syphilis. Before we get started, we want you to know that we do not expect you to become experts on reproductive health care or syphilis from this presentation. I do want to make sure you have tools to start conversations on prevention and connect clients with integrated referrals to quality care. </a:t>
            </a:r>
            <a:endParaRPr dirty="0"/>
          </a:p>
          <a:p>
            <a:pPr marL="0" lvl="0" indent="0" algn="l" rtl="0">
              <a:spcBef>
                <a:spcPts val="0"/>
              </a:spcBef>
              <a:spcAft>
                <a:spcPts val="0"/>
              </a:spcAft>
              <a:buNone/>
            </a:pPr>
            <a:endParaRPr dirty="0"/>
          </a:p>
        </p:txBody>
      </p:sp>
      <p:sp>
        <p:nvSpPr>
          <p:cNvPr id="115" name="Google Shape;115;p1: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580976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Although the</a:t>
            </a:r>
            <a:r>
              <a:rPr lang="en-US" baseline="0" dirty="0" smtClean="0"/>
              <a:t> </a:t>
            </a:r>
            <a:r>
              <a:rPr lang="en-US" dirty="0" smtClean="0"/>
              <a:t>bacterial STIs, syphilis, chlamydia, and gonorrhea,</a:t>
            </a:r>
            <a:r>
              <a:rPr lang="en-US" baseline="0" dirty="0" smtClean="0"/>
              <a:t> are curable and preventable, infections are on the rise. </a:t>
            </a:r>
          </a:p>
          <a:p>
            <a:endParaRPr lang="en-US" altLang="en-US" dirty="0" smtClean="0"/>
          </a:p>
          <a:p>
            <a:r>
              <a:rPr lang="en-US" sz="1200" b="0" i="0" u="none" strike="noStrike" cap="none" dirty="0" smtClean="0">
                <a:solidFill>
                  <a:schemeClr val="dk1"/>
                </a:solidFill>
                <a:latin typeface="Calibri"/>
                <a:ea typeface="Calibri"/>
                <a:cs typeface="Calibri"/>
                <a:sym typeface="Calibri"/>
              </a:rPr>
              <a:t>This graphs shows the rate of new infections for these bacterial STIs between the years of 1990 and 2020. Chlamydia rates have  steadily increased since 1995 and surpass those of gonorrhea and primary and secondary syphilis. Due to the COVID-19 pandemic, syphilis (except congenital), chlamydia, and gonorrhea case reporting declined in California in 2020. The exact causes for this are still being explored, however access to testing and non-emergency healthcare services are likely the major contributors. </a:t>
            </a:r>
          </a:p>
          <a:p>
            <a:endParaRPr lang="en-US" altLang="en-US" dirty="0"/>
          </a:p>
          <a:p>
            <a:r>
              <a:rPr lang="en-US" altLang="en-US" dirty="0" smtClean="0"/>
              <a:t>Syphilis</a:t>
            </a:r>
            <a:r>
              <a:rPr lang="en-US" altLang="en-US" baseline="0" dirty="0" smtClean="0"/>
              <a:t> rate were very low in the late 90’s and early 2000s, and now are now growing at an extremely high rate. </a:t>
            </a:r>
            <a:endParaRPr lang="en-US" altLang="en-US" dirty="0"/>
          </a:p>
          <a:p>
            <a:endParaRPr lang="en-US" dirty="0" smtClean="0"/>
          </a:p>
          <a:p>
            <a:r>
              <a:rPr lang="en-US" dirty="0" smtClean="0"/>
              <a:t>Source:</a:t>
            </a:r>
            <a:r>
              <a:rPr lang="en-US" baseline="0" dirty="0" smtClean="0"/>
              <a:t> CA DPH All STI Slides 2020 https://www.cdph.ca.gov/Programs/CID/DCDC/Pages/STD-Data.aspx</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A90F76-309F-44A0-846B-B451D5B39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064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a:t>Some complications: </a:t>
            </a:r>
          </a:p>
          <a:p>
            <a:pPr>
              <a:defRPr/>
            </a:pPr>
            <a:r>
              <a:rPr lang="en-US" dirty="0"/>
              <a:t>(Note: this slide is referring to potential consequences of untreated infections, not stating that these are the typical result of any STD/HIV infection)</a:t>
            </a:r>
          </a:p>
          <a:p>
            <a:pPr>
              <a:defRPr/>
            </a:pPr>
            <a:endParaRPr lang="en-US" dirty="0"/>
          </a:p>
          <a:p>
            <a:pPr>
              <a:defRPr/>
            </a:pPr>
            <a:r>
              <a:rPr lang="en-US" dirty="0"/>
              <a:t>-HPV can result in anal/genital warts and genital (cervical, vaginal/</a:t>
            </a:r>
            <a:r>
              <a:rPr lang="en-US" dirty="0" err="1"/>
              <a:t>vulvar</a:t>
            </a:r>
            <a:r>
              <a:rPr lang="en-US" dirty="0"/>
              <a:t>, penile, anal) and </a:t>
            </a:r>
            <a:r>
              <a:rPr lang="en-US" dirty="0" err="1"/>
              <a:t>oropharygeal</a:t>
            </a:r>
            <a:r>
              <a:rPr lang="en-US" dirty="0"/>
              <a:t> (throat/mouth) cancers. We are learning now that a majority (</a:t>
            </a:r>
            <a:r>
              <a:rPr lang="en-US" dirty="0" err="1"/>
              <a:t>est</a:t>
            </a:r>
            <a:r>
              <a:rPr lang="en-US" dirty="0"/>
              <a:t> 70%, CDC) of throat cancers are </a:t>
            </a:r>
            <a:r>
              <a:rPr lang="en-US" dirty="0" err="1"/>
              <a:t>HPV</a:t>
            </a:r>
            <a:r>
              <a:rPr lang="en-US" dirty="0"/>
              <a:t>-associated, with a smaller percentage associated with smoking and alcohol. </a:t>
            </a:r>
          </a:p>
          <a:p>
            <a:pPr>
              <a:defRPr/>
            </a:pPr>
            <a:r>
              <a:rPr lang="en-US" dirty="0"/>
              <a:t>-Syphilis, in later stages (if untreated) can cause serious, irreversible damage to organs including the heart, liver, and brain.</a:t>
            </a:r>
          </a:p>
          <a:p>
            <a:pPr>
              <a:defRPr/>
            </a:pPr>
            <a:r>
              <a:rPr lang="en-US" dirty="0"/>
              <a:t>-HIV (untreated) can progress to AIDS, which weakens the immune system and leaves the body vulnerable to potentially deadly infections. </a:t>
            </a:r>
          </a:p>
          <a:p>
            <a:pPr>
              <a:defRPr/>
            </a:pPr>
            <a:r>
              <a:rPr lang="en-US" dirty="0"/>
              <a:t>(Reminder: with appropriate medical care and treatment, </a:t>
            </a:r>
            <a:r>
              <a:rPr lang="en-US" dirty="0" err="1"/>
              <a:t>PLWHA</a:t>
            </a:r>
            <a:r>
              <a:rPr lang="en-US" dirty="0"/>
              <a:t> can have comparable </a:t>
            </a:r>
            <a:r>
              <a:rPr lang="en-US" dirty="0" err="1"/>
              <a:t>lifespans</a:t>
            </a:r>
            <a:r>
              <a:rPr lang="en-US" dirty="0"/>
              <a:t> to HIV-negative peers; early detection and treatment is key. In our communities, individuals are often diagnosed later – we need to increase testing and linkage to care)</a:t>
            </a:r>
          </a:p>
          <a:p>
            <a:pPr>
              <a:defRPr/>
            </a:pPr>
            <a:r>
              <a:rPr lang="en-US" dirty="0"/>
              <a:t>-Many STDs can cause serious complications in pregnancy, including miscarriage, in addition to health problems for exposed newborns. (CT/GC: increased risk of miscarriage, respiratory ailments, blindness; herpes: infection potentially fatal to newborns; congenital syphilis can be fatal, causes problems with brain (seizures), eyes (blindness), etc; HIV can be passed from mother to baby, although this can be prevented with medication)</a:t>
            </a:r>
          </a:p>
          <a:p>
            <a:pPr>
              <a:defRPr/>
            </a:pPr>
            <a:endParaRPr lang="en-US" dirty="0"/>
          </a:p>
          <a:p>
            <a:pPr>
              <a:defRPr/>
            </a:pPr>
            <a:r>
              <a:rPr lang="en-US" dirty="0"/>
              <a:t>-In addition to these complications, a major concern of CFHC’s STD Prevention Program is preventing infertility (next slide)</a:t>
            </a:r>
          </a:p>
          <a:p>
            <a:pPr>
              <a:defRPr/>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6635" indent="-290017">
              <a:defRPr>
                <a:solidFill>
                  <a:schemeClr val="tx1"/>
                </a:solidFill>
                <a:latin typeface="Arial" panose="020B0604020202020204" pitchFamily="34" charset="0"/>
                <a:cs typeface="Arial" panose="020B0604020202020204" pitchFamily="34" charset="0"/>
              </a:defRPr>
            </a:lvl2pPr>
            <a:lvl3pPr marL="1164926" indent="-231689">
              <a:defRPr>
                <a:solidFill>
                  <a:schemeClr val="tx1"/>
                </a:solidFill>
                <a:latin typeface="Arial" panose="020B0604020202020204" pitchFamily="34" charset="0"/>
                <a:cs typeface="Arial" panose="020B0604020202020204" pitchFamily="34" charset="0"/>
              </a:defRPr>
            </a:lvl3pPr>
            <a:lvl4pPr marL="1631544" indent="-231689">
              <a:defRPr>
                <a:solidFill>
                  <a:schemeClr val="tx1"/>
                </a:solidFill>
                <a:latin typeface="Arial" panose="020B0604020202020204" pitchFamily="34" charset="0"/>
                <a:cs typeface="Arial" panose="020B0604020202020204" pitchFamily="34" charset="0"/>
              </a:defRPr>
            </a:lvl4pPr>
            <a:lvl5pPr marL="2096542" indent="-231689">
              <a:defRPr>
                <a:solidFill>
                  <a:schemeClr val="tx1"/>
                </a:solidFill>
                <a:latin typeface="Arial" panose="020B0604020202020204" pitchFamily="34" charset="0"/>
                <a:cs typeface="Arial" panose="020B0604020202020204" pitchFamily="34" charset="0"/>
              </a:defRPr>
            </a:lvl5pPr>
            <a:lvl6pPr marL="2563160" indent="-2316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9779" indent="-2316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6397" indent="-2316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3015" indent="-2316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60604C-05EA-45FC-8132-61A50FF9B6B1}"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724032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STI infections are not treated, they can cause serious health issues. These include increased risk of spreading HIV, long term pelvic/abdominal pain, and inability to get pregnant or complications in pregnancies.</a:t>
            </a:r>
          </a:p>
          <a:p>
            <a:endParaRPr lang="en-US" baseline="0" dirty="0" smtClean="0"/>
          </a:p>
          <a:p>
            <a:r>
              <a:rPr lang="en-US" baseline="0" dirty="0" smtClean="0"/>
              <a:t>These health effects are fully preventable. This is </a:t>
            </a:r>
            <a:r>
              <a:rPr lang="en-US" sz="1200" b="0" i="0" u="none" strike="noStrike" cap="none" baseline="0" dirty="0" smtClean="0">
                <a:solidFill>
                  <a:schemeClr val="dk1"/>
                </a:solidFill>
                <a:effectLst/>
                <a:latin typeface="Calibri"/>
                <a:cs typeface="Calibri"/>
                <a:sym typeface="Calibri"/>
              </a:rPr>
              <a:t>w</a:t>
            </a:r>
            <a:r>
              <a:rPr lang="en-US" sz="1200" b="0" i="0" u="none" strike="noStrike" cap="none" dirty="0" smtClean="0">
                <a:solidFill>
                  <a:schemeClr val="dk1"/>
                </a:solidFill>
                <a:effectLst/>
                <a:latin typeface="Calibri"/>
                <a:ea typeface="Calibri"/>
                <a:cs typeface="Calibri"/>
                <a:sym typeface="Calibri"/>
              </a:rPr>
              <a:t>hy it’s important to TALK with clients about STIs, encourage them to get TESTED, and to finish or continue treatment if they have an STI. </a:t>
            </a:r>
          </a:p>
          <a:p>
            <a:endParaRPr lang="en-US" dirty="0" smtClean="0"/>
          </a:p>
          <a:p>
            <a:endParaRPr lang="en-US" dirty="0" smtClean="0"/>
          </a:p>
          <a:p>
            <a:endParaRPr lang="en-US" dirty="0" smtClean="0"/>
          </a:p>
          <a:p>
            <a:r>
              <a:rPr lang="en-US" dirty="0" smtClean="0"/>
              <a:t>Source: https://www.cdph.ca.gov/Programs/CID/DCDC/Pages/STD-Data.aspx</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9897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1463675" y="1182688"/>
            <a:ext cx="4254500" cy="3190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that we </a:t>
            </a:r>
            <a:r>
              <a:rPr lang="en-US" altLang="en-US" dirty="0" smtClean="0"/>
              <a:t>reviewed syphilis</a:t>
            </a:r>
            <a:r>
              <a:rPr lang="en-US" altLang="en-US" baseline="0" dirty="0" smtClean="0"/>
              <a:t>, </a:t>
            </a:r>
            <a:r>
              <a:rPr lang="en-US" altLang="en-US" baseline="0" dirty="0"/>
              <a:t>we </a:t>
            </a:r>
            <a:r>
              <a:rPr lang="en-US" altLang="en-US" baseline="0" dirty="0" smtClean="0"/>
              <a:t>will share information on chlamydia and gonorrhea. </a:t>
            </a:r>
            <a:endParaRPr lang="en-US" altLang="en-US" dirty="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490" indent="-301077">
              <a:defRPr>
                <a:solidFill>
                  <a:schemeClr val="tx1"/>
                </a:solidFill>
                <a:latin typeface="Arial" panose="020B0604020202020204" pitchFamily="34" charset="0"/>
                <a:cs typeface="Arial" panose="020B0604020202020204" pitchFamily="34" charset="0"/>
              </a:defRPr>
            </a:lvl2pPr>
            <a:lvl3pPr marL="1209352" indent="-240524">
              <a:defRPr>
                <a:solidFill>
                  <a:schemeClr val="tx1"/>
                </a:solidFill>
                <a:latin typeface="Arial" panose="020B0604020202020204" pitchFamily="34" charset="0"/>
                <a:cs typeface="Arial" panose="020B0604020202020204" pitchFamily="34" charset="0"/>
              </a:defRPr>
            </a:lvl3pPr>
            <a:lvl4pPr marL="1693766" indent="-240524">
              <a:defRPr>
                <a:solidFill>
                  <a:schemeClr val="tx1"/>
                </a:solidFill>
                <a:latin typeface="Arial" panose="020B0604020202020204" pitchFamily="34" charset="0"/>
                <a:cs typeface="Arial" panose="020B0604020202020204" pitchFamily="34" charset="0"/>
              </a:defRPr>
            </a:lvl4pPr>
            <a:lvl5pPr marL="2176497" indent="-240524">
              <a:defRPr>
                <a:solidFill>
                  <a:schemeClr val="tx1"/>
                </a:solidFill>
                <a:latin typeface="Arial" panose="020B0604020202020204" pitchFamily="34" charset="0"/>
                <a:cs typeface="Arial" panose="020B0604020202020204" pitchFamily="34" charset="0"/>
              </a:defRPr>
            </a:lvl5pPr>
            <a:lvl6pPr marL="2660910"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5323"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9737"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150"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75397">
              <a:defRPr/>
            </a:pPr>
            <a:fld id="{0BBB1276-34DC-400A-8EEC-71A2D0D62780}" type="slidenum">
              <a:rPr lang="en-US" altLang="en-US">
                <a:solidFill>
                  <a:prstClr val="black"/>
                </a:solidFill>
                <a:latin typeface="Calibri" panose="020F0502020204030204" pitchFamily="34" charset="0"/>
              </a:rPr>
              <a:pPr defTabSz="475397">
                <a:defRPr/>
              </a:pPr>
              <a:t>13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266479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eaLnBrk="1" hangingPunct="1">
              <a:lnSpc>
                <a:spcPct val="90000"/>
              </a:lnSpc>
              <a:buFontTx/>
              <a:buNone/>
            </a:pPr>
            <a:r>
              <a:rPr lang="en-US" dirty="0" smtClean="0"/>
              <a:t>Gonorrhea is a curable bacterial infection.</a:t>
            </a:r>
          </a:p>
          <a:p>
            <a:pPr marL="228600" indent="0" eaLnBrk="1" hangingPunct="1">
              <a:lnSpc>
                <a:spcPct val="90000"/>
              </a:lnSpc>
              <a:buFontTx/>
              <a:buNone/>
            </a:pPr>
            <a:endParaRPr lang="en-US" dirty="0" smtClean="0"/>
          </a:p>
          <a:p>
            <a:pPr marL="228600" indent="0" eaLnBrk="1" hangingPunct="1">
              <a:lnSpc>
                <a:spcPct val="90000"/>
              </a:lnSpc>
              <a:buFontTx/>
              <a:buNone/>
            </a:pPr>
            <a:r>
              <a:rPr lang="en-US" dirty="0" smtClean="0"/>
              <a:t>Most</a:t>
            </a:r>
            <a:r>
              <a:rPr lang="en-US" baseline="0" dirty="0" smtClean="0"/>
              <a:t> people who have it , do not have any signs or symptoms. </a:t>
            </a:r>
            <a:r>
              <a:rPr lang="en-US" dirty="0" smtClean="0"/>
              <a:t>Some people</a:t>
            </a:r>
            <a:r>
              <a:rPr lang="en-US" baseline="0" dirty="0" smtClean="0"/>
              <a:t> with a penis</a:t>
            </a:r>
            <a:r>
              <a:rPr lang="en-US" dirty="0" smtClean="0"/>
              <a:t> who have gonorrhea can experience</a:t>
            </a:r>
            <a:r>
              <a:rPr lang="en-US" baseline="0" dirty="0" smtClean="0"/>
              <a:t> </a:t>
            </a:r>
            <a:r>
              <a:rPr lang="en-US" dirty="0" smtClean="0"/>
              <a:t>discharge</a:t>
            </a:r>
            <a:r>
              <a:rPr lang="en-US" baseline="0" dirty="0" smtClean="0"/>
              <a:t> or burning when they pee.</a:t>
            </a:r>
            <a:r>
              <a:rPr lang="en-US" dirty="0" smtClean="0"/>
              <a:t> When</a:t>
            </a:r>
            <a:r>
              <a:rPr lang="en-US" baseline="0" dirty="0" smtClean="0"/>
              <a:t> people with a uterus</a:t>
            </a:r>
            <a:r>
              <a:rPr lang="en-US" dirty="0" smtClean="0"/>
              <a:t> do have symptoms, they can be mistaken for a bladder infection or other vaginal infection. </a:t>
            </a:r>
          </a:p>
          <a:p>
            <a:pPr marL="228600" indent="0" eaLnBrk="1" hangingPunct="1">
              <a:lnSpc>
                <a:spcPct val="90000"/>
              </a:lnSpc>
              <a:buFontTx/>
              <a:buNone/>
            </a:pPr>
            <a:endParaRPr lang="en-US" dirty="0" smtClean="0"/>
          </a:p>
          <a:p>
            <a:pPr marL="228600" indent="0" eaLnBrk="1" hangingPunct="1">
              <a:lnSpc>
                <a:spcPct val="90000"/>
              </a:lnSpc>
              <a:buFontTx/>
              <a:buNone/>
            </a:pPr>
            <a:r>
              <a:rPr lang="en-US" dirty="0" smtClean="0"/>
              <a:t>Gonorrhea </a:t>
            </a:r>
            <a:r>
              <a:rPr lang="en-US" b="0" dirty="0" smtClean="0"/>
              <a:t>can be diagnosed through a urine test, vaginal,</a:t>
            </a:r>
            <a:r>
              <a:rPr lang="en-US" b="0" baseline="0" dirty="0" smtClean="0"/>
              <a:t> rectal, and throat swab. When speaking with clients, it is important to emphasize the importance of receiving treatment for them and their partner(s). </a:t>
            </a:r>
            <a:endParaRPr lang="en-US" dirty="0"/>
          </a:p>
        </p:txBody>
      </p:sp>
      <p:sp>
        <p:nvSpPr>
          <p:cNvPr id="4" name="Slide Number Placeholder 3"/>
          <p:cNvSpPr>
            <a:spLocks noGrp="1"/>
          </p:cNvSpPr>
          <p:nvPr>
            <p:ph type="sldNum" sz="quarter" idx="10"/>
          </p:nvPr>
        </p:nvSpPr>
        <p:spPr/>
        <p:txBody>
          <a:bodyPr/>
          <a:lstStyle/>
          <a:p>
            <a:fld id="{37A90F76-309F-44A0-846B-B451D5B39547}" type="slidenum">
              <a:rPr lang="en-US" smtClean="0"/>
              <a:pPr/>
              <a:t>14</a:t>
            </a:fld>
            <a:endParaRPr lang="en-US"/>
          </a:p>
        </p:txBody>
      </p:sp>
    </p:spTree>
    <p:extLst>
      <p:ext uri="{BB962C8B-B14F-4D97-AF65-F5344CB8AC3E}">
        <p14:creationId xmlns:p14="http://schemas.microsoft.com/office/powerpoint/2010/main" val="1399686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altLang="en-US" dirty="0"/>
              <a:t>And the distribution of gonorrhea is similar, with South Los Angeles heavily affected. </a:t>
            </a:r>
          </a:p>
          <a:p>
            <a:endParaRPr lang="en-US" dirty="0"/>
          </a:p>
        </p:txBody>
      </p:sp>
      <p:sp>
        <p:nvSpPr>
          <p:cNvPr id="4" name="Slide Number Placeholder 3"/>
          <p:cNvSpPr>
            <a:spLocks noGrp="1"/>
          </p:cNvSpPr>
          <p:nvPr>
            <p:ph type="sldNum" sz="quarter" idx="10"/>
          </p:nvPr>
        </p:nvSpPr>
        <p:spPr/>
        <p:txBody>
          <a:bodyPr/>
          <a:lstStyle/>
          <a:p>
            <a:pPr defTabSz="475397">
              <a:defRPr/>
            </a:pPr>
            <a:fld id="{37A90F76-309F-44A0-846B-B451D5B39547}" type="slidenum">
              <a:rPr lang="en-US">
                <a:solidFill>
                  <a:prstClr val="black"/>
                </a:solidFill>
                <a:latin typeface="Calibri"/>
              </a:rPr>
              <a:pPr defTabSz="475397">
                <a:defRPr/>
              </a:pPr>
              <a:t>15</a:t>
            </a:fld>
            <a:endParaRPr lang="en-US">
              <a:solidFill>
                <a:prstClr val="black"/>
              </a:solidFill>
              <a:latin typeface="Calibri"/>
            </a:endParaRPr>
          </a:p>
        </p:txBody>
      </p:sp>
    </p:spTree>
    <p:extLst>
      <p:ext uri="{BB962C8B-B14F-4D97-AF65-F5344CB8AC3E}">
        <p14:creationId xmlns:p14="http://schemas.microsoft.com/office/powerpoint/2010/main" val="1602500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altLang="en-US" dirty="0">
                <a:latin typeface="Arial" charset="0"/>
                <a:cs typeface="Arial" charset="0"/>
              </a:rPr>
              <a:t>Similarly, we see an even higher disproportionate gonorrhea rate for young African American women. </a:t>
            </a:r>
            <a:r>
              <a:rPr lang="en-US" altLang="en-US" dirty="0" smtClean="0">
                <a:latin typeface="Arial" charset="0"/>
                <a:cs typeface="Arial" charset="0"/>
              </a:rPr>
              <a:t>Now</a:t>
            </a:r>
            <a:r>
              <a:rPr lang="en-US" altLang="en-US" baseline="0" dirty="0" smtClean="0">
                <a:latin typeface="Arial" charset="0"/>
                <a:cs typeface="Arial" charset="0"/>
              </a:rPr>
              <a:t> that we have looked at chlamydia and gonorrhea rates in LA county, let’s check our knowledge regarding minor consent laws. </a:t>
            </a:r>
            <a:endParaRPr lang="en-US" alt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defTabSz="475397">
              <a:defRPr/>
            </a:pPr>
            <a:fld id="{37A90F76-309F-44A0-846B-B451D5B39547}" type="slidenum">
              <a:rPr lang="en-US">
                <a:solidFill>
                  <a:prstClr val="black"/>
                </a:solidFill>
                <a:latin typeface="Calibri"/>
              </a:rPr>
              <a:pPr defTabSz="475397">
                <a:defRPr/>
              </a:pPr>
              <a:t>16</a:t>
            </a:fld>
            <a:endParaRPr lang="en-US">
              <a:solidFill>
                <a:prstClr val="black"/>
              </a:solidFill>
              <a:latin typeface="Calibri"/>
            </a:endParaRPr>
          </a:p>
        </p:txBody>
      </p:sp>
    </p:spTree>
    <p:extLst>
      <p:ext uri="{BB962C8B-B14F-4D97-AF65-F5344CB8AC3E}">
        <p14:creationId xmlns:p14="http://schemas.microsoft.com/office/powerpoint/2010/main" val="966626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2688"/>
            <a:ext cx="4254500" cy="3190875"/>
          </a:xfrm>
        </p:spPr>
      </p:sp>
      <p:sp>
        <p:nvSpPr>
          <p:cNvPr id="3" name="Notes Placeholder 2"/>
          <p:cNvSpPr>
            <a:spLocks noGrp="1"/>
          </p:cNvSpPr>
          <p:nvPr>
            <p:ph type="body" idx="1"/>
          </p:nvPr>
        </p:nvSpPr>
        <p:spPr/>
        <p:txBody>
          <a:bodyPr/>
          <a:lstStyle/>
          <a:p>
            <a:r>
              <a:rPr lang="en-US" altLang="en-US" dirty="0"/>
              <a:t>This map demonstrates which communities in LA have the highest rates of chlamydia; as you can see, South Los Angeles is a major “hot spot” area [point on map to where clinic is located].</a:t>
            </a:r>
            <a:r>
              <a:rPr lang="en-US" altLang="en-US" baseline="0" dirty="0"/>
              <a:t> </a:t>
            </a:r>
            <a:endParaRPr lang="en-US" altLang="en-US" dirty="0"/>
          </a:p>
          <a:p>
            <a:endParaRPr lang="en-US" altLang="en-US" dirty="0"/>
          </a:p>
          <a:p>
            <a:r>
              <a:rPr lang="en-US" altLang="en-US" dirty="0"/>
              <a:t>Because your agency provides services to young people in South LA, you’re an important partner in STI prevention.</a:t>
            </a:r>
            <a:r>
              <a:rPr lang="en-US" altLang="en-US" baseline="0" dirty="0"/>
              <a:t> </a:t>
            </a:r>
            <a:endParaRPr lang="en-US" altLang="en-US" dirty="0"/>
          </a:p>
          <a:p>
            <a:endParaRPr lang="en-US" dirty="0"/>
          </a:p>
        </p:txBody>
      </p:sp>
      <p:sp>
        <p:nvSpPr>
          <p:cNvPr id="4" name="Slide Number Placeholder 3"/>
          <p:cNvSpPr>
            <a:spLocks noGrp="1"/>
          </p:cNvSpPr>
          <p:nvPr>
            <p:ph type="sldNum" sz="quarter" idx="10"/>
          </p:nvPr>
        </p:nvSpPr>
        <p:spPr/>
        <p:txBody>
          <a:bodyPr/>
          <a:lstStyle/>
          <a:p>
            <a:pPr defTabSz="475397">
              <a:defRPr/>
            </a:pPr>
            <a:fld id="{37A90F76-309F-44A0-846B-B451D5B39547}" type="slidenum">
              <a:rPr lang="en-US">
                <a:solidFill>
                  <a:prstClr val="black"/>
                </a:solidFill>
                <a:latin typeface="Calibri"/>
              </a:rPr>
              <a:pPr defTabSz="475397">
                <a:defRPr/>
              </a:pPr>
              <a:t>17</a:t>
            </a:fld>
            <a:endParaRPr lang="en-US">
              <a:solidFill>
                <a:prstClr val="black"/>
              </a:solidFill>
              <a:latin typeface="Calibri"/>
            </a:endParaRPr>
          </a:p>
        </p:txBody>
      </p:sp>
    </p:spTree>
    <p:extLst>
      <p:ext uri="{BB962C8B-B14F-4D97-AF65-F5344CB8AC3E}">
        <p14:creationId xmlns:p14="http://schemas.microsoft.com/office/powerpoint/2010/main" val="463648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defTabSz="962819"/>
            <a:r>
              <a:rPr lang="en-US" altLang="en-US" dirty="0" smtClean="0">
                <a:latin typeface="Arial" charset="0"/>
                <a:cs typeface="Arial" charset="0"/>
              </a:rPr>
              <a:t>*Ask participants:</a:t>
            </a:r>
            <a:r>
              <a:rPr lang="en-US" altLang="en-US" baseline="0" dirty="0" smtClean="0">
                <a:latin typeface="Arial" charset="0"/>
                <a:cs typeface="Arial" charset="0"/>
              </a:rPr>
              <a:t> What stands out in this chart?</a:t>
            </a:r>
          </a:p>
          <a:p>
            <a:pPr defTabSz="962819"/>
            <a:endParaRPr lang="en-US" altLang="en-US" baseline="0" dirty="0" smtClean="0">
              <a:latin typeface="Arial" charset="0"/>
              <a:cs typeface="Arial" charset="0"/>
            </a:endParaRPr>
          </a:p>
          <a:p>
            <a:pPr defTabSz="962819"/>
            <a:r>
              <a:rPr lang="en-US" altLang="en-US" dirty="0" smtClean="0">
                <a:latin typeface="Arial" charset="0"/>
                <a:cs typeface="Arial" charset="0"/>
              </a:rPr>
              <a:t>There </a:t>
            </a:r>
            <a:r>
              <a:rPr lang="en-US" altLang="en-US" dirty="0">
                <a:latin typeface="Arial" charset="0"/>
                <a:cs typeface="Arial" charset="0"/>
              </a:rPr>
              <a:t>are some disparities that are evident in the data. When reviewing chlamydia rates for females by age and race/ethnicity, we see some of the highest rates among young African American women compared to Latino, White, or Asian counterparts. </a:t>
            </a:r>
          </a:p>
          <a:p>
            <a:pPr defTabSz="962819"/>
            <a:endParaRPr lang="en-US" altLang="en-US" dirty="0">
              <a:latin typeface="Arial" charset="0"/>
              <a:cs typeface="Arial" charset="0"/>
            </a:endParaRPr>
          </a:p>
          <a:p>
            <a:pPr defTabSz="962819"/>
            <a:r>
              <a:rPr lang="en-US" altLang="en-US" dirty="0">
                <a:latin typeface="Arial" charset="0"/>
                <a:cs typeface="Arial" charset="0"/>
              </a:rPr>
              <a:t>Youth of color bear a higher </a:t>
            </a:r>
            <a:r>
              <a:rPr lang="en-US" altLang="en-US" dirty="0" smtClean="0">
                <a:latin typeface="Arial" charset="0"/>
                <a:cs typeface="Arial" charset="0"/>
              </a:rPr>
              <a:t>STI </a:t>
            </a:r>
            <a:r>
              <a:rPr lang="en-US" altLang="en-US" dirty="0">
                <a:latin typeface="Arial" charset="0"/>
                <a:cs typeface="Arial" charset="0"/>
              </a:rPr>
              <a:t>burden</a:t>
            </a:r>
          </a:p>
          <a:p>
            <a:pPr defTabSz="962819"/>
            <a:r>
              <a:rPr lang="en-US" altLang="en-US" dirty="0">
                <a:latin typeface="Arial" charset="0"/>
                <a:cs typeface="Arial" charset="0"/>
              </a:rPr>
              <a:t>Residential segregation, distinct social networks, and barriers to testing and treatment contribute to ethnic disparities</a:t>
            </a:r>
          </a:p>
          <a:p>
            <a:pPr defTabSz="962819"/>
            <a:r>
              <a:rPr lang="en-US" altLang="en-US" dirty="0" smtClean="0">
                <a:latin typeface="Arial" charset="0"/>
                <a:cs typeface="Arial" charset="0"/>
              </a:rPr>
              <a:t>http://publichealth.lacounty.gov/dhsp/Reports/STD/2019_LAC_STD_Snapshot_051921Update.pdf </a:t>
            </a:r>
            <a:endParaRPr lang="en-US" altLang="en-US" dirty="0">
              <a:latin typeface="Arial" charset="0"/>
              <a:cs typeface="Arial" charset="0"/>
            </a:endParaRPr>
          </a:p>
        </p:txBody>
      </p:sp>
      <p:sp>
        <p:nvSpPr>
          <p:cNvPr id="62468" name="Slide Number Placeholder 3"/>
          <p:cNvSpPr>
            <a:spLocks noGrp="1"/>
          </p:cNvSpPr>
          <p:nvPr>
            <p:ph type="sldNum" sz="quarter" idx="5"/>
          </p:nvPr>
        </p:nvSpPr>
        <p:spPr bwMode="auto">
          <a:noFill/>
          <a:ln>
            <a:miter lim="800000"/>
            <a:headEnd/>
            <a:tailEnd/>
          </a:ln>
        </p:spPr>
        <p:txBody>
          <a:bodyPr/>
          <a:lstStyle/>
          <a:p>
            <a:pPr defTabSz="475397">
              <a:defRPr/>
            </a:pPr>
            <a:fld id="{7F68D335-F770-4E56-8CB7-66355ED0A796}" type="slidenum">
              <a:rPr lang="en-US" altLang="en-US">
                <a:solidFill>
                  <a:prstClr val="black"/>
                </a:solidFill>
                <a:latin typeface="Calibri"/>
                <a:cs typeface="Arial" charset="0"/>
              </a:rPr>
              <a:pPr defTabSz="475397">
                <a:defRPr/>
              </a:pPr>
              <a:t>18</a:t>
            </a:fld>
            <a:endParaRPr lang="en-US" altLang="en-US">
              <a:solidFill>
                <a:prstClr val="black"/>
              </a:solidFill>
              <a:latin typeface="Calibri"/>
              <a:cs typeface="Arial" charset="0"/>
            </a:endParaRPr>
          </a:p>
        </p:txBody>
      </p:sp>
    </p:spTree>
    <p:extLst>
      <p:ext uri="{BB962C8B-B14F-4D97-AF65-F5344CB8AC3E}">
        <p14:creationId xmlns:p14="http://schemas.microsoft.com/office/powerpoint/2010/main" val="274288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a:latin typeface="Arial" pitchFamily="34" charset="0"/>
                <a:cs typeface="Arial" pitchFamily="34" charset="0"/>
              </a:rPr>
              <a:t>Untreated CT and GC infections can cause Pelvic Inflammatory Disease when the infections move up into a the uterus/reproductive tract; it causes inflammation and potentially serious scarring of the fallopian tubes, which greatly increases the risk for dangerous ectopic pregnancy or infertility, as well as chronic pelvic pain. </a:t>
            </a:r>
          </a:p>
          <a:p>
            <a:pPr eaLnBrk="1" hangingPunct="1">
              <a:spcBef>
                <a:spcPct val="0"/>
              </a:spcBef>
              <a:defRPr/>
            </a:pPr>
            <a:endParaRPr lang="en-US" dirty="0">
              <a:latin typeface="Arial" pitchFamily="34" charset="0"/>
              <a:cs typeface="Arial" pitchFamily="34" charset="0"/>
            </a:endParaRPr>
          </a:p>
          <a:p>
            <a:pPr eaLnBrk="1" hangingPunct="1">
              <a:spcBef>
                <a:spcPct val="0"/>
              </a:spcBef>
              <a:defRPr/>
            </a:pPr>
            <a:r>
              <a:rPr lang="en-US" dirty="0">
                <a:latin typeface="Arial" pitchFamily="34" charset="0"/>
                <a:cs typeface="Arial" pitchFamily="34" charset="0"/>
              </a:rPr>
              <a:t>Acute: sudden, severe symptoms (severe pain, abnormal discharge or bleeding, fever, nausea/dizziness) </a:t>
            </a:r>
          </a:p>
          <a:p>
            <a:pPr eaLnBrk="1" hangingPunct="1">
              <a:spcBef>
                <a:spcPct val="0"/>
              </a:spcBef>
              <a:defRPr/>
            </a:pPr>
            <a:r>
              <a:rPr lang="en-US" dirty="0">
                <a:latin typeface="Arial" pitchFamily="34" charset="0"/>
                <a:cs typeface="Arial" pitchFamily="34" charset="0"/>
              </a:rPr>
              <a:t>Silent: no symptoms (asymptomatic) (there is also chronic PID – milder symptoms that can be mistaken for other conditions) </a:t>
            </a:r>
          </a:p>
          <a:p>
            <a:pPr eaLnBrk="1" hangingPunct="1">
              <a:spcBef>
                <a:spcPct val="0"/>
              </a:spcBef>
              <a:defRPr/>
            </a:pPr>
            <a:endParaRPr lang="en-US" dirty="0">
              <a:latin typeface="Arial" pitchFamily="34" charset="0"/>
              <a:cs typeface="Arial" pitchFamily="34" charset="0"/>
            </a:endParaRPr>
          </a:p>
          <a:p>
            <a:pPr eaLnBrk="1" hangingPunct="1">
              <a:spcBef>
                <a:spcPct val="0"/>
              </a:spcBef>
              <a:defRPr/>
            </a:pPr>
            <a:r>
              <a:rPr lang="en-US" dirty="0">
                <a:latin typeface="Arial" pitchFamily="34" charset="0"/>
                <a:cs typeface="Arial" pitchFamily="34" charset="0"/>
              </a:rPr>
              <a:t>Estimates of the likelihood of complications in females</a:t>
            </a:r>
            <a:r>
              <a:rPr lang="en-US" baseline="0" dirty="0">
                <a:latin typeface="Arial" pitchFamily="34" charset="0"/>
                <a:cs typeface="Arial" pitchFamily="34" charset="0"/>
              </a:rPr>
              <a:t> </a:t>
            </a:r>
            <a:r>
              <a:rPr lang="en-US" dirty="0">
                <a:latin typeface="Arial" pitchFamily="34" charset="0"/>
                <a:cs typeface="Arial" pitchFamily="34" charset="0"/>
              </a:rPr>
              <a:t>vary somewhat, but all studies agree that these are common problems. Chlamydia (as well as gonorrhea, and other infections) can cause PID, which in turn can lead to tubal scarring and ectopic pregnancy, chronic pelvic pain and infertility. This graphic demonstrates complications associated with CT specifically. </a:t>
            </a:r>
          </a:p>
          <a:p>
            <a:pPr eaLnBrk="1" hangingPunct="1">
              <a:spcBef>
                <a:spcPct val="0"/>
              </a:spcBef>
              <a:defRPr/>
            </a:pPr>
            <a:endParaRPr lang="en-US" dirty="0">
              <a:latin typeface="Arial" pitchFamily="34" charset="0"/>
              <a:cs typeface="Arial" pitchFamily="34" charset="0"/>
            </a:endParaRPr>
          </a:p>
          <a:p>
            <a:pPr eaLnBrk="1" hangingPunct="1">
              <a:spcBef>
                <a:spcPct val="0"/>
              </a:spcBef>
              <a:defRPr/>
            </a:pPr>
            <a:r>
              <a:rPr lang="en-US" dirty="0">
                <a:latin typeface="Arial" pitchFamily="34" charset="0"/>
                <a:cs typeface="Arial" pitchFamily="34" charset="0"/>
              </a:rPr>
              <a:t>Most common pathogens: GC and CT are present alone or in combination in approximately 20-60% of patients; relative prevalence of these and other organisms depends on population studied. With decreasing prevalence of GC and CT, these estimates may be lower. </a:t>
            </a:r>
          </a:p>
          <a:p>
            <a:pPr eaLnBrk="1" hangingPunct="1">
              <a:spcBef>
                <a:spcPct val="0"/>
              </a:spcBef>
              <a:defRPr/>
            </a:pPr>
            <a:endParaRPr lang="en-US" dirty="0">
              <a:latin typeface="Arial" pitchFamily="34" charset="0"/>
              <a:cs typeface="Arial" pitchFamily="34" charset="0"/>
            </a:endParaRPr>
          </a:p>
          <a:p>
            <a:pPr eaLnBrk="1" hangingPunct="1">
              <a:spcBef>
                <a:spcPct val="0"/>
              </a:spcBef>
              <a:defRPr/>
            </a:pPr>
            <a:r>
              <a:rPr lang="en-US" dirty="0">
                <a:latin typeface="Arial" pitchFamily="34" charset="0"/>
                <a:cs typeface="Arial" pitchFamily="34" charset="0"/>
              </a:rPr>
              <a:t>Approximately 25% of people with a uterus</a:t>
            </a:r>
            <a:r>
              <a:rPr lang="en-US" baseline="0" dirty="0">
                <a:latin typeface="Arial" pitchFamily="34" charset="0"/>
                <a:cs typeface="Arial" pitchFamily="34" charset="0"/>
              </a:rPr>
              <a:t> </a:t>
            </a:r>
            <a:r>
              <a:rPr lang="en-US" dirty="0">
                <a:latin typeface="Arial" pitchFamily="34" charset="0"/>
                <a:cs typeface="Arial" pitchFamily="34" charset="0"/>
              </a:rPr>
              <a:t>with a single episode of symptomatic PID will experience sequelae, including ectopic pregnancy, infertility, or chronic pelvic pain. </a:t>
            </a:r>
          </a:p>
          <a:p>
            <a:pPr eaLnBrk="1" hangingPunct="1">
              <a:spcBef>
                <a:spcPct val="0"/>
              </a:spcBef>
              <a:defRPr/>
            </a:pPr>
            <a:endParaRPr lang="en-US" dirty="0">
              <a:latin typeface="Arial" pitchFamily="34" charset="0"/>
              <a:cs typeface="Arial" pitchFamily="34" charset="0"/>
            </a:endParaRPr>
          </a:p>
          <a:p>
            <a:pPr marL="229126" indent="-229126" eaLnBrk="1" hangingPunct="1">
              <a:spcBef>
                <a:spcPct val="0"/>
              </a:spcBef>
              <a:buFontTx/>
              <a:buAutoNum type="arabicPeriod"/>
              <a:defRPr/>
            </a:pPr>
            <a:r>
              <a:rPr lang="en-US" dirty="0">
                <a:latin typeface="Arial" pitchFamily="34" charset="0"/>
                <a:cs typeface="Arial" pitchFamily="34" charset="0"/>
              </a:rPr>
              <a:t>The risk of ectopic pregnancy is increased at least two-fold following pelvic inflammatory disease. </a:t>
            </a:r>
          </a:p>
          <a:p>
            <a:pPr marL="229126" indent="-229126" eaLnBrk="1" hangingPunct="1">
              <a:spcBef>
                <a:spcPct val="0"/>
              </a:spcBef>
              <a:buFontTx/>
              <a:buAutoNum type="arabicPeriod"/>
              <a:defRPr/>
            </a:pPr>
            <a:r>
              <a:rPr lang="en-US" dirty="0">
                <a:latin typeface="Arial" pitchFamily="34" charset="0"/>
                <a:cs typeface="Arial" pitchFamily="34" charset="0"/>
              </a:rPr>
              <a:t>2. Tubal infertility occurs in 18% of affected</a:t>
            </a:r>
            <a:r>
              <a:rPr lang="en-US" baseline="0" dirty="0">
                <a:latin typeface="Arial" pitchFamily="34" charset="0"/>
                <a:cs typeface="Arial" pitchFamily="34" charset="0"/>
              </a:rPr>
              <a:t> people</a:t>
            </a:r>
            <a:r>
              <a:rPr lang="en-US" dirty="0">
                <a:latin typeface="Arial" pitchFamily="34" charset="0"/>
                <a:cs typeface="Arial" pitchFamily="34" charset="0"/>
              </a:rPr>
              <a:t> after one episode of PID, in up to 25% after two episodes, and in 40% after 3 episodes. </a:t>
            </a:r>
            <a:endParaRPr lang="en-US" alt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7A90F76-309F-44A0-846B-B451D5B39547}" type="slidenum">
              <a:rPr lang="en-US" smtClean="0"/>
              <a:pPr/>
              <a:t>19</a:t>
            </a:fld>
            <a:endParaRPr lang="en-US"/>
          </a:p>
        </p:txBody>
      </p:sp>
    </p:spTree>
    <p:extLst>
      <p:ext uri="{BB962C8B-B14F-4D97-AF65-F5344CB8AC3E}">
        <p14:creationId xmlns:p14="http://schemas.microsoft.com/office/powerpoint/2010/main" val="398787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smtClean="0"/>
              <a:t>Here are our objectives. After </a:t>
            </a:r>
            <a:r>
              <a:rPr lang="en-US" dirty="0"/>
              <a:t>this presentation, you will be able to:</a:t>
            </a:r>
            <a:br>
              <a:rPr lang="en-US" dirty="0"/>
            </a:br>
            <a:endParaRPr lang="en-US" dirty="0" smtClean="0"/>
          </a:p>
          <a:p>
            <a:r>
              <a:rPr lang="en-US" dirty="0" smtClean="0"/>
              <a:t>Obtain an introduction to STI’s. </a:t>
            </a:r>
          </a:p>
          <a:p>
            <a:r>
              <a:rPr lang="en-US" dirty="0" smtClean="0"/>
              <a:t>Understand how STI’s can affect a pregnancy. </a:t>
            </a:r>
          </a:p>
          <a:p>
            <a:r>
              <a:rPr lang="en-US" dirty="0" smtClean="0"/>
              <a:t>Learn how STI’s can affect the baby. </a:t>
            </a:r>
          </a:p>
          <a:p>
            <a:r>
              <a:rPr lang="en-US" dirty="0" smtClean="0"/>
              <a:t>Recognize the rising risk of congenital syphilis. </a:t>
            </a:r>
          </a:p>
          <a:p>
            <a:r>
              <a:rPr lang="en-US" dirty="0" smtClean="0"/>
              <a:t>Gain knowledge on how STI’s can be tested and treated during pregnancy. </a:t>
            </a:r>
          </a:p>
          <a:p>
            <a:pPr marL="0" lvl="0" indent="0" algn="l" rtl="0">
              <a:spcBef>
                <a:spcPts val="0"/>
              </a:spcBef>
              <a:spcAft>
                <a:spcPts val="0"/>
              </a:spcAft>
              <a:buNone/>
            </a:pPr>
            <a:endParaRPr dirty="0"/>
          </a:p>
        </p:txBody>
      </p:sp>
      <p:sp>
        <p:nvSpPr>
          <p:cNvPr id="123" name="Google Shape;123;p2: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513061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CDC screening guidelines, sexually active young women under the age of 25 should be screened annually for </a:t>
            </a:r>
            <a:r>
              <a:rPr lang="en-US" dirty="0" smtClean="0"/>
              <a:t>chlamydia/gonorrhea. </a:t>
            </a:r>
            <a:r>
              <a:rPr lang="en-US" dirty="0"/>
              <a:t>Young men should be screened based on risk factors; however, if they report male partner(s), they should be screened annually for </a:t>
            </a:r>
            <a:r>
              <a:rPr lang="en-US" dirty="0" smtClean="0"/>
              <a:t>chlamydia, gonorrhea, </a:t>
            </a:r>
            <a:r>
              <a:rPr lang="en-US" dirty="0"/>
              <a:t>syphilis and HIV.</a:t>
            </a:r>
          </a:p>
          <a:p>
            <a:endParaRPr lang="en-US" dirty="0"/>
          </a:p>
          <a:p>
            <a:r>
              <a:rPr lang="en-US" dirty="0"/>
              <a:t>CDPH:</a:t>
            </a:r>
          </a:p>
          <a:p>
            <a:r>
              <a:rPr lang="en-US" dirty="0" smtClean="0"/>
              <a:t>chlamydia </a:t>
            </a:r>
            <a:r>
              <a:rPr lang="en-US" dirty="0"/>
              <a:t>– sexually active females aged &lt;24, annually</a:t>
            </a:r>
          </a:p>
          <a:p>
            <a:r>
              <a:rPr lang="en-US" dirty="0" smtClean="0"/>
              <a:t>gonorrhea </a:t>
            </a:r>
            <a:r>
              <a:rPr lang="en-US" dirty="0"/>
              <a:t>– sexually active females aged &lt;24, annually</a:t>
            </a:r>
          </a:p>
          <a:p>
            <a:r>
              <a:rPr lang="en-US" dirty="0"/>
              <a:t>HIV - screening one time for all sexually active </a:t>
            </a:r>
          </a:p>
          <a:p>
            <a:r>
              <a:rPr lang="en-US" dirty="0"/>
              <a:t>females/males; regular risk assessment to determine future screening need (e.g., injection drug users, pregnant, YMSM) </a:t>
            </a:r>
            <a:endParaRPr lang="en-US" dirty="0" smtClean="0"/>
          </a:p>
          <a:p>
            <a:endParaRPr lang="en-US" dirty="0" smtClean="0"/>
          </a:p>
          <a:p>
            <a:r>
              <a:rPr lang="en-US" dirty="0" smtClean="0"/>
              <a:t>For pregnant women, the recommendation is screening for HIV (even</a:t>
            </a:r>
            <a:r>
              <a:rPr lang="en-US" baseline="0" dirty="0" smtClean="0"/>
              <a:t> if they have previously been tested), chlamydia, gonorrhea and hepatitis B and C during the first trimester and again during the third trimester if at high risk for HIV, chlamydia, and gonorrhea. CDPH recommends all pregnant patients be screen for syphilis at least twice, ideally during the first trimester and third trimester. Patients should also be rescreened at delivery. </a:t>
            </a:r>
            <a:endParaRPr lang="en-US" dirty="0"/>
          </a:p>
          <a:p>
            <a:endParaRPr lang="en-US" dirty="0"/>
          </a:p>
          <a:p>
            <a:r>
              <a:rPr lang="en-US" dirty="0"/>
              <a:t>Not Recommended:  Routine screening of </a:t>
            </a:r>
            <a:r>
              <a:rPr lang="en-US" dirty="0" smtClean="0"/>
              <a:t>asymptomatic </a:t>
            </a:r>
            <a:r>
              <a:rPr lang="en-US" dirty="0"/>
              <a:t>teens for </a:t>
            </a:r>
            <a:r>
              <a:rPr lang="en-US" dirty="0" smtClean="0"/>
              <a:t>trichomoniasis, </a:t>
            </a:r>
            <a:r>
              <a:rPr lang="en-US" dirty="0"/>
              <a:t>BV, syphilis, HSV, HPV, </a:t>
            </a:r>
            <a:r>
              <a:rPr lang="en-US" dirty="0" smtClean="0"/>
              <a:t>hepatitis A virus,</a:t>
            </a:r>
            <a:r>
              <a:rPr lang="en-US" baseline="0" dirty="0" smtClean="0"/>
              <a:t> hepatitis B virus.</a:t>
            </a:r>
            <a:endParaRPr lang="en-US" dirty="0"/>
          </a:p>
          <a:p>
            <a:endParaRPr lang="en-US" dirty="0"/>
          </a:p>
          <a:p>
            <a:r>
              <a:rPr lang="en-US" dirty="0"/>
              <a:t>Risk factors: known/suspected</a:t>
            </a:r>
            <a:r>
              <a:rPr lang="en-US" baseline="0" dirty="0"/>
              <a:t> exposure, new or &gt;1 partner, possible non-monogamous partner, inconsistent condom use (&lt;100%), personal/partner IDU, </a:t>
            </a:r>
            <a:r>
              <a:rPr lang="en-US" baseline="0" dirty="0" err="1"/>
              <a:t>hx</a:t>
            </a:r>
            <a:r>
              <a:rPr lang="en-US" baseline="0" dirty="0"/>
              <a:t> of prior </a:t>
            </a:r>
            <a:r>
              <a:rPr lang="en-US" baseline="0" dirty="0" smtClean="0"/>
              <a:t>STI diagnosis</a:t>
            </a:r>
          </a:p>
          <a:p>
            <a:endParaRPr lang="en-US" baseline="0" dirty="0" smtClean="0"/>
          </a:p>
          <a:p>
            <a:r>
              <a:rPr lang="en-US" dirty="0" smtClean="0"/>
              <a:t>Sources:</a:t>
            </a:r>
          </a:p>
          <a:p>
            <a:r>
              <a:rPr lang="en-US" dirty="0" smtClean="0"/>
              <a:t>https://www.cdc.gov/std/treatment-guidelines/pregnant.htm</a:t>
            </a:r>
          </a:p>
          <a:p>
            <a:r>
              <a:rPr lang="en-US" dirty="0" smtClean="0"/>
              <a:t>https://files.medi-cal.ca.gov/pubsdoco/publications/misc/Dear_Colleague_Letter_Expanded_Syphilis_Screening_Recommendations_12-8-20.pdf</a:t>
            </a:r>
            <a:endParaRPr lang="en-US" dirty="0"/>
          </a:p>
        </p:txBody>
      </p:sp>
      <p:sp>
        <p:nvSpPr>
          <p:cNvPr id="4" name="Slide Number Placeholder 3"/>
          <p:cNvSpPr>
            <a:spLocks noGrp="1"/>
          </p:cNvSpPr>
          <p:nvPr>
            <p:ph type="sldNum" sz="quarter" idx="10"/>
          </p:nvPr>
        </p:nvSpPr>
        <p:spPr/>
        <p:txBody>
          <a:bodyPr/>
          <a:lstStyle/>
          <a:p>
            <a:pPr defTabSz="475397">
              <a:defRPr/>
            </a:pPr>
            <a:fld id="{37A90F76-309F-44A0-846B-B451D5B39547}" type="slidenum">
              <a:rPr lang="en-US">
                <a:solidFill>
                  <a:prstClr val="black"/>
                </a:solidFill>
                <a:latin typeface="Calibri"/>
              </a:rPr>
              <a:pPr defTabSz="475397">
                <a:defRPr/>
              </a:pPr>
              <a:t>20</a:t>
            </a:fld>
            <a:endParaRPr lang="en-US">
              <a:solidFill>
                <a:prstClr val="black"/>
              </a:solidFill>
              <a:latin typeface="Calibri"/>
            </a:endParaRPr>
          </a:p>
        </p:txBody>
      </p:sp>
    </p:spTree>
    <p:extLst>
      <p:ext uri="{BB962C8B-B14F-4D97-AF65-F5344CB8AC3E}">
        <p14:creationId xmlns:p14="http://schemas.microsoft.com/office/powerpoint/2010/main" val="3509463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treatment is </a:t>
            </a:r>
            <a:r>
              <a:rPr lang="en-US" dirty="0" smtClean="0"/>
              <a:t>providing</a:t>
            </a:r>
            <a:r>
              <a:rPr lang="en-US" baseline="0" dirty="0" smtClean="0"/>
              <a:t> strength based, client centered counseling where empowerment is the goal. Empowering patients to take chare of their sexual health can help prevent re-infection. *Have participants read all messages</a:t>
            </a:r>
          </a:p>
          <a:p>
            <a:endParaRPr lang="en-US" dirty="0"/>
          </a:p>
        </p:txBody>
      </p:sp>
      <p:sp>
        <p:nvSpPr>
          <p:cNvPr id="4" name="Slide Number Placeholder 3"/>
          <p:cNvSpPr>
            <a:spLocks noGrp="1"/>
          </p:cNvSpPr>
          <p:nvPr>
            <p:ph type="sldNum" sz="quarter" idx="10"/>
          </p:nvPr>
        </p:nvSpPr>
        <p:spPr/>
        <p:txBody>
          <a:bodyPr/>
          <a:lstStyle/>
          <a:p>
            <a:pPr defTabSz="475397">
              <a:defRPr/>
            </a:pPr>
            <a:fld id="{37A90F76-309F-44A0-846B-B451D5B39547}" type="slidenum">
              <a:rPr lang="en-US">
                <a:solidFill>
                  <a:prstClr val="black"/>
                </a:solidFill>
                <a:latin typeface="Calibri"/>
              </a:rPr>
              <a:pPr defTabSz="475397">
                <a:defRPr/>
              </a:pPr>
              <a:t>21</a:t>
            </a:fld>
            <a:endParaRPr lang="en-US">
              <a:solidFill>
                <a:prstClr val="black"/>
              </a:solidFill>
              <a:latin typeface="Calibri"/>
            </a:endParaRPr>
          </a:p>
        </p:txBody>
      </p:sp>
    </p:spTree>
    <p:extLst>
      <p:ext uri="{BB962C8B-B14F-4D97-AF65-F5344CB8AC3E}">
        <p14:creationId xmlns:p14="http://schemas.microsoft.com/office/powerpoint/2010/main" val="1124885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smtClean="0"/>
              <a:t>This </a:t>
            </a:r>
            <a:r>
              <a:rPr lang="en-US" altLang="en-US" dirty="0"/>
              <a:t>slide shows us why reinfection with </a:t>
            </a:r>
            <a:r>
              <a:rPr lang="en-US" altLang="en-US" dirty="0" smtClean="0"/>
              <a:t>chlamydia </a:t>
            </a:r>
            <a:r>
              <a:rPr lang="en-US" altLang="en-US" dirty="0"/>
              <a:t>is so dangerous and why retesting for the infection in the months following initial treatment is so important.</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Repeat infection leads to a much higher risk of reproductive complications.  </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The graph here depicts the relative risk of a </a:t>
            </a:r>
            <a:r>
              <a:rPr lang="en-US" altLang="en-US" dirty="0" smtClean="0"/>
              <a:t>chlamydia </a:t>
            </a:r>
            <a:r>
              <a:rPr lang="en-US" altLang="en-US" dirty="0"/>
              <a:t>infection leading to PID and ectopic pregnancy, depending on how many infections a woman has had.  A second infection with </a:t>
            </a:r>
            <a:r>
              <a:rPr lang="en-US" altLang="en-US" dirty="0" smtClean="0"/>
              <a:t>chlamydia </a:t>
            </a:r>
            <a:r>
              <a:rPr lang="en-US" altLang="en-US" dirty="0"/>
              <a:t>is 4 times as likely to progress to PID as the first infection, and twice as likely to lead to ectopic pregnancy.  Three or more infections have 6x the risk of PID and 5x the risk of ectopic pregnancy.</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Repeat testing within the few months following initial treatment will very likely lead to earlier detection and treatment of reinfection, which has the potential to reduce the chance of these complications developing.  </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And because the vast majority – generally 70-80% -- of </a:t>
            </a:r>
            <a:r>
              <a:rPr lang="en-US" altLang="en-US" dirty="0" smtClean="0"/>
              <a:t>chlamydia </a:t>
            </a:r>
            <a:r>
              <a:rPr lang="en-US" altLang="en-US" dirty="0"/>
              <a:t>infections and reinfections in women are asymptomatic , it is important that retesting occurs reflexively during the recommended timeframe and is not solely triggered by patients returning to clinic with symptoms of infection. </a:t>
            </a:r>
            <a:endParaRPr lang="en-US" altLang="en-US" dirty="0" smtClean="0"/>
          </a:p>
          <a:p>
            <a:pPr eaLnBrk="1" hangingPunct="1">
              <a:lnSpc>
                <a:spcPct val="90000"/>
              </a:lnSpc>
              <a:spcBef>
                <a:spcPct val="0"/>
              </a:spcBef>
            </a:pPr>
            <a:endParaRPr lang="en-US" altLang="en-US" dirty="0" smtClean="0"/>
          </a:p>
          <a:p>
            <a:pPr eaLnBrk="1" hangingPunct="1">
              <a:lnSpc>
                <a:spcPct val="90000"/>
              </a:lnSpc>
              <a:spcBef>
                <a:spcPct val="0"/>
              </a:spcBef>
            </a:pPr>
            <a:r>
              <a:rPr lang="en-US" altLang="en-US" dirty="0" smtClean="0"/>
              <a:t>Because there are dire consequences from repeat infections, it is important</a:t>
            </a:r>
            <a:r>
              <a:rPr lang="en-US" altLang="en-US" baseline="0" dirty="0" smtClean="0"/>
              <a:t> for patients to know and understand partner management. In the next few slides, we will discuss options for notifying partners. </a:t>
            </a:r>
            <a:endParaRPr lang="en-US" altLang="en-US" dirty="0"/>
          </a:p>
          <a:p>
            <a:endParaRPr lang="en-US" dirty="0"/>
          </a:p>
        </p:txBody>
      </p:sp>
      <p:sp>
        <p:nvSpPr>
          <p:cNvPr id="4" name="Slide Number Placeholder 3"/>
          <p:cNvSpPr>
            <a:spLocks noGrp="1"/>
          </p:cNvSpPr>
          <p:nvPr>
            <p:ph type="sldNum" sz="quarter" idx="10"/>
          </p:nvPr>
        </p:nvSpPr>
        <p:spPr/>
        <p:txBody>
          <a:bodyPr/>
          <a:lstStyle/>
          <a:p>
            <a:pPr defTabSz="475397">
              <a:defRPr/>
            </a:pPr>
            <a:fld id="{37A90F76-309F-44A0-846B-B451D5B39547}" type="slidenum">
              <a:rPr lang="en-US">
                <a:solidFill>
                  <a:prstClr val="black"/>
                </a:solidFill>
                <a:latin typeface="Calibri"/>
              </a:rPr>
              <a:pPr defTabSz="475397">
                <a:defRPr/>
              </a:pPr>
              <a:t>22</a:t>
            </a:fld>
            <a:endParaRPr lang="en-US">
              <a:solidFill>
                <a:prstClr val="black"/>
              </a:solidFill>
              <a:latin typeface="Calibri"/>
            </a:endParaRPr>
          </a:p>
        </p:txBody>
      </p:sp>
    </p:spTree>
    <p:extLst>
      <p:ext uri="{BB962C8B-B14F-4D97-AF65-F5344CB8AC3E}">
        <p14:creationId xmlns:p14="http://schemas.microsoft.com/office/powerpoint/2010/main" val="622337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92">
              <a:defRPr/>
            </a:pPr>
            <a:r>
              <a:rPr lang="en-US" altLang="en-US" dirty="0"/>
              <a:t>It’s important to note that not all relationships are healthy. There are real power differentials that exist between partners that may impact whether or not someone uses protection from </a:t>
            </a:r>
            <a:r>
              <a:rPr lang="en-US" altLang="en-US" dirty="0" smtClean="0"/>
              <a:t>STIs</a:t>
            </a:r>
            <a:r>
              <a:rPr lang="en-US" altLang="en-US" dirty="0"/>
              <a:t>. One of the most extreme forms of an unhealthy relationship involves intimate partner violence. You may want to consult your clinic’s protocols if you discover that this is the case. </a:t>
            </a:r>
          </a:p>
          <a:p>
            <a:endParaRPr lang="en-US" dirty="0"/>
          </a:p>
        </p:txBody>
      </p:sp>
      <p:sp>
        <p:nvSpPr>
          <p:cNvPr id="4" name="Slide Number Placeholder 3"/>
          <p:cNvSpPr>
            <a:spLocks noGrp="1"/>
          </p:cNvSpPr>
          <p:nvPr>
            <p:ph type="sldNum" sz="quarter" idx="10"/>
          </p:nvPr>
        </p:nvSpPr>
        <p:spPr/>
        <p:txBody>
          <a:bodyPr/>
          <a:lstStyle/>
          <a:p>
            <a:pPr defTabSz="475397">
              <a:defRPr/>
            </a:pPr>
            <a:fld id="{37A90F76-309F-44A0-846B-B451D5B39547}" type="slidenum">
              <a:rPr lang="en-US">
                <a:solidFill>
                  <a:prstClr val="black"/>
                </a:solidFill>
                <a:latin typeface="Calibri"/>
              </a:rPr>
              <a:pPr defTabSz="475397">
                <a:defRPr/>
              </a:pPr>
              <a:t>23</a:t>
            </a:fld>
            <a:endParaRPr lang="en-US">
              <a:solidFill>
                <a:prstClr val="black"/>
              </a:solidFill>
              <a:latin typeface="Calibri"/>
            </a:endParaRPr>
          </a:p>
        </p:txBody>
      </p:sp>
    </p:spTree>
    <p:extLst>
      <p:ext uri="{BB962C8B-B14F-4D97-AF65-F5344CB8AC3E}">
        <p14:creationId xmlns:p14="http://schemas.microsoft.com/office/powerpoint/2010/main" val="168577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nvSpPr>
        <p:spPr bwMode="auto">
          <a:xfrm>
            <a:off x="4143589" y="9119474"/>
            <a:ext cx="3169920" cy="480060"/>
          </a:xfrm>
          <a:prstGeom prst="rect">
            <a:avLst/>
          </a:prstGeom>
          <a:noFill/>
          <a:ln w="9525">
            <a:noFill/>
            <a:miter lim="800000"/>
            <a:headEnd/>
            <a:tailEnd/>
          </a:ln>
        </p:spPr>
        <p:txBody>
          <a:bodyPr lIns="96174" tIns="48087" rIns="96174" bIns="48087" anchor="b"/>
          <a:lstStyle/>
          <a:p>
            <a:pPr algn="r" defTabSz="475397">
              <a:defRPr/>
            </a:pPr>
            <a:fld id="{FB50C302-8226-4A03-9E24-CD17FBFEF04E}" type="slidenum">
              <a:rPr lang="en-US" altLang="en-US" sz="1200">
                <a:solidFill>
                  <a:prstClr val="black"/>
                </a:solidFill>
                <a:latin typeface="Calibri" pitchFamily="34" charset="0"/>
              </a:rPr>
              <a:pPr algn="r" defTabSz="475397">
                <a:defRPr/>
              </a:pPr>
              <a:t>24</a:t>
            </a:fld>
            <a:endParaRPr lang="en-US" altLang="en-US" sz="1200">
              <a:solidFill>
                <a:prstClr val="black"/>
              </a:solidFill>
              <a:latin typeface="Calibri" pitchFamily="34" charset="0"/>
            </a:endParaRPr>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cs typeface="Arial" charset="0"/>
              </a:rPr>
              <a:t>For</a:t>
            </a:r>
            <a:r>
              <a:rPr lang="en-US" altLang="en-US" baseline="0" dirty="0" smtClean="0">
                <a:cs typeface="Arial" charset="0"/>
              </a:rPr>
              <a:t> patients positive for chlamydia and/or gonorrhea, it’s important to treat all sexual partners from the 2 months prior to the positive test. As we mentioned, syphilis partner management recommendations are based on stage. </a:t>
            </a:r>
          </a:p>
          <a:p>
            <a:pPr eaLnBrk="1" hangingPunct="1">
              <a:spcBef>
                <a:spcPct val="0"/>
              </a:spcBef>
            </a:pPr>
            <a:endParaRPr lang="en-US" altLang="en-US" baseline="0" dirty="0" smtClean="0">
              <a:cs typeface="Arial" charset="0"/>
            </a:endParaRPr>
          </a:p>
          <a:p>
            <a:pPr eaLnBrk="1" hangingPunct="1">
              <a:spcBef>
                <a:spcPct val="0"/>
              </a:spcBef>
            </a:pPr>
            <a:r>
              <a:rPr lang="en-US" altLang="en-US" dirty="0" smtClean="0">
                <a:cs typeface="Arial" charset="0"/>
              </a:rPr>
              <a:t>There </a:t>
            </a:r>
            <a:r>
              <a:rPr lang="en-US" altLang="en-US" dirty="0">
                <a:cs typeface="Arial" charset="0"/>
              </a:rPr>
              <a:t>are a number of options for </a:t>
            </a:r>
            <a:r>
              <a:rPr lang="en-US" altLang="en-US" dirty="0" smtClean="0">
                <a:cs typeface="Arial" charset="0"/>
              </a:rPr>
              <a:t>partner</a:t>
            </a:r>
            <a:r>
              <a:rPr lang="en-US" altLang="en-US" baseline="0" dirty="0" smtClean="0">
                <a:cs typeface="Arial" charset="0"/>
              </a:rPr>
              <a:t> management</a:t>
            </a:r>
            <a:r>
              <a:rPr lang="en-US" altLang="en-US" dirty="0" smtClean="0">
                <a:cs typeface="Arial" charset="0"/>
              </a:rPr>
              <a:t>. Provider referral is where</a:t>
            </a:r>
            <a:r>
              <a:rPr lang="en-US" altLang="en-US" baseline="0" dirty="0" smtClean="0">
                <a:cs typeface="Arial" charset="0"/>
              </a:rPr>
              <a:t> health department staff, such as Disease Intervention Specialists or Public Health Investigators, notify the partner(s) of exposure and support the partner in accessing services and receiving treatment. This is typically offered for infections like syphilis and HIV. These services are referred to as partner services and are offered by the LA County Department of Public Health. These services are voluntary and confidential; patients can opt to not accept these services. </a:t>
            </a:r>
          </a:p>
          <a:p>
            <a:pPr eaLnBrk="1" hangingPunct="1">
              <a:spcBef>
                <a:spcPct val="0"/>
              </a:spcBef>
            </a:pPr>
            <a:endParaRPr lang="en-US" altLang="en-US" baseline="0" dirty="0" smtClean="0">
              <a:cs typeface="Arial" charset="0"/>
            </a:endParaRPr>
          </a:p>
          <a:p>
            <a:pPr defTabSz="950793">
              <a:spcBef>
                <a:spcPct val="0"/>
              </a:spcBef>
              <a:defRPr/>
            </a:pPr>
            <a:r>
              <a:rPr lang="en-US" altLang="en-US" baseline="0" dirty="0" smtClean="0">
                <a:cs typeface="Arial" charset="0"/>
              </a:rPr>
              <a:t>The second option is for the patient to notify their partner and it is up to the partner to access testing and treatment. </a:t>
            </a:r>
          </a:p>
          <a:p>
            <a:pPr defTabSz="950793">
              <a:spcBef>
                <a:spcPct val="0"/>
              </a:spcBef>
              <a:defRPr/>
            </a:pPr>
            <a:endParaRPr lang="en-US" altLang="en-US" baseline="0" dirty="0" smtClean="0">
              <a:cs typeface="Arial" charset="0"/>
            </a:endParaRPr>
          </a:p>
          <a:p>
            <a:pPr defTabSz="950793">
              <a:spcBef>
                <a:spcPct val="0"/>
              </a:spcBef>
              <a:defRPr/>
            </a:pPr>
            <a:r>
              <a:rPr lang="en-US" altLang="en-US" dirty="0" smtClean="0">
                <a:cs typeface="Arial" charset="0"/>
              </a:rPr>
              <a:t>The </a:t>
            </a:r>
            <a:r>
              <a:rPr lang="en-US" altLang="en-US" dirty="0">
                <a:cs typeface="Arial" charset="0"/>
              </a:rPr>
              <a:t>best option is for the partner(s) to receive screening and treatment in the clinic; however, if a partner is unlikely or unable to seek clinical services, </a:t>
            </a:r>
            <a:r>
              <a:rPr lang="en-US" altLang="en-US" dirty="0" smtClean="0">
                <a:cs typeface="Arial" charset="0"/>
              </a:rPr>
              <a:t>expedited</a:t>
            </a:r>
            <a:r>
              <a:rPr lang="en-US" altLang="en-US" baseline="0" dirty="0" smtClean="0">
                <a:cs typeface="Arial" charset="0"/>
              </a:rPr>
              <a:t> partner therapy or EPT </a:t>
            </a:r>
            <a:r>
              <a:rPr lang="en-US" altLang="en-US" dirty="0" smtClean="0">
                <a:cs typeface="Arial" charset="0"/>
              </a:rPr>
              <a:t>is </a:t>
            </a:r>
            <a:r>
              <a:rPr lang="en-US" altLang="en-US" dirty="0">
                <a:cs typeface="Arial" charset="0"/>
              </a:rPr>
              <a:t>another option through which the index patient takes a dosage of medication to their partner. </a:t>
            </a:r>
            <a:r>
              <a:rPr lang="en-US" altLang="en-US" dirty="0" smtClean="0">
                <a:cs typeface="Arial" charset="0"/>
              </a:rPr>
              <a:t>EPT is </a:t>
            </a:r>
            <a:r>
              <a:rPr lang="en-US" altLang="en-US" dirty="0">
                <a:cs typeface="Arial" charset="0"/>
              </a:rPr>
              <a:t>legal in </a:t>
            </a:r>
            <a:r>
              <a:rPr lang="en-US" altLang="en-US" dirty="0" smtClean="0">
                <a:cs typeface="Arial" charset="0"/>
              </a:rPr>
              <a:t>Californi</a:t>
            </a:r>
            <a:r>
              <a:rPr lang="en-US" altLang="en-US" baseline="0" dirty="0" smtClean="0">
                <a:cs typeface="Arial" charset="0"/>
              </a:rPr>
              <a:t>a for chlamydia, gonorrhea, and </a:t>
            </a:r>
            <a:r>
              <a:rPr lang="en-US" altLang="en-US" baseline="0" dirty="0" err="1" smtClean="0">
                <a:cs typeface="Arial" charset="0"/>
              </a:rPr>
              <a:t>trichomoniasis</a:t>
            </a:r>
            <a:r>
              <a:rPr lang="en-US" altLang="en-US" baseline="0" dirty="0" smtClean="0">
                <a:cs typeface="Arial" charset="0"/>
              </a:rPr>
              <a:t> and </a:t>
            </a:r>
            <a:r>
              <a:rPr lang="en-US" altLang="en-US" dirty="0" smtClean="0">
                <a:cs typeface="Arial" charset="0"/>
              </a:rPr>
              <a:t>is</a:t>
            </a:r>
            <a:r>
              <a:rPr lang="en-US" altLang="en-US" baseline="0" dirty="0" smtClean="0">
                <a:cs typeface="Arial" charset="0"/>
              </a:rPr>
              <a:t> </a:t>
            </a:r>
            <a:r>
              <a:rPr lang="en-US" altLang="en-US" dirty="0">
                <a:cs typeface="Arial" charset="0"/>
              </a:rPr>
              <a:t>covered by Family </a:t>
            </a:r>
            <a:r>
              <a:rPr lang="en-US" altLang="en-US" dirty="0" smtClean="0">
                <a:cs typeface="Arial" charset="0"/>
              </a:rPr>
              <a:t>PACT</a:t>
            </a:r>
            <a:r>
              <a:rPr lang="en-US" altLang="en-US" baseline="0" dirty="0" smtClean="0">
                <a:cs typeface="Arial" charset="0"/>
              </a:rPr>
              <a:t> and </a:t>
            </a:r>
            <a:r>
              <a:rPr lang="en-US" altLang="en-US" baseline="0" dirty="0" err="1" smtClean="0">
                <a:cs typeface="Arial" charset="0"/>
              </a:rPr>
              <a:t>Medi</a:t>
            </a:r>
            <a:r>
              <a:rPr lang="en-US" altLang="en-US" baseline="0" dirty="0" smtClean="0">
                <a:cs typeface="Arial" charset="0"/>
              </a:rPr>
              <a:t>-Cal. </a:t>
            </a:r>
            <a:endParaRPr lang="en-US" altLang="en-US" dirty="0">
              <a:cs typeface="Arial" charset="0"/>
            </a:endParaRPr>
          </a:p>
          <a:p>
            <a:pPr eaLnBrk="1" hangingPunct="1">
              <a:spcBef>
                <a:spcPct val="0"/>
              </a:spcBef>
            </a:pPr>
            <a:endParaRPr lang="en-US" altLang="en-US" dirty="0" smtClean="0">
              <a:cs typeface="Arial" charset="0"/>
            </a:endParaRPr>
          </a:p>
          <a:p>
            <a:pPr eaLnBrk="1" hangingPunct="1">
              <a:spcBef>
                <a:spcPct val="0"/>
              </a:spcBef>
            </a:pPr>
            <a:r>
              <a:rPr lang="en-US" altLang="en-US" dirty="0" smtClean="0">
                <a:cs typeface="Arial" charset="0"/>
              </a:rPr>
              <a:t>Our</a:t>
            </a:r>
            <a:r>
              <a:rPr lang="en-US" altLang="en-US" baseline="0" dirty="0" smtClean="0">
                <a:cs typeface="Arial" charset="0"/>
              </a:rPr>
              <a:t> agency operates an EPT distribution program for chlamydia and gonorrhea. On the next slide we will provide more information on the program. </a:t>
            </a:r>
            <a:endParaRPr lang="en-US" altLang="en-US" dirty="0" smtClean="0">
              <a:cs typeface="Arial" charset="0"/>
            </a:endParaRPr>
          </a:p>
          <a:p>
            <a:pPr eaLnBrk="1" hangingPunct="1">
              <a:spcBef>
                <a:spcPct val="0"/>
              </a:spcBef>
            </a:pPr>
            <a:endParaRPr lang="en-US" altLang="en-US" dirty="0">
              <a:cs typeface="Arial" charset="0"/>
            </a:endParaRPr>
          </a:p>
          <a:p>
            <a:pPr eaLnBrk="1" hangingPunct="1">
              <a:spcBef>
                <a:spcPct val="0"/>
              </a:spcBef>
            </a:pPr>
            <a:r>
              <a:rPr lang="en-US" altLang="en-US" dirty="0">
                <a:cs typeface="Arial" charset="0"/>
              </a:rPr>
              <a:t>Source: CDPH STD Control Branch, Best Practices for Prevention and Early Detection of Repeat Chlamydial and Gonococcal Infections: Effective Partner Treatment and Patient Retesting Strategies  Implementation in California Health Care Settings, June </a:t>
            </a:r>
            <a:r>
              <a:rPr lang="en-US" altLang="en-US" dirty="0" smtClean="0">
                <a:cs typeface="Arial" charset="0"/>
              </a:rPr>
              <a:t>2011</a:t>
            </a:r>
          </a:p>
          <a:p>
            <a:pPr eaLnBrk="1" hangingPunct="1">
              <a:spcBef>
                <a:spcPct val="0"/>
              </a:spcBef>
            </a:pPr>
            <a:endParaRPr lang="en-US" altLang="en-US" dirty="0" smtClean="0">
              <a:cs typeface="Arial" charset="0"/>
            </a:endParaRPr>
          </a:p>
          <a:p>
            <a:pPr eaLnBrk="1" hangingPunct="1">
              <a:spcBef>
                <a:spcPct val="0"/>
              </a:spcBef>
            </a:pPr>
            <a:endParaRPr lang="en-US" altLang="en-US" dirty="0" smtClean="0">
              <a:cs typeface="Arial" charset="0"/>
            </a:endParaRPr>
          </a:p>
          <a:p>
            <a:pPr eaLnBrk="1" hangingPunct="1">
              <a:spcBef>
                <a:spcPct val="0"/>
              </a:spcBef>
            </a:pPr>
            <a:r>
              <a:rPr lang="en-US" altLang="en-US" b="1" dirty="0" smtClean="0">
                <a:cs typeface="Arial" charset="0"/>
              </a:rPr>
              <a:t>**Ask participants: Are you providing prescriptions or PDPT for partner treatments? What successes or challenges have you encountered in providing partner treatment?</a:t>
            </a:r>
          </a:p>
          <a:p>
            <a:pPr eaLnBrk="1" hangingPunct="1">
              <a:spcBef>
                <a:spcPct val="0"/>
              </a:spcBef>
            </a:pPr>
            <a:endParaRPr lang="en-US" altLang="en-US" dirty="0">
              <a:cs typeface="Arial" charset="0"/>
            </a:endParaRPr>
          </a:p>
          <a:p>
            <a:pPr eaLnBrk="1" hangingPunct="1">
              <a:spcBef>
                <a:spcPct val="0"/>
              </a:spcBef>
            </a:pPr>
            <a:endParaRPr lang="en-US" altLang="en-US" dirty="0">
              <a:cs typeface="Arial" charset="0"/>
            </a:endParaRPr>
          </a:p>
          <a:p>
            <a:pPr eaLnBrk="1" hangingPunct="1">
              <a:spcBef>
                <a:spcPct val="0"/>
              </a:spcBef>
            </a:pPr>
            <a:r>
              <a:rPr lang="en-US" altLang="en-US" dirty="0">
                <a:cs typeface="Arial" charset="0"/>
              </a:rPr>
              <a:t>https://www.cdc.gov/hiv/clinicians/screening/partner-notification-services.html</a:t>
            </a:r>
          </a:p>
        </p:txBody>
      </p:sp>
    </p:spTree>
    <p:extLst>
      <p:ext uri="{BB962C8B-B14F-4D97-AF65-F5344CB8AC3E}">
        <p14:creationId xmlns:p14="http://schemas.microsoft.com/office/powerpoint/2010/main" val="4090911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1463675" y="1182688"/>
            <a:ext cx="4254500" cy="3190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490" indent="-301077">
              <a:defRPr>
                <a:solidFill>
                  <a:schemeClr val="tx1"/>
                </a:solidFill>
                <a:latin typeface="Arial" panose="020B0604020202020204" pitchFamily="34" charset="0"/>
                <a:cs typeface="Arial" panose="020B0604020202020204" pitchFamily="34" charset="0"/>
              </a:defRPr>
            </a:lvl2pPr>
            <a:lvl3pPr marL="1209352" indent="-240524">
              <a:defRPr>
                <a:solidFill>
                  <a:schemeClr val="tx1"/>
                </a:solidFill>
                <a:latin typeface="Arial" panose="020B0604020202020204" pitchFamily="34" charset="0"/>
                <a:cs typeface="Arial" panose="020B0604020202020204" pitchFamily="34" charset="0"/>
              </a:defRPr>
            </a:lvl3pPr>
            <a:lvl4pPr marL="1693766" indent="-240524">
              <a:defRPr>
                <a:solidFill>
                  <a:schemeClr val="tx1"/>
                </a:solidFill>
                <a:latin typeface="Arial" panose="020B0604020202020204" pitchFamily="34" charset="0"/>
                <a:cs typeface="Arial" panose="020B0604020202020204" pitchFamily="34" charset="0"/>
              </a:defRPr>
            </a:lvl4pPr>
            <a:lvl5pPr marL="2176497" indent="-240524">
              <a:defRPr>
                <a:solidFill>
                  <a:schemeClr val="tx1"/>
                </a:solidFill>
                <a:latin typeface="Arial" panose="020B0604020202020204" pitchFamily="34" charset="0"/>
                <a:cs typeface="Arial" panose="020B0604020202020204" pitchFamily="34" charset="0"/>
              </a:defRPr>
            </a:lvl5pPr>
            <a:lvl6pPr marL="2660910"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5323"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9737"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150"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75397">
              <a:defRPr/>
            </a:pPr>
            <a:fld id="{0BBB1276-34DC-400A-8EEC-71A2D0D62780}" type="slidenum">
              <a:rPr lang="en-US" altLang="en-US">
                <a:solidFill>
                  <a:prstClr val="black"/>
                </a:solidFill>
                <a:latin typeface="Calibri" panose="020F0502020204030204" pitchFamily="34" charset="0"/>
              </a:rPr>
              <a:pPr defTabSz="475397">
                <a:defRPr/>
              </a:pPr>
              <a:t>25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507733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lnSpc>
                <a:spcPct val="90000"/>
              </a:lnSpc>
              <a:spcBef>
                <a:spcPts val="0"/>
              </a:spcBef>
              <a:spcAft>
                <a:spcPts val="0"/>
              </a:spcAft>
              <a:buClr>
                <a:srgbClr val="007D68"/>
              </a:buClr>
              <a:buSzPts val="1200"/>
              <a:buFont typeface="Noto Sans Symbols"/>
              <a:buNone/>
            </a:pPr>
            <a:r>
              <a:rPr lang="en-US" baseline="0" dirty="0" smtClean="0"/>
              <a:t>Now that we’ve completed a brief overview of the different STIs, we are going to focus in on syphilis. As mentioned earlier, syphilis infections are becoming more common. Syphilis can cause serious health issues, so reducing the spread is a major public health priority. </a:t>
            </a:r>
          </a:p>
          <a:p>
            <a:pPr marL="0" lvl="0" indent="0" algn="l" rtl="0">
              <a:lnSpc>
                <a:spcPct val="90000"/>
              </a:lnSpc>
              <a:spcBef>
                <a:spcPts val="0"/>
              </a:spcBef>
              <a:spcAft>
                <a:spcPts val="0"/>
              </a:spcAft>
              <a:buClr>
                <a:srgbClr val="007D68"/>
              </a:buClr>
              <a:buSzPts val="1200"/>
              <a:buFont typeface="Noto Sans Symbols"/>
              <a:buNone/>
            </a:pPr>
            <a:endParaRPr lang="en-US" baseline="0" dirty="0" smtClean="0"/>
          </a:p>
          <a:p>
            <a:pPr marL="0" lvl="0" indent="0" algn="l" rtl="0">
              <a:lnSpc>
                <a:spcPct val="90000"/>
              </a:lnSpc>
              <a:spcBef>
                <a:spcPts val="0"/>
              </a:spcBef>
              <a:spcAft>
                <a:spcPts val="0"/>
              </a:spcAft>
              <a:buClr>
                <a:srgbClr val="007D68"/>
              </a:buClr>
              <a:buSzPts val="1200"/>
              <a:buFont typeface="Noto Sans Symbols"/>
              <a:buNone/>
            </a:pPr>
            <a:r>
              <a:rPr lang="en-US" baseline="0" dirty="0" smtClean="0"/>
              <a:t>Syphilis is caused by a bacteria, so it is curable when treated with antibiotics.</a:t>
            </a:r>
          </a:p>
          <a:p>
            <a:pPr marL="0" lvl="0" indent="0" algn="l" rtl="0">
              <a:lnSpc>
                <a:spcPct val="90000"/>
              </a:lnSpc>
              <a:spcBef>
                <a:spcPts val="0"/>
              </a:spcBef>
              <a:spcAft>
                <a:spcPts val="0"/>
              </a:spcAft>
              <a:buClr>
                <a:srgbClr val="007D68"/>
              </a:buClr>
              <a:buSzPts val="1200"/>
              <a:buFont typeface="Noto Sans Symbols"/>
              <a:buNone/>
            </a:pPr>
            <a:endParaRPr lang="en-US" baseline="0" dirty="0" smtClean="0"/>
          </a:p>
          <a:p>
            <a:pPr marL="0" marR="0" lvl="0" indent="0" algn="l" defTabSz="914400" rtl="0" eaLnBrk="1" fontAlgn="auto" latinLnBrk="0" hangingPunct="1">
              <a:lnSpc>
                <a:spcPct val="90000"/>
              </a:lnSpc>
              <a:spcBef>
                <a:spcPts val="0"/>
              </a:spcBef>
              <a:spcAft>
                <a:spcPts val="0"/>
              </a:spcAft>
              <a:buClr>
                <a:srgbClr val="007D68"/>
              </a:buClr>
              <a:buSzPts val="1200"/>
              <a:buFont typeface="Noto Sans Symbols"/>
              <a:buNone/>
              <a:tabLst/>
              <a:defRPr/>
            </a:pPr>
            <a:r>
              <a:rPr lang="en-US" dirty="0" smtClean="0"/>
              <a:t>Syphilis is spread</a:t>
            </a:r>
            <a:r>
              <a:rPr lang="en-US" baseline="0" dirty="0" smtClean="0"/>
              <a:t> through sustained skin contact with an infected area, usually with a sore or wart-like lesions. This can be </a:t>
            </a:r>
            <a:r>
              <a:rPr lang="en-US" dirty="0" smtClean="0"/>
              <a:t>during vaginal, anal, and oral sex</a:t>
            </a:r>
            <a:r>
              <a:rPr lang="en-US" baseline="0" dirty="0" smtClean="0"/>
              <a:t>. Unlike some of the other STIs, p</a:t>
            </a:r>
            <a:r>
              <a:rPr lang="en-US" sz="1200" b="0" i="0" u="none" strike="noStrike" cap="none" dirty="0" smtClean="0">
                <a:solidFill>
                  <a:schemeClr val="dk1"/>
                </a:solidFill>
                <a:effectLst/>
                <a:latin typeface="Calibri"/>
                <a:ea typeface="Calibri"/>
                <a:cs typeface="Calibri"/>
                <a:sym typeface="Calibri"/>
              </a:rPr>
              <a:t>enetration or exchange of body fluids is not necessary to spread syphilis.</a:t>
            </a:r>
          </a:p>
          <a:p>
            <a:pPr marL="0" lvl="0" indent="0" algn="l" rtl="0">
              <a:lnSpc>
                <a:spcPct val="90000"/>
              </a:lnSpc>
              <a:spcBef>
                <a:spcPts val="240"/>
              </a:spcBef>
              <a:spcAft>
                <a:spcPts val="0"/>
              </a:spcAft>
              <a:buClr>
                <a:srgbClr val="007D68"/>
              </a:buClr>
              <a:buSzPts val="1200"/>
              <a:buFont typeface="Noto Sans Symbols"/>
              <a:buNone/>
            </a:pPr>
            <a:endParaRPr dirty="0"/>
          </a:p>
          <a:p>
            <a:pPr marL="0" lvl="0" indent="0" algn="l" rtl="0">
              <a:lnSpc>
                <a:spcPct val="90000"/>
              </a:lnSpc>
              <a:spcBef>
                <a:spcPts val="240"/>
              </a:spcBef>
              <a:spcAft>
                <a:spcPts val="0"/>
              </a:spcAft>
              <a:buClr>
                <a:srgbClr val="007D68"/>
              </a:buClr>
              <a:buSzPts val="1200"/>
              <a:buFont typeface="Noto Sans Symbols"/>
              <a:buNone/>
            </a:pPr>
            <a:r>
              <a:rPr lang="en-US" dirty="0" smtClean="0"/>
              <a:t>Sources: </a:t>
            </a:r>
            <a:endParaRPr dirty="0"/>
          </a:p>
          <a:p>
            <a:pPr marL="0" lvl="0" indent="0" algn="l" rtl="0">
              <a:lnSpc>
                <a:spcPct val="90000"/>
              </a:lnSpc>
              <a:spcBef>
                <a:spcPts val="240"/>
              </a:spcBef>
              <a:spcAft>
                <a:spcPts val="0"/>
              </a:spcAft>
              <a:buClr>
                <a:srgbClr val="007D68"/>
              </a:buClr>
              <a:buSzPts val="1200"/>
              <a:buFont typeface="Noto Sans Symbols"/>
              <a:buNone/>
            </a:pPr>
            <a:r>
              <a:rPr lang="en-US" dirty="0"/>
              <a:t>https://www.cdc.gov/std/statistics/2019/overview.htm#Syphilis</a:t>
            </a:r>
            <a:endParaRPr dirty="0"/>
          </a:p>
          <a:p>
            <a:pPr marL="0" lvl="0" indent="0" algn="l" rtl="0">
              <a:spcBef>
                <a:spcPts val="0"/>
              </a:spcBef>
              <a:spcAft>
                <a:spcPts val="0"/>
              </a:spcAft>
              <a:buNone/>
            </a:pPr>
            <a:r>
              <a:rPr lang="en-US" dirty="0" smtClean="0"/>
              <a:t>http://publichealth.lacounty.gov/dhsp/Reports/STD/2019_LAC_STD_Snapshot_051921Update.pdf</a:t>
            </a:r>
            <a:endParaRPr dirty="0"/>
          </a:p>
        </p:txBody>
      </p:sp>
      <p:sp>
        <p:nvSpPr>
          <p:cNvPr id="139" name="Google Shape;139;p4: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485162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
                <a:srgbClr val="007D68"/>
              </a:buClr>
              <a:buSzPts val="1200"/>
              <a:buFont typeface="Noto Sans Symbols"/>
              <a:buNone/>
              <a:tabLst/>
              <a:defRPr/>
            </a:pPr>
            <a:r>
              <a:rPr lang="en-US" sz="1200" b="0" i="0" u="none" strike="noStrike" cap="none" dirty="0" smtClean="0">
                <a:solidFill>
                  <a:schemeClr val="dk1"/>
                </a:solidFill>
                <a:effectLst/>
                <a:latin typeface="Calibri"/>
                <a:ea typeface="Calibri"/>
                <a:cs typeface="Calibri"/>
                <a:sym typeface="Calibri"/>
              </a:rPr>
              <a:t>The infection</a:t>
            </a:r>
            <a:r>
              <a:rPr lang="en-US" sz="1200" b="0" i="0" u="none" strike="noStrike" cap="none" baseline="0" dirty="0" smtClean="0">
                <a:solidFill>
                  <a:schemeClr val="dk1"/>
                </a:solidFill>
                <a:effectLst/>
                <a:latin typeface="Calibri"/>
                <a:ea typeface="Calibri"/>
                <a:cs typeface="Calibri"/>
                <a:sym typeface="Calibri"/>
              </a:rPr>
              <a:t> goes</a:t>
            </a:r>
            <a:r>
              <a:rPr lang="en-US" sz="1200" b="0" i="0" u="none" strike="noStrike" cap="none" dirty="0" smtClean="0">
                <a:solidFill>
                  <a:schemeClr val="dk1"/>
                </a:solidFill>
                <a:effectLst/>
                <a:latin typeface="Calibri"/>
                <a:ea typeface="Calibri"/>
                <a:cs typeface="Calibri"/>
                <a:sym typeface="Calibri"/>
              </a:rPr>
              <a:t> through 4 stages with increasingly serious health effects. </a:t>
            </a:r>
          </a:p>
          <a:p>
            <a:pPr marL="171450" marR="0" lvl="0" indent="-171450" algn="l" defTabSz="914400" rtl="0" eaLnBrk="1" fontAlgn="auto" latinLnBrk="0" hangingPunct="1">
              <a:lnSpc>
                <a:spcPct val="90000"/>
              </a:lnSpc>
              <a:spcBef>
                <a:spcPts val="0"/>
              </a:spcBef>
              <a:spcAft>
                <a:spcPts val="0"/>
              </a:spcAft>
              <a:buClr>
                <a:srgbClr val="007D68"/>
              </a:buClr>
              <a:buSzPts val="1200"/>
              <a:buFont typeface="Arial" panose="020B0604020202020204" pitchFamily="34" charset="0"/>
              <a:buChar char="•"/>
              <a:tabLst/>
              <a:defRPr/>
            </a:pPr>
            <a:r>
              <a:rPr lang="en-US" sz="1200" b="0" i="0" u="none" strike="noStrike" cap="none" dirty="0" smtClean="0">
                <a:solidFill>
                  <a:schemeClr val="dk1"/>
                </a:solidFill>
                <a:effectLst/>
                <a:latin typeface="Calibri"/>
                <a:ea typeface="Calibri"/>
                <a:cs typeface="Calibri"/>
                <a:sym typeface="Calibri"/>
              </a:rPr>
              <a:t>Early stages (Primary and secondary) may include a painless sore, a body rash,</a:t>
            </a:r>
            <a:r>
              <a:rPr lang="en-US" sz="1200" b="0" i="0" u="none" strike="noStrike" cap="none" baseline="0" dirty="0" smtClean="0">
                <a:solidFill>
                  <a:schemeClr val="dk1"/>
                </a:solidFill>
                <a:effectLst/>
                <a:latin typeface="Calibri"/>
                <a:ea typeface="Calibri"/>
                <a:cs typeface="Calibri"/>
                <a:sym typeface="Calibri"/>
              </a:rPr>
              <a:t> a fever, and/or wart-like lesions. However, some patients do not experience or notice these symptoms. </a:t>
            </a:r>
          </a:p>
          <a:p>
            <a:pPr marL="171450" marR="0" lvl="0" indent="-171450" algn="l" defTabSz="914400" rtl="0" eaLnBrk="1" fontAlgn="auto" latinLnBrk="0" hangingPunct="1">
              <a:lnSpc>
                <a:spcPct val="90000"/>
              </a:lnSpc>
              <a:spcBef>
                <a:spcPts val="0"/>
              </a:spcBef>
              <a:spcAft>
                <a:spcPts val="0"/>
              </a:spcAft>
              <a:buClr>
                <a:srgbClr val="007D68"/>
              </a:buClr>
              <a:buSzPts val="1200"/>
              <a:buFont typeface="Arial" panose="020B0604020202020204" pitchFamily="34" charset="0"/>
              <a:buChar char="•"/>
              <a:tabLst/>
              <a:defRPr/>
            </a:pPr>
            <a:r>
              <a:rPr lang="en-US" sz="1200" b="0" i="0" u="none" strike="noStrike" cap="none" baseline="0" dirty="0" smtClean="0">
                <a:solidFill>
                  <a:schemeClr val="dk1"/>
                </a:solidFill>
                <a:effectLst/>
                <a:latin typeface="Calibri"/>
                <a:ea typeface="Calibri"/>
                <a:cs typeface="Calibri"/>
                <a:sym typeface="Calibri"/>
              </a:rPr>
              <a:t>Latent- After outward symptoms go away- usually about a year after the start of the infection- the disease goes into a </a:t>
            </a:r>
            <a:r>
              <a:rPr lang="en-US" sz="1200" b="0" i="0" u="none" strike="noStrike" cap="none" dirty="0" smtClean="0">
                <a:solidFill>
                  <a:schemeClr val="dk1"/>
                </a:solidFill>
                <a:effectLst/>
                <a:latin typeface="Calibri"/>
                <a:ea typeface="Calibri"/>
                <a:cs typeface="Calibri"/>
                <a:sym typeface="Calibri"/>
              </a:rPr>
              <a:t>Latent stage, which</a:t>
            </a:r>
            <a:r>
              <a:rPr lang="en-US" sz="1200" b="0" i="0" u="none" strike="noStrike" cap="none" baseline="0" dirty="0" smtClean="0">
                <a:solidFill>
                  <a:schemeClr val="dk1"/>
                </a:solidFill>
                <a:effectLst/>
                <a:latin typeface="Calibri"/>
                <a:ea typeface="Calibri"/>
                <a:cs typeface="Calibri"/>
                <a:sym typeface="Calibri"/>
              </a:rPr>
              <a:t> can </a:t>
            </a:r>
            <a:r>
              <a:rPr lang="en-US" sz="1200" b="0" i="0" u="none" strike="noStrike" cap="none" dirty="0" smtClean="0">
                <a:solidFill>
                  <a:schemeClr val="dk1"/>
                </a:solidFill>
                <a:effectLst/>
                <a:latin typeface="Calibri"/>
                <a:ea typeface="Calibri"/>
                <a:cs typeface="Calibri"/>
                <a:sym typeface="Calibri"/>
              </a:rPr>
              <a:t> have no symptoms for several years. Bacteria is still in body if there</a:t>
            </a:r>
            <a:r>
              <a:rPr lang="en-US" sz="1200" b="0" i="0" u="none" strike="noStrike" cap="none" baseline="0" dirty="0" smtClean="0">
                <a:solidFill>
                  <a:schemeClr val="dk1"/>
                </a:solidFill>
                <a:effectLst/>
                <a:latin typeface="Calibri"/>
                <a:ea typeface="Calibri"/>
                <a:cs typeface="Calibri"/>
                <a:sym typeface="Calibri"/>
              </a:rPr>
              <a:t> is </a:t>
            </a:r>
            <a:r>
              <a:rPr lang="en-US" sz="1200" b="0" i="0" u="none" strike="noStrike" cap="none" dirty="0" smtClean="0">
                <a:solidFill>
                  <a:schemeClr val="dk1"/>
                </a:solidFill>
                <a:effectLst/>
                <a:latin typeface="Calibri"/>
                <a:ea typeface="Calibri"/>
                <a:cs typeface="Calibri"/>
                <a:sym typeface="Calibri"/>
              </a:rPr>
              <a:t>no treatment, infecting the body</a:t>
            </a:r>
          </a:p>
          <a:p>
            <a:pPr marL="171450" marR="0" lvl="0" indent="-171450" algn="l" defTabSz="914400" rtl="0" eaLnBrk="1" fontAlgn="auto" latinLnBrk="0" hangingPunct="1">
              <a:lnSpc>
                <a:spcPct val="90000"/>
              </a:lnSpc>
              <a:spcBef>
                <a:spcPts val="0"/>
              </a:spcBef>
              <a:spcAft>
                <a:spcPts val="0"/>
              </a:spcAft>
              <a:buClr>
                <a:srgbClr val="007D68"/>
              </a:buClr>
              <a:buSzPts val="1200"/>
              <a:buFont typeface="Arial" panose="020B0604020202020204" pitchFamily="34" charset="0"/>
              <a:buChar char="•"/>
              <a:tabLst/>
              <a:defRPr/>
            </a:pPr>
            <a:r>
              <a:rPr lang="en-US" sz="1200" b="0" i="0" u="none" strike="noStrike" cap="none" dirty="0" smtClean="0">
                <a:solidFill>
                  <a:schemeClr val="dk1"/>
                </a:solidFill>
                <a:effectLst/>
                <a:latin typeface="Calibri"/>
                <a:ea typeface="Calibri"/>
                <a:cs typeface="Calibri"/>
                <a:sym typeface="Calibri"/>
              </a:rPr>
              <a:t>Tertiary Syphilis, or Late stage- This refers to the serious affects of long-term infection. These</a:t>
            </a:r>
            <a:r>
              <a:rPr lang="en-US" sz="1200" b="0" i="0" u="none" strike="noStrike" cap="none" baseline="0" dirty="0" smtClean="0">
                <a:solidFill>
                  <a:schemeClr val="dk1"/>
                </a:solidFill>
                <a:effectLst/>
                <a:latin typeface="Calibri"/>
                <a:ea typeface="Calibri"/>
                <a:cs typeface="Calibri"/>
                <a:sym typeface="Calibri"/>
              </a:rPr>
              <a:t> effects can show many years after the beginning of the infection, and can include </a:t>
            </a:r>
            <a:r>
              <a:rPr lang="en-US" sz="1200" b="0" i="0" u="none" strike="noStrike" cap="none" dirty="0" smtClean="0">
                <a:solidFill>
                  <a:schemeClr val="dk1"/>
                </a:solidFill>
                <a:effectLst/>
                <a:latin typeface="Calibri"/>
                <a:ea typeface="Calibri"/>
                <a:cs typeface="Calibri"/>
                <a:sym typeface="Calibri"/>
              </a:rPr>
              <a:t>Neurological and organ damage, blindness, deafness, dementia, even death. </a:t>
            </a:r>
          </a:p>
          <a:p>
            <a:pPr marL="0" marR="0" lvl="0" indent="0" algn="l" defTabSz="914400" rtl="0" eaLnBrk="1" fontAlgn="auto" latinLnBrk="0" hangingPunct="1">
              <a:lnSpc>
                <a:spcPct val="90000"/>
              </a:lnSpc>
              <a:spcBef>
                <a:spcPts val="0"/>
              </a:spcBef>
              <a:spcAft>
                <a:spcPts val="0"/>
              </a:spcAft>
              <a:buClr>
                <a:srgbClr val="007D68"/>
              </a:buClr>
              <a:buSzPts val="1200"/>
              <a:buFont typeface="Noto Sans Symbols"/>
              <a:buNone/>
              <a:tabLst/>
              <a:defRPr/>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7D68"/>
              </a:buClr>
              <a:buSzPts val="1200"/>
              <a:buFont typeface="Noto Sans Symbols"/>
              <a:buNone/>
              <a:tabLst/>
              <a:defRPr/>
            </a:pPr>
            <a:r>
              <a:rPr lang="en-US" sz="1200" b="0" i="0" u="none" strike="noStrike" cap="none" dirty="0" smtClean="0">
                <a:solidFill>
                  <a:schemeClr val="dk1"/>
                </a:solidFill>
                <a:effectLst/>
                <a:latin typeface="Calibri"/>
                <a:ea typeface="Calibri"/>
                <a:cs typeface="Calibri"/>
                <a:sym typeface="Calibri"/>
              </a:rPr>
              <a:t>While the syphilis infection is</a:t>
            </a:r>
            <a:r>
              <a:rPr lang="en-US" sz="1200" b="0" i="0" u="none" strike="noStrike" cap="none" baseline="0" dirty="0" smtClean="0">
                <a:solidFill>
                  <a:schemeClr val="dk1"/>
                </a:solidFill>
                <a:effectLst/>
                <a:latin typeface="Calibri"/>
                <a:ea typeface="Calibri"/>
                <a:cs typeface="Calibri"/>
                <a:sym typeface="Calibri"/>
              </a:rPr>
              <a:t> curable, t</a:t>
            </a:r>
            <a:r>
              <a:rPr lang="en-US" sz="1200" b="0" i="0" u="none" strike="noStrike" cap="none" dirty="0" smtClean="0">
                <a:solidFill>
                  <a:schemeClr val="dk1"/>
                </a:solidFill>
                <a:effectLst/>
                <a:latin typeface="Calibri"/>
                <a:ea typeface="Calibri"/>
                <a:cs typeface="Calibri"/>
                <a:sym typeface="Calibri"/>
              </a:rPr>
              <a:t>he nerve and organ damage done by the infection is often permanent- This is why it is so important to test often, treat early!</a:t>
            </a:r>
          </a:p>
          <a:p>
            <a:pPr marL="358536" lvl="0" indent="-358536" algn="l" rtl="0">
              <a:lnSpc>
                <a:spcPct val="90000"/>
              </a:lnSpc>
              <a:spcBef>
                <a:spcPts val="240"/>
              </a:spcBef>
              <a:spcAft>
                <a:spcPts val="0"/>
              </a:spcAft>
              <a:buClr>
                <a:srgbClr val="007D68"/>
              </a:buClr>
              <a:buSzPts val="1200"/>
              <a:buFont typeface="Noto Sans Symbols"/>
              <a:buChar char="▪"/>
            </a:pPr>
            <a:endParaRPr lang="en-US" dirty="0" smtClean="0"/>
          </a:p>
          <a:p>
            <a:pPr marL="0" lvl="0" indent="0" algn="l" rtl="0">
              <a:lnSpc>
                <a:spcPct val="90000"/>
              </a:lnSpc>
              <a:spcBef>
                <a:spcPts val="240"/>
              </a:spcBef>
              <a:spcAft>
                <a:spcPts val="0"/>
              </a:spcAft>
              <a:buClr>
                <a:srgbClr val="007D68"/>
              </a:buClr>
              <a:buSzPts val="1200"/>
              <a:buFont typeface="Noto Sans Symbols"/>
              <a:buNone/>
            </a:pPr>
            <a:r>
              <a:rPr lang="en-US" dirty="0" smtClean="0"/>
              <a:t>Sources: </a:t>
            </a:r>
          </a:p>
          <a:p>
            <a:pPr marL="0" lvl="0" indent="0" algn="l" rtl="0">
              <a:lnSpc>
                <a:spcPct val="90000"/>
              </a:lnSpc>
              <a:spcBef>
                <a:spcPts val="240"/>
              </a:spcBef>
              <a:spcAft>
                <a:spcPts val="0"/>
              </a:spcAft>
              <a:buClr>
                <a:srgbClr val="007D68"/>
              </a:buClr>
              <a:buSzPts val="1200"/>
              <a:buFont typeface="Noto Sans Symbols"/>
              <a:buNone/>
            </a:pPr>
            <a:r>
              <a:rPr lang="en-US" dirty="0" smtClean="0"/>
              <a:t>https://www.cdc.gov/std/statistics/2019/overview.htm#Syphilis</a:t>
            </a:r>
          </a:p>
          <a:p>
            <a:pPr marL="0" lvl="0" indent="0" algn="l" rtl="0">
              <a:spcBef>
                <a:spcPts val="0"/>
              </a:spcBef>
              <a:spcAft>
                <a:spcPts val="0"/>
              </a:spcAft>
              <a:buNone/>
            </a:pPr>
            <a:r>
              <a:rPr lang="en-US" dirty="0" smtClean="0"/>
              <a:t>http://publichealth.lacounty.gov/dhsp/Reports/STD/2019_LAC_STD_Snapshot_051921Update.pdf</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250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baseline="0" dirty="0" smtClean="0"/>
              <a:t>These are some key facts on syphilis: </a:t>
            </a:r>
          </a:p>
          <a:p>
            <a:pPr>
              <a:buFont typeface="Arial" panose="020B0604020202020204" pitchFamily="34" charset="0"/>
              <a:buChar char="•"/>
            </a:pPr>
            <a:endParaRPr lang="en-US"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latin typeface="Calibri"/>
                <a:ea typeface="Calibri"/>
                <a:cs typeface="Calibri"/>
                <a:sym typeface="Calibri"/>
              </a:rPr>
              <a:t>Anyone who is sexually active can get an STI like syphilis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latin typeface="Calibri"/>
                <a:ea typeface="Calibri"/>
                <a:cs typeface="Calibri"/>
                <a:sym typeface="Calibri"/>
              </a:rPr>
              <a:t>The most common symptom</a:t>
            </a:r>
            <a:r>
              <a:rPr lang="en-US" sz="1200" b="0" i="0" u="none" strike="noStrike" cap="none" baseline="0" dirty="0" smtClean="0">
                <a:solidFill>
                  <a:schemeClr val="dk1"/>
                </a:solidFill>
                <a:latin typeface="Calibri"/>
                <a:ea typeface="Calibri"/>
                <a:cs typeface="Calibri"/>
                <a:sym typeface="Calibri"/>
              </a:rPr>
              <a:t> of an STI</a:t>
            </a:r>
            <a:r>
              <a:rPr lang="en-US" sz="1200" b="0" i="0" u="none" strike="noStrike" cap="none" dirty="0" smtClean="0">
                <a:solidFill>
                  <a:schemeClr val="dk1"/>
                </a:solidFill>
                <a:latin typeface="Calibri"/>
                <a:ea typeface="Calibri"/>
                <a:cs typeface="Calibri"/>
                <a:sym typeface="Calibri"/>
              </a:rPr>
              <a:t> is No Symptoms! Many may not know they are at risk or that their sex partner(s) behavior may put them at risk.</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latin typeface="Calibri"/>
                <a:ea typeface="Calibri"/>
                <a:cs typeface="Calibri"/>
                <a:sym typeface="Calibri"/>
              </a:rPr>
              <a:t>Condoms do help prevent the</a:t>
            </a:r>
            <a:r>
              <a:rPr lang="en-US" sz="1200" b="0" i="0" u="none" strike="noStrike" cap="none" baseline="0" dirty="0" smtClean="0">
                <a:solidFill>
                  <a:schemeClr val="dk1"/>
                </a:solidFill>
                <a:latin typeface="Calibri"/>
                <a:ea typeface="Calibri"/>
                <a:cs typeface="Calibri"/>
                <a:sym typeface="Calibri"/>
              </a:rPr>
              <a:t> spread of syphilis, but sores in places that are not covered by condoms- like the mouth or inner thigh- can spread syphilis even when condoms are used</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smtClean="0">
              <a:solidFill>
                <a:schemeClr val="dk1"/>
              </a:solidFill>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latin typeface="Calibri"/>
                <a:ea typeface="Calibri"/>
                <a:cs typeface="Calibri"/>
                <a:sym typeface="Calibri"/>
              </a:rPr>
              <a:t>Some people may not notice symptoms, or know that they are from syphilis. Others</a:t>
            </a:r>
            <a:r>
              <a:rPr lang="en-US" sz="1200" b="0" i="0" u="none" strike="noStrike" cap="none" baseline="0" dirty="0" smtClean="0">
                <a:solidFill>
                  <a:schemeClr val="dk1"/>
                </a:solidFill>
                <a:latin typeface="Calibri"/>
                <a:ea typeface="Calibri"/>
                <a:cs typeface="Calibri"/>
                <a:sym typeface="Calibri"/>
              </a:rPr>
              <a:t> may</a:t>
            </a:r>
            <a:r>
              <a:rPr lang="en-US" sz="1200" b="0" i="0" u="none" strike="noStrike" cap="none" dirty="0" smtClean="0">
                <a:solidFill>
                  <a:schemeClr val="dk1"/>
                </a:solidFill>
                <a:latin typeface="Calibri"/>
                <a:ea typeface="Calibri"/>
                <a:cs typeface="Calibri"/>
                <a:sym typeface="Calibri"/>
              </a:rPr>
              <a:t> hope that the infection is gone when they no longer have symptoms. Unfortunately, syphilis is still present in the body and can progress into the next stage.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latin typeface="Calibri"/>
                <a:ea typeface="Calibri"/>
                <a:cs typeface="Calibri"/>
                <a:sym typeface="Calibri"/>
              </a:rPr>
              <a:t>The best way for someone to know if they have an STI?</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Get tested!  We</a:t>
            </a:r>
            <a:r>
              <a:rPr lang="en-US" sz="1200" b="0" i="0" u="none" strike="noStrike" cap="none" baseline="0" dirty="0" smtClean="0">
                <a:solidFill>
                  <a:schemeClr val="dk1"/>
                </a:solidFill>
                <a:latin typeface="Calibri"/>
                <a:ea typeface="Calibri"/>
                <a:cs typeface="Calibri"/>
                <a:sym typeface="Calibri"/>
              </a:rPr>
              <a:t> will connect you to quality, free or low-cost clinics. </a:t>
            </a:r>
            <a:endParaRPr lang="en-US" sz="1200" b="0" i="0" u="none" strike="noStrike" cap="none" baseline="0" dirty="0" smtClean="0">
              <a:solidFill>
                <a:schemeClr val="dk1"/>
              </a:solidFill>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baseline="0" dirty="0" smtClean="0"/>
          </a:p>
          <a:p>
            <a:r>
              <a:rPr lang="en-US" dirty="0" smtClean="0"/>
              <a:t>Sources:</a:t>
            </a:r>
          </a:p>
          <a:p>
            <a:r>
              <a:rPr lang="en-US" dirty="0" smtClean="0"/>
              <a:t> http://publichealth.lacounty.gov/dhsp/You/CongenitalSyphilisFAQ9-10-15.pdf</a:t>
            </a:r>
          </a:p>
          <a:p>
            <a:r>
              <a:rPr lang="en-US" dirty="0" smtClean="0"/>
              <a:t>Image source: http://publichealth.lacounty.gov/dhsp/Providers/CS_EliminationPlan_January2020.pdf </a:t>
            </a:r>
            <a:r>
              <a:rPr lang="en-US" dirty="0" err="1" smtClean="0"/>
              <a:t>pg</a:t>
            </a:r>
            <a:r>
              <a:rPr lang="en-US" baseline="0" dirty="0" smtClean="0"/>
              <a:t> 35</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335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stated</a:t>
            </a:r>
            <a:r>
              <a:rPr lang="en-US" baseline="0" dirty="0" smtClean="0"/>
              <a:t>, anyone who is sexually active can get syphilis. </a:t>
            </a:r>
          </a:p>
          <a:p>
            <a:r>
              <a:rPr lang="en-US" baseline="0" dirty="0" smtClean="0"/>
              <a:t>Unfortunately, Some groups have been more impacted by the increasing rates of syphilis than others. </a:t>
            </a:r>
          </a:p>
          <a:p>
            <a:endParaRPr lang="en-US" baseline="0" dirty="0" smtClean="0"/>
          </a:p>
          <a:p>
            <a:r>
              <a:rPr lang="en-US" baseline="0" dirty="0" smtClean="0"/>
              <a:t>As we can see from this graph, Pacific Islander, African American, American Native, and Latino residents have been more likely to test positive for syphilis than white or Asian residents. </a:t>
            </a:r>
          </a:p>
          <a:p>
            <a:r>
              <a:rPr lang="en-US" baseline="0" dirty="0" smtClean="0"/>
              <a:t>Men who have sex with men have also been highly impacted. </a:t>
            </a:r>
          </a:p>
          <a:p>
            <a:endParaRPr lang="en-US" baseline="0" dirty="0" smtClean="0"/>
          </a:p>
          <a:p>
            <a:r>
              <a:rPr lang="en-US" baseline="0" dirty="0" smtClean="0"/>
              <a:t> These inequalities are due to many complex factors, in large part to difficulties accessing quality and consistent health care. </a:t>
            </a:r>
          </a:p>
          <a:p>
            <a:endParaRPr lang="en-US" baseline="0" dirty="0" smtClean="0"/>
          </a:p>
          <a:p>
            <a:r>
              <a:rPr lang="en-US" baseline="0" dirty="0" smtClean="0"/>
              <a:t>Source: http://publichealth.lacounty.gov/dhsp/Reports/STD/2019_LAC_STD_Snapshot_051921Update.pdf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093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731521" y="4620579"/>
            <a:ext cx="5852160" cy="3780472"/>
          </a:xfrm>
          <a:prstGeom prst="rect">
            <a:avLst/>
          </a:prstGeom>
          <a:noFill/>
          <a:ln>
            <a:noFill/>
          </a:ln>
        </p:spPr>
        <p:txBody>
          <a:bodyPr spcFirstLastPara="1" wrap="square" lIns="97400" tIns="48700" rIns="97400" bIns="48700" anchor="t" anchorCtr="0">
            <a:noAutofit/>
          </a:bodyPr>
          <a:lstStyle/>
          <a:p>
            <a:pPr rtl="0"/>
            <a:r>
              <a:rPr lang="en-US" sz="1200" b="0" i="0" u="none" strike="noStrike" cap="none" baseline="0" dirty="0" smtClean="0">
                <a:solidFill>
                  <a:schemeClr val="dk1"/>
                </a:solidFill>
                <a:latin typeface="Calibri"/>
                <a:ea typeface="Calibri"/>
                <a:cs typeface="Calibri"/>
                <a:sym typeface="Calibri"/>
              </a:rPr>
              <a:t>We are from Essential Access Health. Our organization: </a:t>
            </a:r>
          </a:p>
          <a:p>
            <a:pPr rtl="0"/>
            <a:endParaRPr lang="en-US" sz="1200" b="0" i="0" u="none" strike="noStrike" cap="none" baseline="0" dirty="0" smtClean="0">
              <a:solidFill>
                <a:schemeClr val="dk1"/>
              </a:solidFill>
              <a:latin typeface="Calibri"/>
              <a:ea typeface="Calibri"/>
              <a:cs typeface="Calibri"/>
              <a:sym typeface="Calibri"/>
            </a:endParaRPr>
          </a:p>
          <a:p>
            <a:pPr rtl="0"/>
            <a:r>
              <a:rPr lang="en-US" sz="1200" b="0" i="0" u="none" strike="noStrike" cap="none" baseline="0" dirty="0" smtClean="0">
                <a:solidFill>
                  <a:schemeClr val="dk1"/>
                </a:solidFill>
                <a:latin typeface="Calibri"/>
                <a:ea typeface="Calibri"/>
                <a:cs typeface="Calibri"/>
                <a:sym typeface="Calibri"/>
              </a:rPr>
              <a:t>Champions and promotes quality sexual + reproductive health care for all</a:t>
            </a:r>
          </a:p>
          <a:p>
            <a:pPr rtl="0"/>
            <a:r>
              <a:rPr lang="en-US" sz="1200" b="0" i="0" u="none" strike="noStrike" cap="none" baseline="0" dirty="0" smtClean="0">
                <a:solidFill>
                  <a:schemeClr val="dk1"/>
                </a:solidFill>
                <a:latin typeface="Calibri"/>
                <a:ea typeface="Calibri"/>
                <a:cs typeface="Calibri"/>
                <a:sym typeface="Calibri"/>
              </a:rPr>
              <a:t>Partners with the CA STD Control Branch and LA County Division of HIV/STD Programs </a:t>
            </a:r>
          </a:p>
          <a:p>
            <a:pPr rtl="0"/>
            <a:r>
              <a:rPr lang="en-US" sz="1200" b="0" i="0" u="none" strike="noStrike" cap="none" baseline="0" dirty="0" smtClean="0">
                <a:solidFill>
                  <a:schemeClr val="dk1"/>
                </a:solidFill>
                <a:latin typeface="Calibri"/>
                <a:ea typeface="Calibri"/>
                <a:cs typeface="Calibri"/>
                <a:sym typeface="Calibri"/>
              </a:rPr>
              <a:t>Implements best practices in STI prevention statewide.</a:t>
            </a:r>
          </a:p>
          <a:p>
            <a:pPr rtl="0"/>
            <a:endParaRPr lang="en-US" sz="1200" b="0" i="0" u="none" strike="noStrike" cap="none" baseline="0" dirty="0" smtClean="0">
              <a:solidFill>
                <a:schemeClr val="dk1"/>
              </a:solidFill>
              <a:latin typeface="Calibri"/>
              <a:ea typeface="Calibri"/>
              <a:cs typeface="Calibri"/>
              <a:sym typeface="Calibri"/>
            </a:endParaRPr>
          </a:p>
          <a:p>
            <a:pPr rtl="0"/>
            <a:r>
              <a:rPr lang="en-US" sz="1200" b="0" i="0" u="none" strike="noStrike" cap="none" baseline="0" dirty="0" smtClean="0">
                <a:solidFill>
                  <a:schemeClr val="dk1"/>
                </a:solidFill>
                <a:latin typeface="Calibri"/>
                <a:ea typeface="Calibri"/>
                <a:cs typeface="Calibri"/>
                <a:sym typeface="Calibri"/>
              </a:rPr>
              <a:t>We achieve our mission through an umbrella of programs and services including clinic support initiatives, provider training, advanced clinical research, advocacy and consumer awareness. Essential Access Health supports the delivery of Title X-funded services to meet the family planning needs of uninsured residents and individuals with low-income in California and Hawaii. </a:t>
            </a:r>
          </a:p>
        </p:txBody>
      </p:sp>
      <p:sp>
        <p:nvSpPr>
          <p:cNvPr id="114" name="Google Shape;114;p2:notes"/>
          <p:cNvSpPr txBox="1">
            <a:spLocks noGrp="1"/>
          </p:cNvSpPr>
          <p:nvPr>
            <p:ph type="sldNum" idx="12"/>
          </p:nvPr>
        </p:nvSpPr>
        <p:spPr>
          <a:xfrm>
            <a:off x="4143589" y="9119475"/>
            <a:ext cx="3169920" cy="481727"/>
          </a:xfrm>
          <a:prstGeom prst="rect">
            <a:avLst/>
          </a:prstGeom>
          <a:noFill/>
          <a:ln>
            <a:noFill/>
          </a:ln>
        </p:spPr>
        <p:txBody>
          <a:bodyPr spcFirstLastPara="1" wrap="square" lIns="97400" tIns="48700" rIns="97400" bIns="48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extLst>
      <p:ext uri="{BB962C8B-B14F-4D97-AF65-F5344CB8AC3E}">
        <p14:creationId xmlns:p14="http://schemas.microsoft.com/office/powerpoint/2010/main" val="2578716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discuss racism, health disparities, and syphilis, it is important to contextualize this issue in its history. You may have heard of the </a:t>
            </a:r>
            <a:r>
              <a:rPr lang="en-US" dirty="0" smtClean="0"/>
              <a:t>Tuskegee USPHS Syphilis Study.</a:t>
            </a:r>
            <a:r>
              <a:rPr lang="en-US" baseline="0" dirty="0" smtClean="0"/>
              <a:t> The study is an in</a:t>
            </a:r>
            <a:r>
              <a:rPr lang="en-US" dirty="0" smtClean="0"/>
              <a:t>famous example</a:t>
            </a:r>
            <a:r>
              <a:rPr lang="en-US" baseline="0" dirty="0" smtClean="0"/>
              <a:t> of medical racism and unethical research practices</a:t>
            </a:r>
            <a:r>
              <a:rPr lang="en-US" dirty="0" smtClean="0"/>
              <a:t>. </a:t>
            </a:r>
          </a:p>
          <a:p>
            <a:r>
              <a:rPr lang="en-US" dirty="0" smtClean="0"/>
              <a:t>The</a:t>
            </a:r>
            <a:r>
              <a:rPr lang="en-US" baseline="0" dirty="0" smtClean="0"/>
              <a:t> research</a:t>
            </a:r>
            <a:r>
              <a:rPr lang="en-US" dirty="0" smtClean="0"/>
              <a:t> study began in 1932 to observe the outcomes of untreated syphilis, and the research participants were all Black men. Researchers recruited 399 Black men who already had syphilis. The</a:t>
            </a:r>
            <a:r>
              <a:rPr lang="en-US" baseline="0" dirty="0" smtClean="0"/>
              <a:t> participants </a:t>
            </a:r>
            <a:r>
              <a:rPr lang="en-US" dirty="0" smtClean="0"/>
              <a:t>were given free medical care in exchange for participating. </a:t>
            </a:r>
            <a:r>
              <a:rPr lang="en-US" b="0" dirty="0" smtClean="0"/>
              <a:t>The men were not informed that they had syphilis,</a:t>
            </a:r>
            <a:r>
              <a:rPr lang="en-US" b="0" baseline="0" dirty="0" smtClean="0"/>
              <a:t> the focus of the study, or the dangers of the study</a:t>
            </a:r>
            <a:r>
              <a:rPr lang="en-US" b="0" dirty="0" smtClean="0"/>
              <a:t>.</a:t>
            </a:r>
            <a:r>
              <a:rPr lang="en-US" b="0" baseline="0" dirty="0" smtClean="0"/>
              <a:t> </a:t>
            </a:r>
            <a:r>
              <a:rPr lang="en-US" b="0" dirty="0" smtClean="0"/>
              <a:t> </a:t>
            </a:r>
          </a:p>
          <a:p>
            <a:r>
              <a:rPr lang="en-US" b="0" dirty="0" smtClean="0"/>
              <a:t>In 1943, When the</a:t>
            </a:r>
            <a:r>
              <a:rPr lang="en-US" b="0" baseline="0" dirty="0" smtClean="0"/>
              <a:t> cure for syphilis became widely available (penicillin), the medical providers and researchers purposefully withheld the cure from the men in order to continue to study the effects of syphilis on the men’s bodies. As we discussed on the last slide, those effects can be severe. This went on from 1943-1972 when the study was ended by a whistleblower. </a:t>
            </a:r>
            <a:r>
              <a:rPr lang="en-US" b="0" dirty="0" smtClean="0"/>
              <a:t/>
            </a:r>
            <a:br>
              <a:rPr lang="en-US" b="0" dirty="0" smtClean="0"/>
            </a:br>
            <a:r>
              <a:rPr lang="en-US" sz="1200" b="0" i="0" u="none" strike="noStrike" cap="none" dirty="0" smtClean="0">
                <a:solidFill>
                  <a:schemeClr val="dk1"/>
                </a:solidFill>
                <a:effectLst/>
                <a:latin typeface="Calibri"/>
                <a:ea typeface="Calibri"/>
                <a:cs typeface="Calibri"/>
                <a:sym typeface="Calibri"/>
              </a:rPr>
              <a:t>When the</a:t>
            </a:r>
            <a:r>
              <a:rPr lang="en-US" sz="1200" b="0" i="0" u="none" strike="noStrike" cap="none" baseline="0" dirty="0" smtClean="0">
                <a:solidFill>
                  <a:schemeClr val="dk1"/>
                </a:solidFill>
                <a:effectLst/>
                <a:latin typeface="Calibri"/>
                <a:ea typeface="Calibri"/>
                <a:cs typeface="Calibri"/>
                <a:sym typeface="Calibri"/>
              </a:rPr>
              <a:t> study was ended in</a:t>
            </a:r>
            <a:r>
              <a:rPr lang="en-US" sz="1200" b="0" i="0" u="none" strike="noStrike" cap="none" dirty="0" smtClean="0">
                <a:solidFill>
                  <a:schemeClr val="dk1"/>
                </a:solidFill>
                <a:effectLst/>
                <a:latin typeface="Calibri"/>
                <a:ea typeface="Calibri"/>
                <a:cs typeface="Calibri"/>
                <a:sym typeface="Calibri"/>
              </a:rPr>
              <a:t> 1972, 28 participants reportedly had died of syphilis, 100 were dead of related complications, at least 40 wives had been infected and 19 children had contracted the disease at birth.</a:t>
            </a:r>
          </a:p>
          <a:p>
            <a:endParaRPr lang="en-US" sz="1200" b="0" i="0" u="none" strike="noStrike" cap="none" dirty="0" smtClean="0">
              <a:solidFill>
                <a:schemeClr val="dk1"/>
              </a:solidFill>
              <a:effectLst/>
              <a:latin typeface="Calibri"/>
              <a:cs typeface="Calibri"/>
              <a:sym typeface="Calibri"/>
            </a:endParaRPr>
          </a:p>
          <a:p>
            <a:r>
              <a:rPr lang="en-US" sz="1200" b="0" i="0" u="none" strike="noStrike" cap="none" dirty="0" smtClean="0">
                <a:solidFill>
                  <a:schemeClr val="dk1"/>
                </a:solidFill>
                <a:effectLst/>
                <a:latin typeface="Calibri"/>
                <a:cs typeface="Calibri"/>
                <a:sym typeface="Calibri"/>
              </a:rPr>
              <a:t>Since then, laws on informed consent</a:t>
            </a:r>
            <a:r>
              <a:rPr lang="en-US" sz="1200" b="0" i="0" u="none" strike="noStrike" cap="none" baseline="0" dirty="0" smtClean="0">
                <a:solidFill>
                  <a:schemeClr val="dk1"/>
                </a:solidFill>
                <a:effectLst/>
                <a:latin typeface="Calibri"/>
                <a:cs typeface="Calibri"/>
                <a:sym typeface="Calibri"/>
              </a:rPr>
              <a:t> and ethics review boards in research have been changed to try to prevent abuse like this from happening again, and the US Government has issued an apology and settlement. However, the mistrust and fear created by this study have continued- as well as unequal access to health care and treatment for STIs. </a:t>
            </a:r>
          </a:p>
          <a:p>
            <a:endParaRPr lang="en-US" sz="1200" b="0" i="0" u="none" strike="noStrike" cap="none" baseline="0" dirty="0" smtClean="0">
              <a:solidFill>
                <a:schemeClr val="dk1"/>
              </a:solidFill>
              <a:effectLst/>
              <a:latin typeface="Calibri"/>
              <a:cs typeface="Calibri"/>
              <a:sym typeface="Calibri"/>
            </a:endParaRPr>
          </a:p>
          <a:p>
            <a:r>
              <a:rPr lang="en-US" sz="1200" b="0" i="0" u="none" strike="noStrike" cap="none" baseline="0" dirty="0" smtClean="0">
                <a:solidFill>
                  <a:schemeClr val="dk1"/>
                </a:solidFill>
                <a:effectLst/>
                <a:latin typeface="Calibri"/>
                <a:cs typeface="Calibri"/>
                <a:sym typeface="Calibri"/>
              </a:rPr>
              <a:t>As we move on the discuss addressing the growing CS epidemic, it is really important to keep this history in mind. </a:t>
            </a:r>
            <a:endParaRPr lang="en-US" b="0" dirty="0" smtClean="0"/>
          </a:p>
          <a:p>
            <a:endParaRPr lang="en-US" b="0" dirty="0" smtClean="0"/>
          </a:p>
          <a:p>
            <a:r>
              <a:rPr lang="en-US" b="0" dirty="0" smtClean="0"/>
              <a:t>Source: https://www.cdc.gov/tuskegee/timeline.htm </a:t>
            </a:r>
          </a:p>
          <a:p>
            <a:r>
              <a:rPr lang="en-US" dirty="0" smtClean="0"/>
              <a:t>https://www.tuskegee.edu/about-us/centers-of-excellence/bioethics-center/about-the-usphs-syphilis-study</a:t>
            </a:r>
          </a:p>
          <a:p>
            <a:r>
              <a:rPr lang="en-US" dirty="0" smtClean="0"/>
              <a:t>https://www.tuskegee.edu/about-us/centers-of-excellence/bioethics-center/impact-on-healthcare </a:t>
            </a:r>
          </a:p>
          <a:p>
            <a:r>
              <a:rPr lang="en-US" dirty="0" smtClean="0"/>
              <a:t>https://www.latimes.com/archives/la-xpm-2004-jan-25-me-hendon25-story.html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7199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When we see statistics with some groups of people of color having higher rates of STIs,  it is important that we remember: Studies show that differences in rates of STIs across race are not explained by behavior differences at the individual or population level.</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This means that an African American or Latina woman with similar lifestyle factors to a white woman is still more likely to be exposed to STIs like syphilis, and less likely receive quality health care to address the infection. </a:t>
            </a:r>
          </a:p>
          <a:p>
            <a:endParaRPr lang="en-US" baseline="0" dirty="0" smtClean="0"/>
          </a:p>
          <a:p>
            <a:r>
              <a:rPr lang="en-US" sz="1200" b="0" i="0" u="none" strike="noStrike" cap="none" baseline="0" dirty="0" smtClean="0">
                <a:solidFill>
                  <a:schemeClr val="dk1"/>
                </a:solidFill>
                <a:latin typeface="Calibri"/>
                <a:ea typeface="Calibri"/>
                <a:cs typeface="Calibri"/>
                <a:sym typeface="Calibri"/>
              </a:rPr>
              <a:t>High rates of sexually transmitted infections have always been related to a complex web of social issues- including housing, incarceration, and stigma. </a:t>
            </a:r>
            <a:endParaRPr lang="en-US" baseline="0" dirty="0" smtClean="0"/>
          </a:p>
          <a:p>
            <a:endParaRPr lang="en-US" baseline="0" dirty="0" smtClean="0"/>
          </a:p>
          <a:p>
            <a:r>
              <a:rPr lang="en-US" baseline="0" dirty="0" smtClean="0"/>
              <a:t>At the center of that web, Racism and structural inequities are root causes of the disparities in STI infections. </a:t>
            </a:r>
          </a:p>
          <a:p>
            <a:endParaRPr lang="en-US" baseline="0" dirty="0" smtClean="0"/>
          </a:p>
          <a:p>
            <a:endParaRPr lang="en-US" baseline="0" dirty="0" smtClean="0"/>
          </a:p>
          <a:p>
            <a:r>
              <a:rPr lang="en-US" dirty="0" smtClean="0"/>
              <a:t>Source: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https://www.sciencedirect.com/science/article/pii/S1755436515000080 </a:t>
            </a:r>
          </a:p>
          <a:p>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765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2688"/>
            <a:ext cx="4254500" cy="3190875"/>
          </a:xfrm>
        </p:spPr>
      </p:sp>
      <p:sp>
        <p:nvSpPr>
          <p:cNvPr id="3" name="Notes Placeholder 2"/>
          <p:cNvSpPr>
            <a:spLocks noGrp="1"/>
          </p:cNvSpPr>
          <p:nvPr>
            <p:ph type="body" idx="1"/>
          </p:nvPr>
        </p:nvSpPr>
        <p:spPr/>
        <p:txBody>
          <a:bodyPr/>
          <a:lstStyle/>
          <a:p>
            <a:r>
              <a:rPr lang="en-US" baseline="0" dirty="0" smtClean="0"/>
              <a:t>One important clinical best practice is adhering updated screening guidelines in order to detect syphilis cases and provide treatment as soon as possible. </a:t>
            </a:r>
          </a:p>
          <a:p>
            <a:endParaRPr lang="en-US" baseline="0" dirty="0" smtClean="0"/>
          </a:p>
          <a:p>
            <a:r>
              <a:rPr lang="en-US" baseline="0" dirty="0" smtClean="0"/>
              <a:t>These </a:t>
            </a:r>
            <a:r>
              <a:rPr lang="en-US" baseline="0" dirty="0"/>
              <a:t>are the CA Department of Public Health screening recommendations for syphilis, which were released at the end of 2020. [Go over each recommendation]. Ask: What are risk factors that would prompt additional screening</a:t>
            </a:r>
            <a:r>
              <a:rPr lang="en-US" baseline="0" dirty="0" smtClean="0"/>
              <a:t>?</a:t>
            </a:r>
          </a:p>
          <a:p>
            <a:endParaRPr lang="en-US" baseline="0" dirty="0" smtClean="0"/>
          </a:p>
          <a:p>
            <a:r>
              <a:rPr lang="en-US" baseline="0" dirty="0" smtClean="0"/>
              <a:t>Examples of risk factors that would prompt additional screening include having multiple sexual partners, sex with no condoms or other barriers, and sharing needles for any purpose. On the next slide, we will look at other risk factors. </a:t>
            </a:r>
            <a:endParaRPr lang="en-US" baseline="0" dirty="0"/>
          </a:p>
          <a:p>
            <a:pPr marL="178274" indent="-178274">
              <a:buFont typeface="Arial" panose="020B0604020202020204" pitchFamily="34" charset="0"/>
              <a:buChar char="•"/>
            </a:pPr>
            <a:endParaRPr lang="en-US" baseline="0" dirty="0"/>
          </a:p>
          <a:p>
            <a:pPr marL="178274" indent="-178274">
              <a:buFont typeface="Arial" panose="020B0604020202020204" pitchFamily="34" charset="0"/>
              <a:buChar char="•"/>
            </a:pPr>
            <a:endParaRPr lang="en-US" baseline="0" dirty="0"/>
          </a:p>
          <a:p>
            <a:r>
              <a:rPr lang="en-US" baseline="0" dirty="0"/>
              <a:t>Source:</a:t>
            </a:r>
          </a:p>
          <a:p>
            <a:r>
              <a:rPr lang="en-US" baseline="0" dirty="0"/>
              <a:t>https://www.cdph.ca.gov/Programs/CID/DCDC/CDPH%20Document%20Library/Dear-Colleague-Letter_Expanded-Syphilis-Screening_12-8-20.pdf</a:t>
            </a:r>
          </a:p>
          <a:p>
            <a:r>
              <a:rPr lang="en-US" baseline="0" dirty="0"/>
              <a:t>https://www.cdph.ca.gov/Programs/CID/DCDC/CDPH%20Document%20Library/Expanded-Syphilis-Screening-Recommendations.pdf</a:t>
            </a:r>
          </a:p>
          <a:p>
            <a:pPr marL="178274" indent="-178274">
              <a:buFont typeface="Arial" panose="020B0604020202020204" pitchFamily="34" charset="0"/>
              <a:buChar char="•"/>
            </a:pPr>
            <a:endParaRPr lang="en-US" baseline="0" dirty="0"/>
          </a:p>
          <a:p>
            <a:pPr marL="178274" indent="-178274">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pPr defTabSz="475397">
              <a:defRPr/>
            </a:pPr>
            <a:fld id="{37A90F76-309F-44A0-846B-B451D5B39547}" type="slidenum">
              <a:rPr lang="en-US">
                <a:solidFill>
                  <a:prstClr val="black"/>
                </a:solidFill>
                <a:latin typeface="Calibri"/>
              </a:rPr>
              <a:pPr defTabSz="475397">
                <a:defRPr/>
              </a:pPr>
              <a:t>32</a:t>
            </a:fld>
            <a:endParaRPr lang="en-US">
              <a:solidFill>
                <a:prstClr val="black"/>
              </a:solidFill>
              <a:latin typeface="Calibri"/>
            </a:endParaRPr>
          </a:p>
        </p:txBody>
      </p:sp>
    </p:spTree>
    <p:extLst>
      <p:ext uri="{BB962C8B-B14F-4D97-AF65-F5344CB8AC3E}">
        <p14:creationId xmlns:p14="http://schemas.microsoft.com/office/powerpoint/2010/main" val="1446469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sexually active person should be tested for STIs including Syphilis at least once,</a:t>
            </a:r>
            <a:r>
              <a:rPr lang="en-US" baseline="0" dirty="0" smtClean="0"/>
              <a:t> with additional screening based on behavioral factors. </a:t>
            </a:r>
            <a:r>
              <a:rPr lang="en-US" dirty="0" smtClean="0"/>
              <a:t>These are factors on this</a:t>
            </a:r>
            <a:r>
              <a:rPr lang="en-US" baseline="0" dirty="0" smtClean="0"/>
              <a:t> slide are </a:t>
            </a:r>
            <a:r>
              <a:rPr lang="en-US" dirty="0" smtClean="0"/>
              <a:t>associated with syphilis infection. [Read risk factor list]. It’s important to conduct routine</a:t>
            </a:r>
            <a:r>
              <a:rPr lang="en-US" baseline="0" dirty="0" smtClean="0"/>
              <a:t> sexual histories with your patients to identify factors like these that would prompt the need for additional testing. </a:t>
            </a:r>
            <a:endParaRPr lang="en-US" dirty="0" smtClean="0"/>
          </a:p>
          <a:p>
            <a:endParaRPr lang="en-US" dirty="0" smtClean="0"/>
          </a:p>
          <a:p>
            <a:endParaRPr lang="en-US" dirty="0" smtClean="0"/>
          </a:p>
          <a:p>
            <a:r>
              <a:rPr lang="en-US" dirty="0" smtClean="0"/>
              <a:t>Source:</a:t>
            </a:r>
          </a:p>
          <a:p>
            <a:r>
              <a:rPr lang="en-US" dirty="0" smtClean="0"/>
              <a:t>https://www.cdph.ca.gov/Programs/CID/DCDC/CDPH%20Document%20Library/Expanded-Syphilis-Screening-Recommendations.pdf</a:t>
            </a:r>
          </a:p>
          <a:p>
            <a:r>
              <a:rPr lang="en-US" b="0" dirty="0" smtClean="0"/>
              <a:t>https://www.ncsddc.org/wp-content/uploads/2019/04/Syphilis_Monograph_2019-NYC-PTC-NYC-DOHMH.pdf</a:t>
            </a:r>
          </a:p>
          <a:p>
            <a:r>
              <a:rPr lang="en-US" b="0" dirty="0" smtClean="0"/>
              <a:t>http://publichealth.lacounty.gov/dhsp/Providers/CS_EliminationPlanDraft_01282020.pdf</a:t>
            </a:r>
          </a:p>
          <a:p>
            <a:endParaRPr lang="en-US" dirty="0"/>
          </a:p>
        </p:txBody>
      </p:sp>
      <p:sp>
        <p:nvSpPr>
          <p:cNvPr id="4" name="Slide Number Placeholder 3"/>
          <p:cNvSpPr>
            <a:spLocks noGrp="1"/>
          </p:cNvSpPr>
          <p:nvPr>
            <p:ph type="sldNum" sz="quarter" idx="10"/>
          </p:nvPr>
        </p:nvSpPr>
        <p:spPr/>
        <p:txBody>
          <a:bodyPr/>
          <a:lstStyle/>
          <a:p>
            <a:fld id="{37A90F76-309F-44A0-846B-B451D5B39547}" type="slidenum">
              <a:rPr lang="en-US" smtClean="0"/>
              <a:t>33</a:t>
            </a:fld>
            <a:endParaRPr lang="en-US"/>
          </a:p>
        </p:txBody>
      </p:sp>
    </p:spTree>
    <p:extLst>
      <p:ext uri="{BB962C8B-B14F-4D97-AF65-F5344CB8AC3E}">
        <p14:creationId xmlns:p14="http://schemas.microsoft.com/office/powerpoint/2010/main" val="2851283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Now that we’ve</a:t>
            </a:r>
            <a:r>
              <a:rPr lang="en-US" b="0" baseline="0" dirty="0" smtClean="0"/>
              <a:t> covered the growing rate of syphilis, lets take a look at a very connected and alarming trend: increases in congenital syphilis.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9438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b="0" dirty="0" smtClean="0"/>
              <a:t>We know that syphilis infection usually</a:t>
            </a:r>
            <a:r>
              <a:rPr lang="en-US" b="0" baseline="0" dirty="0" smtClean="0"/>
              <a:t> stays</a:t>
            </a:r>
            <a:r>
              <a:rPr lang="en-US" b="0" dirty="0" smtClean="0"/>
              <a:t> in the body unless the person is treated with antibiotics. What happens when someone with syphilis becomes pregnant? </a:t>
            </a:r>
          </a:p>
          <a:p>
            <a:pPr marL="0" lvl="0" indent="0" algn="l" rtl="0">
              <a:spcBef>
                <a:spcPts val="0"/>
              </a:spcBef>
              <a:spcAft>
                <a:spcPts val="0"/>
              </a:spcAft>
              <a:buNone/>
            </a:pPr>
            <a:endParaRPr lang="en-US" b="0" dirty="0" smtClean="0"/>
          </a:p>
          <a:p>
            <a:pPr marL="0" lvl="0" indent="0" algn="l" rtl="0">
              <a:spcBef>
                <a:spcPts val="0"/>
              </a:spcBef>
              <a:spcAft>
                <a:spcPts val="0"/>
              </a:spcAft>
              <a:buNone/>
            </a:pPr>
            <a:r>
              <a:rPr lang="en-US" b="0" baseline="0" dirty="0" smtClean="0"/>
              <a:t>Syphilis infection can be passed </a:t>
            </a:r>
            <a:r>
              <a:rPr lang="en-US" b="0" dirty="0" smtClean="0"/>
              <a:t>from </a:t>
            </a:r>
            <a:r>
              <a:rPr lang="en-US" b="0" dirty="0"/>
              <a:t>the pregnant person to the developing fetus during pregnancy or </a:t>
            </a:r>
            <a:r>
              <a:rPr lang="en-US" b="0" dirty="0" smtClean="0"/>
              <a:t>spread</a:t>
            </a:r>
            <a:r>
              <a:rPr lang="en-US" b="0" baseline="0" dirty="0" smtClean="0"/>
              <a:t> to</a:t>
            </a:r>
            <a:r>
              <a:rPr lang="en-US" b="0" dirty="0" smtClean="0"/>
              <a:t> </a:t>
            </a:r>
            <a:r>
              <a:rPr lang="en-US" b="0" dirty="0"/>
              <a:t>the newborn during delivery</a:t>
            </a:r>
            <a:r>
              <a:rPr lang="en-US" b="0" dirty="0" smtClean="0"/>
              <a:t>. </a:t>
            </a:r>
          </a:p>
          <a:p>
            <a:pPr marL="0" lvl="0" indent="0" algn="l" rtl="0">
              <a:spcBef>
                <a:spcPts val="0"/>
              </a:spcBef>
              <a:spcAft>
                <a:spcPts val="0"/>
              </a:spcAft>
              <a:buNone/>
            </a:pPr>
            <a:r>
              <a:rPr lang="en-US" b="0" dirty="0" smtClean="0"/>
              <a:t>This</a:t>
            </a:r>
            <a:r>
              <a:rPr lang="en-US" b="0" baseline="0" dirty="0" smtClean="0"/>
              <a:t> is called Congenital Syphilis, or CS</a:t>
            </a:r>
          </a:p>
          <a:p>
            <a:pPr marL="0" lvl="0" indent="0" algn="l" rtl="0">
              <a:spcBef>
                <a:spcPts val="0"/>
              </a:spcBef>
              <a:spcAft>
                <a:spcPts val="0"/>
              </a:spcAft>
              <a:buNone/>
            </a:pPr>
            <a:endParaRPr lang="en-US" b="0" baseline="0" dirty="0" smtClean="0"/>
          </a:p>
          <a:p>
            <a:pPr marL="0" lvl="0" indent="0" algn="l" rtl="0">
              <a:spcBef>
                <a:spcPts val="0"/>
              </a:spcBef>
              <a:spcAft>
                <a:spcPts val="0"/>
              </a:spcAft>
              <a:buNone/>
            </a:pPr>
            <a:r>
              <a:rPr lang="en-US" b="0" baseline="0" dirty="0" smtClean="0"/>
              <a:t>Congenital means a condition present from birth. You may have heard of this term in congenital heart defects. Congenital refers a health issue that is formed while in the womb that a newborn is born with. </a:t>
            </a:r>
          </a:p>
          <a:p>
            <a:pPr marL="0" lvl="0" indent="0" algn="l" rtl="0">
              <a:spcBef>
                <a:spcPts val="0"/>
              </a:spcBef>
              <a:spcAft>
                <a:spcPts val="0"/>
              </a:spcAft>
              <a:buNone/>
            </a:pPr>
            <a:endParaRPr b="0" dirty="0"/>
          </a:p>
          <a:p>
            <a:r>
              <a:rPr lang="en-US" b="0" dirty="0"/>
              <a:t>CS is curable and </a:t>
            </a:r>
            <a:r>
              <a:rPr lang="en-US" b="0" dirty="0" smtClean="0"/>
              <a:t>preventable</a:t>
            </a:r>
            <a:r>
              <a:rPr lang="en-US" b="0" dirty="0"/>
              <a:t>. </a:t>
            </a:r>
            <a:r>
              <a:rPr lang="en-US" b="0" dirty="0" smtClean="0"/>
              <a:t>If all pregnant people or</a:t>
            </a:r>
            <a:r>
              <a:rPr lang="en-US" b="0" baseline="0" dirty="0" smtClean="0"/>
              <a:t> those who are trying to become pregnant </a:t>
            </a:r>
            <a:r>
              <a:rPr lang="en-US" b="0" dirty="0" smtClean="0"/>
              <a:t>are tested,</a:t>
            </a:r>
            <a:r>
              <a:rPr lang="en-US" b="0" baseline="0" dirty="0" smtClean="0"/>
              <a:t> </a:t>
            </a:r>
            <a:r>
              <a:rPr lang="en-US" b="0" dirty="0" smtClean="0"/>
              <a:t>treated,</a:t>
            </a:r>
            <a:r>
              <a:rPr lang="en-US" b="0" baseline="0" dirty="0" smtClean="0"/>
              <a:t> and linked into prenatal care, </a:t>
            </a:r>
            <a:r>
              <a:rPr lang="en-US" sz="1200" b="0" i="0" u="none" strike="noStrike" cap="none" dirty="0" smtClean="0">
                <a:solidFill>
                  <a:schemeClr val="dk1"/>
                </a:solidFill>
                <a:latin typeface="Calibri"/>
                <a:ea typeface="Calibri"/>
                <a:cs typeface="Calibri"/>
                <a:sym typeface="Calibri"/>
              </a:rPr>
              <a:t>we may reduce congenital</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syphilis rates and it's devastating effects. </a:t>
            </a:r>
          </a:p>
          <a:p>
            <a:endParaRPr lang="en-US" sz="1200" b="0" i="0" u="none" strike="noStrike" cap="none" dirty="0" smtClean="0">
              <a:solidFill>
                <a:schemeClr val="dk1"/>
              </a:solidFill>
              <a:latin typeface="Calibri"/>
              <a:ea typeface="Calibri"/>
              <a:cs typeface="Calibri"/>
              <a:sym typeface="Calibri"/>
            </a:endParaRPr>
          </a:p>
          <a:p>
            <a:r>
              <a:rPr lang="en-US" sz="1200" b="0" i="0" u="none" strike="noStrike" cap="none" dirty="0" smtClean="0">
                <a:solidFill>
                  <a:schemeClr val="dk1"/>
                </a:solidFill>
                <a:latin typeface="Calibri"/>
                <a:ea typeface="Calibri"/>
                <a:cs typeface="Calibri"/>
                <a:sym typeface="Calibri"/>
              </a:rPr>
              <a:t>Let's take a look at the effects of CS.</a:t>
            </a:r>
          </a:p>
          <a:p>
            <a:pPr marL="0" lvl="0" indent="0" algn="l" rtl="0">
              <a:spcBef>
                <a:spcPts val="0"/>
              </a:spcBef>
              <a:spcAft>
                <a:spcPts val="0"/>
              </a:spcAft>
              <a:buNone/>
            </a:pPr>
            <a:endParaRPr dirty="0"/>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148" name="Google Shape;148;p5: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2399017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6: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CS is preventable, but the impact of CS can be very serious. </a:t>
            </a:r>
          </a:p>
          <a:p>
            <a:pPr marL="0" lvl="0" indent="0" algn="l" rtl="0">
              <a:spcBef>
                <a:spcPts val="0"/>
              </a:spcBef>
              <a:spcAft>
                <a:spcPts val="0"/>
              </a:spcAft>
              <a:buNone/>
            </a:pPr>
            <a:endParaRPr dirty="0"/>
          </a:p>
          <a:p>
            <a:pPr marL="0" lvl="0" indent="0" algn="l" rtl="0">
              <a:spcBef>
                <a:spcPts val="0"/>
              </a:spcBef>
              <a:spcAft>
                <a:spcPts val="0"/>
              </a:spcAft>
              <a:buNone/>
            </a:pPr>
            <a:r>
              <a:rPr lang="en-US" dirty="0" smtClean="0"/>
              <a:t>Untreated Syphilis during </a:t>
            </a:r>
            <a:r>
              <a:rPr lang="en-US" dirty="0"/>
              <a:t>pregnancy </a:t>
            </a:r>
            <a:r>
              <a:rPr lang="en-US" dirty="0" smtClean="0"/>
              <a:t>can </a:t>
            </a:r>
            <a:r>
              <a:rPr lang="en-US" dirty="0"/>
              <a:t>cause </a:t>
            </a:r>
            <a:r>
              <a:rPr lang="en-US" dirty="0" smtClean="0"/>
              <a:t>adverse pregnancy outcomes, </a:t>
            </a:r>
            <a:r>
              <a:rPr lang="en-US" dirty="0"/>
              <a:t>including: </a:t>
            </a:r>
            <a:endParaRPr dirty="0"/>
          </a:p>
          <a:p>
            <a:pPr marL="169512" lvl="0" indent="-169512" algn="l" rtl="0">
              <a:spcBef>
                <a:spcPts val="0"/>
              </a:spcBef>
              <a:spcAft>
                <a:spcPts val="0"/>
              </a:spcAft>
              <a:buClr>
                <a:schemeClr val="dk1"/>
              </a:buClr>
              <a:buSzPts val="1200"/>
              <a:buFont typeface="Arial"/>
              <a:buChar char="•"/>
            </a:pPr>
            <a:r>
              <a:rPr lang="en-US" dirty="0"/>
              <a:t>Miscarriage (loss of the pregnancy</a:t>
            </a:r>
            <a:r>
              <a:rPr lang="en-US" dirty="0" smtClean="0"/>
              <a:t>),</a:t>
            </a:r>
            <a:r>
              <a:rPr lang="en-US" baseline="0" dirty="0" smtClean="0"/>
              <a:t> </a:t>
            </a:r>
            <a:r>
              <a:rPr lang="en-US" dirty="0" smtClean="0"/>
              <a:t>Stillbirth</a:t>
            </a:r>
            <a:r>
              <a:rPr lang="en-US" baseline="0" dirty="0" smtClean="0"/>
              <a:t> and infant death occur in roughly 40% of infected infants when not treated</a:t>
            </a:r>
            <a:endParaRPr dirty="0"/>
          </a:p>
          <a:p>
            <a:pPr marL="169512" lvl="0" indent="-169512" algn="l" rtl="0">
              <a:spcBef>
                <a:spcPts val="0"/>
              </a:spcBef>
              <a:spcAft>
                <a:spcPts val="0"/>
              </a:spcAft>
              <a:buClr>
                <a:schemeClr val="dk1"/>
              </a:buClr>
              <a:buSzPts val="1200"/>
              <a:buFont typeface="Arial"/>
              <a:buChar char="•"/>
            </a:pPr>
            <a:r>
              <a:rPr lang="en-US" dirty="0"/>
              <a:t>Prematurity (births that occur too early),</a:t>
            </a:r>
            <a:endParaRPr dirty="0"/>
          </a:p>
          <a:p>
            <a:pPr marL="169512" lvl="0" indent="-169512" algn="l" rtl="0">
              <a:spcBef>
                <a:spcPts val="0"/>
              </a:spcBef>
              <a:spcAft>
                <a:spcPts val="0"/>
              </a:spcAft>
              <a:buClr>
                <a:schemeClr val="dk1"/>
              </a:buClr>
              <a:buSzPts val="1200"/>
              <a:buFont typeface="Arial"/>
              <a:buChar char="•"/>
            </a:pPr>
            <a:r>
              <a:rPr lang="en-US" dirty="0"/>
              <a:t>Low birth weight (defined as when a newborn weighs less than 5 and a half pounds)</a:t>
            </a:r>
            <a:endParaRPr dirty="0"/>
          </a:p>
          <a:p>
            <a:pPr marL="169512" lvl="0" indent="-93312" algn="l" rtl="0">
              <a:spcBef>
                <a:spcPts val="0"/>
              </a:spcBef>
              <a:spcAft>
                <a:spcPts val="0"/>
              </a:spcAft>
              <a:buClr>
                <a:schemeClr val="dk1"/>
              </a:buClr>
              <a:buSzPts val="1200"/>
              <a:buFont typeface="Arial"/>
              <a:buNone/>
            </a:pPr>
            <a:endParaRPr dirty="0"/>
          </a:p>
          <a:p>
            <a:pPr marL="0" lvl="0" indent="0" algn="l" rtl="0">
              <a:spcBef>
                <a:spcPts val="0"/>
              </a:spcBef>
              <a:spcAft>
                <a:spcPts val="0"/>
              </a:spcAft>
              <a:buNone/>
            </a:pPr>
            <a:r>
              <a:rPr lang="en-US" dirty="0" smtClean="0"/>
              <a:t>Other </a:t>
            </a:r>
            <a:r>
              <a:rPr lang="en-US" dirty="0"/>
              <a:t>health consequences of congenital syphilis in the newborn include:</a:t>
            </a:r>
            <a:endParaRPr dirty="0"/>
          </a:p>
          <a:p>
            <a:pPr marL="169512" lvl="0" indent="-169512" algn="l" rtl="0">
              <a:spcBef>
                <a:spcPts val="0"/>
              </a:spcBef>
              <a:spcAft>
                <a:spcPts val="0"/>
              </a:spcAft>
              <a:buClr>
                <a:schemeClr val="dk1"/>
              </a:buClr>
              <a:buSzPts val="1200"/>
              <a:buFont typeface="Arial"/>
              <a:buChar char="•"/>
            </a:pPr>
            <a:r>
              <a:rPr lang="en-US" dirty="0"/>
              <a:t>Deformed bones, </a:t>
            </a:r>
            <a:r>
              <a:rPr lang="en-US" dirty="0" smtClean="0"/>
              <a:t>severe </a:t>
            </a:r>
            <a:r>
              <a:rPr lang="en-US" dirty="0"/>
              <a:t>anemia, </a:t>
            </a:r>
            <a:r>
              <a:rPr lang="en-US" dirty="0" smtClean="0"/>
              <a:t>enlarged </a:t>
            </a:r>
            <a:r>
              <a:rPr lang="en-US" dirty="0"/>
              <a:t>liver and spleen, </a:t>
            </a:r>
            <a:r>
              <a:rPr lang="en-US" dirty="0" smtClean="0"/>
              <a:t>jaundice</a:t>
            </a:r>
            <a:r>
              <a:rPr lang="en-US" dirty="0"/>
              <a:t>, </a:t>
            </a:r>
            <a:r>
              <a:rPr lang="en-US" dirty="0" smtClean="0"/>
              <a:t>blindness </a:t>
            </a:r>
            <a:r>
              <a:rPr lang="en-US" dirty="0"/>
              <a:t>or deafness, </a:t>
            </a:r>
            <a:r>
              <a:rPr lang="en-US" dirty="0" smtClean="0"/>
              <a:t>meningitis</a:t>
            </a:r>
          </a:p>
          <a:p>
            <a:pPr marL="169512" lvl="0" indent="-169512" algn="l" rtl="0">
              <a:spcBef>
                <a:spcPts val="0"/>
              </a:spcBef>
              <a:spcAft>
                <a:spcPts val="0"/>
              </a:spcAft>
              <a:buClr>
                <a:schemeClr val="dk1"/>
              </a:buClr>
              <a:buSzPts val="1200"/>
              <a:buFont typeface="Arial"/>
              <a:buChar char="•"/>
            </a:pPr>
            <a:endParaRPr lang="en-US" dirty="0" smtClean="0"/>
          </a:p>
          <a:p>
            <a:pPr marL="0" lvl="0" indent="0" algn="l" rtl="0">
              <a:spcBef>
                <a:spcPts val="0"/>
              </a:spcBef>
              <a:spcAft>
                <a:spcPts val="0"/>
              </a:spcAft>
              <a:buClr>
                <a:schemeClr val="dk1"/>
              </a:buClr>
              <a:buSzPts val="1200"/>
              <a:buFont typeface="Arial"/>
              <a:buNone/>
            </a:pPr>
            <a:r>
              <a:rPr lang="en-US" dirty="0" smtClean="0"/>
              <a:t>These serious</a:t>
            </a:r>
            <a:r>
              <a:rPr lang="en-US" baseline="0" dirty="0" smtClean="0"/>
              <a:t> health issues are preventable by preventing syphilis during pregnancy, and by testing for and treating syphilis while someone in pregnant. Early, thorough treatment during pregnancy is effective at preventing CS- which is why early, ongoing prenatal care is so important. </a:t>
            </a:r>
            <a:endParaRPr dirty="0" smtClean="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smtClean="0"/>
              <a:t>Sources: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https://www.cdc.gov/nchhstp/newsroom/2019/2018-STD-surveillance-report.html</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https://www.cdc.gov/nchhstp/pregnancy/effects/syphilis.html#:~:text=Approximately%2040%25%20of%20babies%20born,%2C%20meningitis%2C%20or%20skin%20rashes.</a:t>
            </a:r>
            <a:endParaRPr dirty="0"/>
          </a:p>
        </p:txBody>
      </p:sp>
      <p:sp>
        <p:nvSpPr>
          <p:cNvPr id="161" name="Google Shape;161;p6: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409389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aseline="0" dirty="0" smtClean="0"/>
              <a:t>This graph shows the increases in syphilis and CS among female patients in LA county between 2005- 2021</a:t>
            </a:r>
          </a:p>
          <a:p>
            <a:pPr>
              <a:buFont typeface="Arial" panose="020B0604020202020204" pitchFamily="34" charset="0"/>
              <a:buChar char="•"/>
            </a:pPr>
            <a:r>
              <a:rPr lang="en-US" sz="1200" b="0" i="0" u="none" strike="noStrike" cap="none" dirty="0" smtClean="0">
                <a:solidFill>
                  <a:schemeClr val="dk1"/>
                </a:solidFill>
                <a:latin typeface="Calibri"/>
                <a:ea typeface="Calibri"/>
                <a:cs typeface="Calibri"/>
                <a:sym typeface="Calibri"/>
              </a:rPr>
              <a:t>The bars represent female cases of syphilis. The dark blue portion represents the proportion of pregnant women, while the light blue represents non-pregnant women. </a:t>
            </a:r>
          </a:p>
          <a:p>
            <a:pPr>
              <a:buFont typeface="Arial" panose="020B0604020202020204" pitchFamily="34" charset="0"/>
              <a:buChar char="•"/>
            </a:pPr>
            <a:r>
              <a:rPr lang="en-US" sz="1200" b="0" i="0" u="none" strike="noStrike" cap="none" dirty="0" smtClean="0">
                <a:solidFill>
                  <a:schemeClr val="dk1"/>
                </a:solidFill>
                <a:latin typeface="Calibri"/>
                <a:ea typeface="Calibri"/>
                <a:cs typeface="Calibri"/>
                <a:sym typeface="Calibri"/>
              </a:rPr>
              <a:t>The green line shows the cases of congenital syphilis. Since 2012, the number of reported congenital syphilis cases has drastically increased.</a:t>
            </a:r>
          </a:p>
          <a:p>
            <a:pPr>
              <a:buFont typeface="Arial" panose="020B0604020202020204" pitchFamily="34" charset="0"/>
              <a:buChar char="•"/>
            </a:pPr>
            <a:endParaRPr lang="en-US" baseline="0" dirty="0" smtClean="0"/>
          </a:p>
          <a:p>
            <a:pPr>
              <a:buFont typeface="Arial" panose="020B0604020202020204" pitchFamily="34" charset="0"/>
              <a:buChar char="•"/>
            </a:pPr>
            <a:r>
              <a:rPr lang="en-US" sz="1200" b="0" i="0" u="none" strike="noStrike" cap="none" dirty="0" smtClean="0">
                <a:solidFill>
                  <a:schemeClr val="dk1"/>
                </a:solidFill>
                <a:latin typeface="Calibri"/>
                <a:ea typeface="Calibri"/>
                <a:cs typeface="Calibri"/>
                <a:sym typeface="Calibri"/>
              </a:rPr>
              <a:t>In 2020,</a:t>
            </a:r>
            <a:r>
              <a:rPr lang="en-US" sz="1200" b="0" i="0" u="none" strike="noStrike" cap="none" baseline="0" dirty="0" smtClean="0">
                <a:solidFill>
                  <a:schemeClr val="dk1"/>
                </a:solidFill>
                <a:latin typeface="Calibri"/>
                <a:ea typeface="Calibri"/>
                <a:cs typeface="Calibri"/>
                <a:sym typeface="Calibri"/>
              </a:rPr>
              <a:t> Syphilis </a:t>
            </a:r>
            <a:r>
              <a:rPr lang="en-US" sz="1200" b="0" i="0" u="none" strike="noStrike" cap="none" dirty="0" smtClean="0">
                <a:solidFill>
                  <a:schemeClr val="dk1"/>
                </a:solidFill>
                <a:latin typeface="Calibri"/>
                <a:ea typeface="Calibri"/>
                <a:cs typeface="Calibri"/>
                <a:sym typeface="Calibri"/>
              </a:rPr>
              <a:t>cases did not rise, which may be due to delays in testing and medical care during the beginning of the Covid-19 pandemic.</a:t>
            </a:r>
          </a:p>
          <a:p>
            <a:pPr>
              <a:buFont typeface="Arial" panose="020B0604020202020204" pitchFamily="34" charset="0"/>
              <a:buChar char="•"/>
            </a:pPr>
            <a:endParaRPr lang="en-US" baseline="0" dirty="0" smtClean="0"/>
          </a:p>
          <a:p>
            <a:pPr>
              <a:buFont typeface="Arial" panose="020B0604020202020204" pitchFamily="34" charset="0"/>
              <a:buChar char="•"/>
            </a:pPr>
            <a:r>
              <a:rPr lang="en-US" sz="1200" b="0" i="0" u="none" strike="noStrike" cap="none" dirty="0" smtClean="0">
                <a:solidFill>
                  <a:schemeClr val="dk1"/>
                </a:solidFill>
                <a:latin typeface="Calibri"/>
                <a:ea typeface="Calibri"/>
                <a:cs typeface="Calibri"/>
                <a:sym typeface="Calibri"/>
              </a:rPr>
              <a:t>From 2012 to 2021 congenital syphilis cases rose from 6 cases to 123 cases.</a:t>
            </a:r>
          </a:p>
          <a:p>
            <a:endParaRPr lang="en-US" sz="1200" b="0" i="0" u="none" strike="noStrike" cap="none" dirty="0" smtClean="0">
              <a:solidFill>
                <a:schemeClr val="dk1"/>
              </a:solidFill>
              <a:latin typeface="Calibri"/>
              <a:ea typeface="Calibri"/>
              <a:cs typeface="Calibri"/>
              <a:sym typeface="Calibri"/>
            </a:endParaRPr>
          </a:p>
          <a:p>
            <a:pPr>
              <a:buFont typeface="Arial" panose="020B0604020202020204" pitchFamily="34" charset="0"/>
              <a:buChar char="•"/>
            </a:pPr>
            <a:r>
              <a:rPr lang="en-US" baseline="0" dirty="0" smtClean="0"/>
              <a:t>These numbers are staggering considering how preventable CS is and how serious the health outcomes are for the disease.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latin typeface="Calibri"/>
                <a:ea typeface="Calibri"/>
                <a:cs typeface="Calibri"/>
                <a:sym typeface="Calibri"/>
              </a:rPr>
              <a:t>This graph shows the importance of access to reproductive health care services, adequate screening, and timely treatment for females in order to address the rise in congenital syphilis. </a:t>
            </a:r>
          </a:p>
          <a:p>
            <a:pPr>
              <a:buFont typeface="Arial" panose="020B0604020202020204" pitchFamily="34" charset="0"/>
              <a:buChar char="•"/>
            </a:pPr>
            <a:endParaRPr lang="en-US" baseline="0" dirty="0" smtClean="0"/>
          </a:p>
          <a:p>
            <a:endParaRPr lang="en-US" baseline="0" dirty="0" smtClean="0"/>
          </a:p>
          <a:p>
            <a:r>
              <a:rPr lang="en-US" dirty="0" smtClean="0"/>
              <a:t>Source:</a:t>
            </a:r>
            <a:r>
              <a:rPr lang="en-US" baseline="0" dirty="0" smtClean="0"/>
              <a:t> Provided by LA County DHSP February 2022</a:t>
            </a:r>
          </a:p>
          <a:p>
            <a:endParaRPr lang="en-US" baseline="0" dirty="0" smtClean="0"/>
          </a:p>
          <a:p>
            <a:r>
              <a:rPr lang="en-US" baseline="0" dirty="0" smtClean="0"/>
              <a:t>Graph notes: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30000" dirty="0" smtClean="0">
                <a:solidFill>
                  <a:schemeClr val="dk1"/>
                </a:solidFill>
                <a:effectLst/>
                <a:latin typeface="Calibri"/>
                <a:ea typeface="Calibri"/>
                <a:cs typeface="Calibri"/>
                <a:sym typeface="Calibri"/>
              </a:rPr>
              <a:t>1</a:t>
            </a:r>
            <a:r>
              <a:rPr lang="en-US" sz="1200" b="0" i="0" u="none" strike="noStrike" cap="none" dirty="0" smtClean="0">
                <a:solidFill>
                  <a:schemeClr val="dk1"/>
                </a:solidFill>
                <a:effectLst/>
                <a:latin typeface="Calibri"/>
                <a:ea typeface="Calibri"/>
                <a:cs typeface="Calibri"/>
                <a:sym typeface="Calibri"/>
              </a:rPr>
              <a:t> 2005-2021 data are from STD </a:t>
            </a:r>
            <a:r>
              <a:rPr lang="en-US" sz="1200" b="0" i="0" u="none" strike="noStrike" cap="none" dirty="0" err="1" smtClean="0">
                <a:solidFill>
                  <a:schemeClr val="dk1"/>
                </a:solidFill>
                <a:effectLst/>
                <a:latin typeface="Calibri"/>
                <a:ea typeface="Calibri"/>
                <a:cs typeface="Calibri"/>
                <a:sym typeface="Calibri"/>
              </a:rPr>
              <a:t>Casewatch</a:t>
            </a:r>
            <a:r>
              <a:rPr lang="en-US" sz="1200" b="0" i="0" u="none" strike="noStrike" cap="none" dirty="0" smtClean="0">
                <a:solidFill>
                  <a:schemeClr val="dk1"/>
                </a:solidFill>
                <a:effectLst/>
                <a:latin typeface="Calibri"/>
                <a:ea typeface="Calibri"/>
                <a:cs typeface="Calibri"/>
                <a:sym typeface="Calibri"/>
              </a:rPr>
              <a:t> as of 07/29/2022 and exclude cases from Long Beach and Pasadena </a:t>
            </a:r>
            <a:r>
              <a:rPr lang="en-US" sz="1200" b="0" i="0" u="none" strike="noStrike" cap="none" baseline="30000" dirty="0" smtClean="0">
                <a:solidFill>
                  <a:schemeClr val="dk1"/>
                </a:solidFill>
                <a:effectLst/>
                <a:latin typeface="Calibri"/>
                <a:ea typeface="Calibri"/>
                <a:cs typeface="Calibri"/>
                <a:sym typeface="Calibri"/>
              </a:rPr>
              <a:t>2</a:t>
            </a:r>
            <a:r>
              <a:rPr lang="en-US" sz="1200" b="0" i="0" u="none" strike="noStrike" cap="none" dirty="0" smtClean="0">
                <a:solidFill>
                  <a:schemeClr val="dk1"/>
                </a:solidFill>
                <a:effectLst/>
                <a:latin typeface="Calibri"/>
                <a:ea typeface="Calibri"/>
                <a:cs typeface="Calibri"/>
                <a:sym typeface="Calibri"/>
              </a:rPr>
              <a:t> 2020-2021 data are provisional due to reporting delay.  </a:t>
            </a:r>
            <a:r>
              <a:rPr lang="en-US" sz="1200" b="0" i="0" u="none" strike="noStrike" cap="none" baseline="30000" dirty="0" smtClean="0">
                <a:solidFill>
                  <a:schemeClr val="dk1"/>
                </a:solidFill>
                <a:effectLst/>
                <a:latin typeface="Calibri"/>
                <a:ea typeface="Calibri"/>
                <a:cs typeface="Calibri"/>
                <a:sym typeface="Calibri"/>
              </a:rPr>
              <a:t>3</a:t>
            </a:r>
            <a:r>
              <a:rPr lang="en-US" sz="1200" b="0" i="0" u="none" strike="noStrike" cap="none" dirty="0" smtClean="0">
                <a:solidFill>
                  <a:schemeClr val="dk1"/>
                </a:solidFill>
                <a:effectLst/>
                <a:latin typeface="Calibri"/>
                <a:ea typeface="Calibri"/>
                <a:cs typeface="Calibri"/>
                <a:sym typeface="Calibri"/>
              </a:rPr>
              <a:t> Syphilis among females of childbearing age (ages 15-44) including all cases staged as primary, secondary, early non-primary non-secondary (previously early latent) and unknown duration/late (previously late latent) </a:t>
            </a:r>
            <a:r>
              <a:rPr lang="en-US" sz="1200" b="0" i="0" u="none" strike="noStrike" cap="none" baseline="30000" dirty="0" smtClean="0">
                <a:solidFill>
                  <a:schemeClr val="dk1"/>
                </a:solidFill>
                <a:effectLst/>
                <a:latin typeface="Calibri"/>
                <a:ea typeface="Calibri"/>
                <a:cs typeface="Calibri"/>
                <a:sym typeface="Calibri"/>
              </a:rPr>
              <a:t>4</a:t>
            </a:r>
            <a:r>
              <a:rPr lang="en-US" sz="1200" b="0" i="0" u="none" strike="noStrike" cap="none" dirty="0" smtClean="0">
                <a:solidFill>
                  <a:schemeClr val="dk1"/>
                </a:solidFill>
                <a:effectLst/>
                <a:latin typeface="Calibri"/>
                <a:ea typeface="Calibri"/>
                <a:cs typeface="Calibri"/>
                <a:sym typeface="Calibri"/>
              </a:rPr>
              <a:t> Congenital Syphilis includes syphilitic stillbirths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9085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a:t>
            </a:r>
            <a:r>
              <a:rPr lang="en-US" baseline="0" dirty="0" smtClean="0"/>
              <a:t> map of LA County, we can see cases of CS by LA County’s Service Planning Areas, or SPAs, in the year 2020. </a:t>
            </a:r>
          </a:p>
          <a:p>
            <a:endParaRPr lang="en-US" baseline="0" dirty="0" smtClean="0"/>
          </a:p>
          <a:p>
            <a:r>
              <a:rPr lang="en-US" baseline="0" dirty="0" smtClean="0"/>
              <a:t>SPA 6, or South LA, had the highest concentration of CS births. Spas 4, 7, and 8 all also had higher numbers of cases- which are South Bay, Metro LA, and East LA communities. </a:t>
            </a:r>
          </a:p>
          <a:p>
            <a:r>
              <a:rPr lang="en-US" baseline="0" dirty="0" smtClean="0"/>
              <a:t>Because your agency provides services in these areas, you are an important partner in preventing CS. </a:t>
            </a:r>
          </a:p>
          <a:p>
            <a:endParaRPr lang="en-US" baseline="0" dirty="0" smtClean="0"/>
          </a:p>
          <a:p>
            <a:r>
              <a:rPr lang="en-US" dirty="0" smtClean="0"/>
              <a:t>Source:</a:t>
            </a:r>
            <a:r>
              <a:rPr lang="en-US" baseline="0" dirty="0" smtClean="0"/>
              <a:t> Provided by LA County DHSP February 2022</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779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What do we know about the </a:t>
            </a:r>
            <a:r>
              <a:rPr lang="en-US" baseline="0" dirty="0" smtClean="0"/>
              <a:t>birthing parents of infants diagnosed with congenital syphilis </a:t>
            </a:r>
            <a:r>
              <a:rPr lang="en-US" dirty="0" smtClean="0"/>
              <a:t>in LA County?</a:t>
            </a:r>
          </a:p>
          <a:p>
            <a:endParaRPr lang="en-US" dirty="0" smtClean="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LA County</a:t>
            </a:r>
            <a:r>
              <a:rPr lang="en-US" baseline="0" dirty="0" smtClean="0"/>
              <a:t> DPH analyzed the 88 cases of CS in 2019 and found several trends.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latin typeface="Calibri"/>
                <a:ea typeface="Calibri"/>
                <a:cs typeface="Calibri"/>
                <a:sym typeface="Calibri"/>
              </a:rPr>
              <a:t>The vast majority either did not have any prenatal care, started prenatal care late</a:t>
            </a:r>
            <a:r>
              <a:rPr lang="en-US" sz="1200" b="0" i="0" u="none" strike="noStrike" cap="none" baseline="0" dirty="0" smtClean="0">
                <a:solidFill>
                  <a:schemeClr val="dk1"/>
                </a:solidFill>
                <a:latin typeface="Calibri"/>
                <a:ea typeface="Calibri"/>
                <a:cs typeface="Calibri"/>
                <a:sym typeface="Calibri"/>
              </a:rPr>
              <a:t> in the pregnancy, or were poorly engaged in prenatal care. This is very important because as we have shared, prenatal care is where CS can be tested for and treated. </a:t>
            </a:r>
            <a:endParaRPr lang="en-US" sz="1200" b="0" i="0" u="none" strike="noStrike" cap="none" dirty="0" smtClean="0">
              <a:solidFill>
                <a:schemeClr val="dk1"/>
              </a:solidFill>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0" u="none" strike="noStrike" cap="none" dirty="0" smtClean="0">
              <a:solidFill>
                <a:schemeClr val="dk1"/>
              </a:solidFill>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latin typeface="Calibri"/>
                <a:ea typeface="Calibri"/>
                <a:cs typeface="Calibri"/>
                <a:sym typeface="Calibri"/>
              </a:rPr>
              <a:t>Many birthing parents experienced competing life challenges </a:t>
            </a:r>
            <a:r>
              <a:rPr lang="en-US" baseline="0" dirty="0" smtClean="0"/>
              <a:t>such as homelessness, poverty, lack of access to health care, and/or interaction with the criminal justice system.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smtClean="0"/>
              <a:t>68% had a substance use disorder during pregnancy</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smtClean="0"/>
              <a:t>49% using methamphetamine during the pregnancy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smtClean="0"/>
              <a:t>We also see a very high rate of foster care referrals at birth</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smtClean="0"/>
              <a:t>All of these factors can impact client’s ability to access health care, including prenatal care.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baseline="0" dirty="0" smtClean="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aseline="0" dirty="0" smtClean="0"/>
              <a:t>LA County has identified service providers like yours as key partners to reach clients with these factors who may not otherwise be engaged in reproductive health care. </a:t>
            </a:r>
          </a:p>
          <a:p>
            <a:endParaRPr lang="en-US" baseline="0" dirty="0"/>
          </a:p>
          <a:p>
            <a:r>
              <a:rPr lang="en-US" baseline="0" dirty="0"/>
              <a:t>Source: </a:t>
            </a:r>
          </a:p>
          <a:p>
            <a:r>
              <a:rPr lang="en-US" dirty="0"/>
              <a:t>http://publichealth.lacounty.gov/dhsp/Providers/CS_EliminationPlanDraft_01282020.pdf</a:t>
            </a:r>
          </a:p>
          <a:p>
            <a:r>
              <a:rPr lang="en-US" dirty="0"/>
              <a:t>http://</a:t>
            </a:r>
            <a:r>
              <a:rPr lang="en-US" dirty="0" smtClean="0"/>
              <a:t>publichealth.lacounty.gov/owh/OWHConferences/TimeisNow2019/ShobitaCongenitalSyphilis.pdf</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Image and data Provided by LA County DHSP February 2022</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A90F76-309F-44A0-846B-B451D5B39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23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smtClean="0"/>
              <a:t>Before we get started, here is some information on the presentation: </a:t>
            </a:r>
          </a:p>
          <a:p>
            <a:pPr>
              <a:buFont typeface="Arial" panose="020B0604020202020204" pitchFamily="34" charset="0"/>
              <a:buChar char="•"/>
            </a:pPr>
            <a:r>
              <a:rPr lang="en-US" dirty="0" smtClean="0"/>
              <a:t>You are the experts on your roles- you insight is so valuable.</a:t>
            </a:r>
            <a:r>
              <a:rPr lang="en-US" baseline="0" dirty="0" smtClean="0"/>
              <a:t> </a:t>
            </a:r>
          </a:p>
          <a:p>
            <a:pPr lvl="1">
              <a:buFont typeface="Arial" panose="020B0604020202020204" pitchFamily="34" charset="0"/>
              <a:buChar char="•"/>
            </a:pPr>
            <a:r>
              <a:rPr lang="en-US" baseline="0" dirty="0" smtClean="0"/>
              <a:t>Please share your thoughts and any questions throughout the presentation. Feel free to unmute, raise your hand, or share in the chat!</a:t>
            </a:r>
          </a:p>
          <a:p>
            <a:pPr>
              <a:buFont typeface="Arial" panose="020B0604020202020204" pitchFamily="34" charset="0"/>
              <a:buChar char="•"/>
            </a:pPr>
            <a:r>
              <a:rPr lang="en-US" baseline="0" dirty="0" smtClean="0"/>
              <a:t>For polling we will use a website called </a:t>
            </a:r>
            <a:r>
              <a:rPr lang="en-US" baseline="0" dirty="0" err="1" smtClean="0"/>
              <a:t>Mentimeter</a:t>
            </a:r>
            <a:r>
              <a:rPr lang="en-US" baseline="0" dirty="0" smtClean="0"/>
              <a:t>. </a:t>
            </a:r>
          </a:p>
          <a:p>
            <a:pPr lvl="1">
              <a:buFont typeface="Arial" panose="020B0604020202020204" pitchFamily="34" charset="0"/>
              <a:buChar char="•"/>
            </a:pPr>
            <a:r>
              <a:rPr lang="en-US" baseline="0" dirty="0" smtClean="0"/>
              <a:t>You will be able to submit answers anonymously and have them displayed on the screen. </a:t>
            </a:r>
          </a:p>
          <a:p>
            <a:pPr lvl="1">
              <a:buFont typeface="Arial" panose="020B0604020202020204" pitchFamily="34" charset="0"/>
              <a:buChar char="•"/>
            </a:pPr>
            <a:r>
              <a:rPr lang="en-US" baseline="0" dirty="0" smtClean="0"/>
              <a:t>Since this works on internet browsers,  keep a smartphone near you if you can, or an extra open internet browser tab. </a:t>
            </a:r>
          </a:p>
          <a:p>
            <a:pPr>
              <a:buFont typeface="Arial" panose="020B0604020202020204" pitchFamily="34" charset="0"/>
              <a:buChar char="•"/>
            </a:pPr>
            <a:r>
              <a:rPr lang="en-US" baseline="0" dirty="0" smtClean="0"/>
              <a:t>There will not be any graphic images in this presentation. </a:t>
            </a:r>
          </a:p>
          <a:p>
            <a:pPr>
              <a:buFont typeface="Arial" panose="020B0604020202020204" pitchFamily="34" charset="0"/>
              <a:buChar char="•"/>
            </a:pPr>
            <a:r>
              <a:rPr lang="en-US" baseline="0" dirty="0" smtClean="0"/>
              <a:t>Some of the topics we will discuss can be heavy topics. </a:t>
            </a:r>
          </a:p>
          <a:p>
            <a:pPr lvl="1">
              <a:buFont typeface="Arial" panose="020B0604020202020204" pitchFamily="34" charset="0"/>
              <a:buChar char="•"/>
            </a:pPr>
            <a:r>
              <a:rPr lang="en-US" baseline="0" dirty="0" smtClean="0"/>
              <a:t>These issues can affect all of us in our personal lives in different ways</a:t>
            </a:r>
          </a:p>
          <a:p>
            <a:pPr lvl="1">
              <a:buFont typeface="Arial" panose="020B0604020202020204" pitchFamily="34" charset="0"/>
              <a:buChar char="•"/>
            </a:pPr>
            <a:r>
              <a:rPr lang="en-US" baseline="0" dirty="0" smtClean="0"/>
              <a:t>We will do our best to make this a respectful and caring space. We also encourage you to take breaks as you need to.</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smtClean="0"/>
              <a:t>Gendered language- we will use gender neutral language for bodies to be inclusive of trans community members, except where a study used different language.</a:t>
            </a:r>
            <a:r>
              <a:rPr lang="en-US" baseline="0" dirty="0" smtClean="0"/>
              <a:t> We do so</a:t>
            </a:r>
            <a:r>
              <a:rPr lang="en-US" dirty="0" smtClean="0"/>
              <a:t> to accurately reflect the findings of the study</a:t>
            </a:r>
          </a:p>
          <a:p>
            <a:endParaRPr lang="en-US" baseline="0" dirty="0" smtClean="0"/>
          </a:p>
          <a:p>
            <a:endParaRPr lang="en-US" baseline="0"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2528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study of CS birthing parents in 2018 also </a:t>
            </a:r>
            <a:r>
              <a:rPr lang="en-US" baseline="0" dirty="0" smtClean="0"/>
              <a:t>found serious health disparities along the lines of race. African American and Latina women were disproportionately likely to be impacted by congenital syphilis. Out of all of the people who gave birth infants with CS in this year, 62% were Latina, and 32% were African American. </a:t>
            </a:r>
          </a:p>
          <a:p>
            <a:endParaRPr lang="en-US" baseline="0" dirty="0" smtClean="0"/>
          </a:p>
          <a:p>
            <a:r>
              <a:rPr lang="en-US" baseline="0" dirty="0" smtClean="0"/>
              <a:t>When we connect these racial health disparities in syphilis to reproductive justice, we see a bigger picture. </a:t>
            </a:r>
          </a:p>
          <a:p>
            <a:endParaRPr lang="en-US" baseline="0" dirty="0" smtClean="0"/>
          </a:p>
          <a:p>
            <a:r>
              <a:rPr lang="en-US" baseline="0" dirty="0" smtClean="0"/>
              <a:t>There is a long history of mistreatment of women of color in the US- not just in terms of having equal access to reproductive health care, but also in terms of being able to grow families in chosen ways, to give birth safely, and to be able to parent. </a:t>
            </a:r>
          </a:p>
          <a:p>
            <a:endParaRPr lang="en-US" baseline="0" dirty="0" smtClean="0"/>
          </a:p>
          <a:p>
            <a:r>
              <a:rPr lang="en-US" baseline="0" dirty="0" smtClean="0"/>
              <a:t>Examples of this include: </a:t>
            </a:r>
          </a:p>
          <a:p>
            <a:r>
              <a:rPr lang="en-US" baseline="0" dirty="0" smtClean="0"/>
              <a:t>The forcible sterilization of Latina women here in Los Angeles at LAC-USC Medical Center in the 60’s and 70’s. </a:t>
            </a:r>
          </a:p>
          <a:p>
            <a:r>
              <a:rPr lang="en-US" baseline="0" dirty="0" smtClean="0"/>
              <a:t>Higher rates of maternal mortality for Black women in the US than their peers. </a:t>
            </a:r>
          </a:p>
          <a:p>
            <a:r>
              <a:rPr lang="en-US" baseline="0" dirty="0" smtClean="0"/>
              <a:t>Police violence against children of color further violates the right to live safely, and to parent in a safe, healthy community. </a:t>
            </a:r>
          </a:p>
          <a:p>
            <a:endParaRPr lang="en-US" baseline="0" dirty="0" smtClean="0"/>
          </a:p>
          <a:p>
            <a:r>
              <a:rPr lang="en-US" baseline="0" dirty="0" smtClean="0"/>
              <a:t>It is not acceptable that women of color and their children are more likely to face the impacts of congenital syphilis. </a:t>
            </a:r>
          </a:p>
          <a:p>
            <a:r>
              <a:rPr lang="en-US" baseline="0" dirty="0" smtClean="0"/>
              <a:t>As we reckon with this reality, we can all do our part to address these inequities. </a:t>
            </a:r>
          </a:p>
          <a:p>
            <a:endParaRPr lang="en-US" baseline="0" dirty="0" smtClean="0"/>
          </a:p>
          <a:p>
            <a:r>
              <a:rPr lang="en-US" dirty="0" smtClean="0"/>
              <a:t>Source: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https://www.sciencedirect.com/science/article/pii/S1755436515000080 </a:t>
            </a:r>
          </a:p>
          <a:p>
            <a:r>
              <a:rPr lang="en-US" dirty="0" smtClean="0"/>
              <a:t>https://www.washingtonpost.com/news/arts-and-entertainment/wp/2016/01/10/sterilized-against-their-will-in-a-los-angeles-hospital-latinas-tell-the-story-in-a-new-film/</a:t>
            </a:r>
          </a:p>
          <a:p>
            <a:r>
              <a:rPr lang="en-US" dirty="0" smtClean="0"/>
              <a:t>https://www.hsph.harvard.edu/magazine/magazine_article/america-is-failing-its-black-mothers/</a:t>
            </a:r>
            <a:endParaRPr lang="en-US" baseline="0" dirty="0" smtClean="0"/>
          </a:p>
          <a:p>
            <a:endParaRPr lang="en-US" dirty="0" smtClean="0"/>
          </a:p>
          <a:p>
            <a:r>
              <a:rPr lang="en-US" dirty="0" smtClean="0"/>
              <a:t>Source: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http://publichealth.lacounty.gov/owh/OWHConferences/TimeisNow2019/ShobitaCongenitalSyphilis.pdf</a:t>
            </a:r>
          </a:p>
          <a:p>
            <a:r>
              <a:rPr lang="en-US" dirty="0" smtClean="0"/>
              <a:t>https://www.sciencedirect.com/science/article/pii/S1755436515000080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2422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baseline="0" dirty="0" smtClean="0"/>
              <a:t>We will now discuss the barriers and inequalities that have shaped the impact of CS. This information is designed to give you information and context to support clients. </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6049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latin typeface="Calibri"/>
                <a:ea typeface="Calibri"/>
                <a:cs typeface="Calibri"/>
                <a:sym typeface="Calibri"/>
              </a:rPr>
              <a:t>As we think about these factors</a:t>
            </a:r>
            <a:r>
              <a:rPr lang="en-US" sz="1200" b="0" i="0" u="none" strike="noStrike" cap="none" baseline="0" dirty="0" smtClean="0">
                <a:solidFill>
                  <a:schemeClr val="dk1"/>
                </a:solidFill>
                <a:latin typeface="Calibri"/>
                <a:ea typeface="Calibri"/>
                <a:cs typeface="Calibri"/>
                <a:sym typeface="Calibri"/>
              </a:rPr>
              <a:t>, we’d like to hear your thoughts on what barriers your clients might be experiencing. </a:t>
            </a:r>
            <a:endParaRPr lang="en-US" sz="1200" b="0" i="0" u="none" strike="noStrike" cap="none" dirty="0" smtClean="0">
              <a:solidFill>
                <a:schemeClr val="dk1"/>
              </a:solidFill>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With an internet browser on your phone or computer, Go to </a:t>
            </a:r>
            <a:r>
              <a:rPr lang="en-US" dirty="0" smtClean="0">
                <a:hlinkClick r:id="rId3"/>
              </a:rPr>
              <a:t>www.menti.com</a:t>
            </a:r>
            <a:r>
              <a:rPr lang="en-US" dirty="0" smtClean="0"/>
              <a:t> and enter code 9805 8982. You can submit multiple answers, and while answers will be shared, writers will be anonymous. </a:t>
            </a:r>
            <a:endParaRPr lang="en-US" sz="1200" b="0" i="0" u="none" strike="noStrike" cap="none" dirty="0" smtClean="0">
              <a:solidFill>
                <a:schemeClr val="dk1"/>
              </a:solidFill>
              <a:latin typeface="Calibri"/>
              <a:ea typeface="Calibri"/>
              <a:cs typeface="Calibri"/>
              <a:sym typeface="Calibri"/>
            </a:endParaRPr>
          </a:p>
          <a:p>
            <a:endParaRPr lang="en-US" sz="1200" b="0" i="0" u="none" strike="noStrike" cap="none" dirty="0" smtClean="0">
              <a:solidFill>
                <a:schemeClr val="dk1"/>
              </a:solidFill>
              <a:latin typeface="Calibri"/>
              <a:ea typeface="Calibri"/>
              <a:cs typeface="Calibri"/>
              <a:sym typeface="Calibri"/>
            </a:endParaRPr>
          </a:p>
          <a:p>
            <a:r>
              <a:rPr lang="en-US" sz="1200" b="0" i="0" u="none" strike="noStrike" cap="none" dirty="0" smtClean="0">
                <a:solidFill>
                  <a:schemeClr val="dk1"/>
                </a:solidFill>
                <a:latin typeface="Calibri"/>
                <a:ea typeface="Calibri"/>
                <a:cs typeface="Calibri"/>
                <a:sym typeface="Calibri"/>
              </a:rPr>
              <a:t>What are some barriers to accessing sexual and reproductive health care that your clients could be experiencing? </a:t>
            </a:r>
          </a:p>
          <a:p>
            <a:r>
              <a:rPr lang="en-US" sz="1200" b="0" i="0" u="none" strike="noStrike" cap="none" baseline="0" dirty="0" smtClean="0">
                <a:solidFill>
                  <a:schemeClr val="dk1"/>
                </a:solidFill>
                <a:latin typeface="Calibri"/>
                <a:cs typeface="Calibri"/>
                <a:sym typeface="Calibri"/>
              </a:rPr>
              <a:t>[Share using: https://www.mentimeter.com/app/presentation/6143fb0ec6edbf59d4d50af3156b7bd2/8592828d4270 </a:t>
            </a:r>
            <a:endParaRPr lang="en-US" baseline="0" dirty="0" smtClean="0"/>
          </a:p>
          <a:p>
            <a:endParaRPr lang="en-US" b="1" baseline="0" dirty="0" smtClean="0"/>
          </a:p>
          <a:p>
            <a:r>
              <a:rPr lang="en-US" b="1" baseline="0" dirty="0" smtClean="0"/>
              <a:t>[Action: </a:t>
            </a:r>
            <a:r>
              <a:rPr lang="en-US" baseline="0" dirty="0" smtClean="0"/>
              <a:t>Read over potential barriers shared in the chat. Answers may include: Stigma, money, transportation, fear, disrespect, racism, mental health, ] </a:t>
            </a:r>
          </a:p>
          <a:p>
            <a:endParaRPr lang="en-US" baseline="0" dirty="0" smtClean="0"/>
          </a:p>
          <a:p>
            <a:r>
              <a:rPr lang="en-US" baseline="0" dirty="0" smtClean="0"/>
              <a:t>Thank you for sharing. Multiple barriers may intersect to make a even more complex issues. Let’s keep these in mind as we consider how to start pregnancy intention questions and supporting clients for linkage to care. </a:t>
            </a:r>
          </a:p>
          <a:p>
            <a:endParaRPr lang="en-US" baseline="0" dirty="0" smtClean="0"/>
          </a:p>
          <a:p>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530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again for sharing</a:t>
            </a:r>
            <a:r>
              <a:rPr lang="en-US" baseline="0" dirty="0" smtClean="0"/>
              <a:t> barriers that you have heard from your clients. </a:t>
            </a:r>
          </a:p>
          <a:p>
            <a:r>
              <a:rPr lang="en-US" baseline="0" dirty="0" smtClean="0"/>
              <a:t>Here are some of the top barriers reported by people with factors associated with CS. These are taken from research studies. </a:t>
            </a:r>
          </a:p>
          <a:p>
            <a:r>
              <a:rPr lang="en-US" b="1" baseline="0" dirty="0" smtClean="0"/>
              <a:t>[Read over barriers]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As we consider how to help clients overcome these barriers, lets remember that these concerns are not unfounded.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smtClean="0"/>
              <a:t>While substance use during pregnancy is not a mandated report to DCFS in CA, we did see the high rate of DCFS referrals and foster placements at birth among CS infants and their birthing parents.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smtClean="0"/>
              <a:t>Fear of separation from children or criminal charges for substance use are reported to be a reason for some people to avoid health care.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smtClean="0"/>
              <a:t>Unfortunately, avoiding health care can further separate people from supportive services and can allow preventable health conditions like CS to go untreated.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With these very real concerns, it is important that we focus on supportive services to improve outcomes for parents and infants.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https://www.tandfonline.com/doi/abs/10.1080/10826084.2019.1656255?journalCode=isum20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https://journals.plos.org/plosone/article?id=10.1371/journal.pone.0249419 </a:t>
            </a:r>
          </a:p>
          <a:p>
            <a:endParaRPr lang="en-US" dirty="0"/>
          </a:p>
        </p:txBody>
      </p:sp>
      <p:sp>
        <p:nvSpPr>
          <p:cNvPr id="4" name="Slide Number Placeholder 3"/>
          <p:cNvSpPr>
            <a:spLocks noGrp="1"/>
          </p:cNvSpPr>
          <p:nvPr>
            <p:ph type="sldNum" sz="quarter" idx="10"/>
          </p:nvPr>
        </p:nvSpPr>
        <p:spPr/>
        <p:txBody>
          <a:bodyPr/>
          <a:lstStyle/>
          <a:p>
            <a:fld id="{37A90F76-309F-44A0-846B-B451D5B39547}" type="slidenum">
              <a:rPr lang="en-US" smtClean="0"/>
              <a:pPr/>
              <a:t>43</a:t>
            </a:fld>
            <a:endParaRPr lang="en-US"/>
          </a:p>
        </p:txBody>
      </p:sp>
    </p:spTree>
    <p:extLst>
      <p:ext uri="{BB962C8B-B14F-4D97-AF65-F5344CB8AC3E}">
        <p14:creationId xmlns:p14="http://schemas.microsoft.com/office/powerpoint/2010/main" val="3733646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trauma informed practice includes reframing how we think about and talk about clients who may</a:t>
            </a:r>
            <a:r>
              <a:rPr lang="en-US" baseline="0" dirty="0" smtClean="0"/>
              <a:t> be labeled “Difficult.” On the left, you see commonly used language that can be very stigmatizing to use with patients. Instead of using the words on the left, there is alternative language we can use and model for our patients. Using non-stigmatizing language is one way we can build rapport with patients, and identify ourselves as a non-judgmental resource for them. </a:t>
            </a:r>
            <a:endParaRPr lang="en-US" dirty="0" smtClean="0"/>
          </a:p>
          <a:p>
            <a:endParaRPr lang="en-US" baseline="0" dirty="0" smtClean="0"/>
          </a:p>
          <a:p>
            <a:r>
              <a:rPr lang="en-US" baseline="0" dirty="0" smtClean="0"/>
              <a:t>Source: </a:t>
            </a:r>
          </a:p>
          <a:p>
            <a:r>
              <a:rPr lang="en-US" dirty="0" smtClean="0">
                <a:hlinkClick r:id="rId3"/>
              </a:rPr>
              <a:t>Offering services to women who are unstably housed or homeless (essentialaccess.org)</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7A90F76-309F-44A0-846B-B451D5B39547}" type="slidenum">
              <a:rPr lang="en-US" smtClean="0"/>
              <a:t>44</a:t>
            </a:fld>
            <a:endParaRPr lang="en-US"/>
          </a:p>
        </p:txBody>
      </p:sp>
    </p:spTree>
    <p:extLst>
      <p:ext uri="{BB962C8B-B14F-4D97-AF65-F5344CB8AC3E}">
        <p14:creationId xmlns:p14="http://schemas.microsoft.com/office/powerpoint/2010/main" val="8509684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take a moment to recognize how talking about reproductive</a:t>
            </a:r>
            <a:r>
              <a:rPr lang="en-US" baseline="0" dirty="0" smtClean="0"/>
              <a:t> injustices </a:t>
            </a:r>
            <a:r>
              <a:rPr lang="en-US" dirty="0" smtClean="0"/>
              <a:t>can impact us. If you notice feelings, thoughts, or sensations are coming up for you, it is understandable to have a response when discussing injustices and the cumulative impact it can have on us as people doing the work. </a:t>
            </a:r>
          </a:p>
          <a:p>
            <a:r>
              <a:rPr lang="en-US" dirty="0" smtClean="0"/>
              <a:t>This impact can be because the topics relate to your own life experience, or through second-hand stress. </a:t>
            </a:r>
          </a:p>
          <a:p>
            <a:endParaRPr lang="en-US" dirty="0" smtClean="0"/>
          </a:p>
          <a:p>
            <a:r>
              <a:rPr lang="en-US" dirty="0" smtClean="0"/>
              <a:t>Let's take a moment to take care of ourselves. How can we take steps to restore ourselves so we can continue our collective efforts?</a:t>
            </a:r>
            <a:r>
              <a:rPr lang="en-US" baseline="0" dirty="0" smtClean="0"/>
              <a:t> </a:t>
            </a:r>
            <a:endParaRPr lang="en-US" dirty="0" smtClean="0"/>
          </a:p>
          <a:p>
            <a:pPr>
              <a:buFont typeface="Arial" panose="020B0604020202020204" pitchFamily="34" charset="0"/>
              <a:buChar char="•"/>
            </a:pPr>
            <a:r>
              <a:rPr lang="en-US" dirty="0" smtClean="0"/>
              <a:t>This is an invitation to acknowledge and move through this in the way that works best for you. It can look like moving away from the screen, taking a few stretches where you are, taking deep breaths or expressing it out loud. </a:t>
            </a:r>
          </a:p>
          <a:p>
            <a:pPr>
              <a:buFont typeface="Arial" panose="020B0604020202020204" pitchFamily="34" charset="0"/>
              <a:buChar char="•"/>
            </a:pPr>
            <a:r>
              <a:rPr lang="en-US" dirty="0" smtClean="0"/>
              <a:t>If you would like to share, what do these topics bring up for you? [(PAUSE FOR RESPONSES, thank for sharing)]</a:t>
            </a:r>
          </a:p>
          <a:p>
            <a:pPr lvl="1">
              <a:buFont typeface="Arial" panose="020B0604020202020204" pitchFamily="34" charset="0"/>
              <a:buChar char="•"/>
            </a:pPr>
            <a:r>
              <a:rPr lang="en-US" dirty="0" smtClean="0"/>
              <a:t>[ If no response:] Feel free to take a 5 minute break. [Presenters] will stay on in case anyone is interested in participating in a grounding exercise, please raise your hand if you will be staying ON. We will regroup at (+ 0:05). </a:t>
            </a:r>
          </a:p>
          <a:p>
            <a:pPr lvl="1">
              <a:buFont typeface="Arial" panose="020B0604020202020204" pitchFamily="34" charset="0"/>
              <a:buChar char="•"/>
            </a:pPr>
            <a:r>
              <a:rPr lang="en-US" dirty="0" smtClean="0"/>
              <a:t> For folks who are ON, for next 4 minutes, we will connect to our breathe following the audio and visual cues in the following video from The School of Self channel on </a:t>
            </a:r>
            <a:r>
              <a:rPr lang="en-US" dirty="0" err="1" smtClean="0"/>
              <a:t>youtube</a:t>
            </a:r>
            <a:r>
              <a:rPr lang="en-US" dirty="0" smtClean="0"/>
              <a:t>. [ Share video: https://youtu.be/aXItOY0sLRY  return to </a:t>
            </a:r>
            <a:r>
              <a:rPr lang="en-US" dirty="0" err="1" smtClean="0"/>
              <a:t>powerpoint</a:t>
            </a:r>
            <a:r>
              <a:rPr lang="en-US" dirty="0" smtClean="0"/>
              <a:t> once 5 minute</a:t>
            </a:r>
            <a:r>
              <a:rPr lang="en-US" baseline="0" dirty="0" smtClean="0"/>
              <a:t> have passed</a:t>
            </a:r>
            <a:r>
              <a:rPr lang="en-US" dirty="0" smtClean="0"/>
              <a:t>]</a:t>
            </a:r>
          </a:p>
          <a:p>
            <a:pPr lvl="1">
              <a:buFont typeface="Arial" panose="020B0604020202020204" pitchFamily="34" charset="0"/>
              <a:buChar char="•"/>
            </a:pPr>
            <a:r>
              <a:rPr lang="en-US" dirty="0" smtClean="0"/>
              <a:t>Thank for staying on!</a:t>
            </a:r>
          </a:p>
          <a:p>
            <a:endParaRPr lang="en-US" dirty="0" smtClean="0"/>
          </a:p>
          <a:p>
            <a:endParaRPr lang="en-US" dirty="0" smtClean="0"/>
          </a:p>
          <a:p>
            <a:r>
              <a:rPr lang="en-US" dirty="0" smtClean="0"/>
              <a:t>If you find it helpful, take a slow, deep breathe. Consider looking away from the computer screen</a:t>
            </a:r>
            <a:r>
              <a:rPr lang="en-US" baseline="0" dirty="0" smtClean="0"/>
              <a:t> to give your eyes a break. </a:t>
            </a:r>
            <a:r>
              <a:rPr lang="en-US" dirty="0" smtClean="0"/>
              <a:t>Do you </a:t>
            </a:r>
            <a:r>
              <a:rPr lang="en-US" baseline="0" dirty="0" smtClean="0"/>
              <a:t>feel</a:t>
            </a:r>
            <a:r>
              <a:rPr lang="en-US" dirty="0" smtClean="0"/>
              <a:t> where is this coming up in</a:t>
            </a:r>
            <a:r>
              <a:rPr lang="en-US" baseline="0" dirty="0" smtClean="0"/>
              <a:t> the body, you can put you hand over that and breath, </a:t>
            </a:r>
          </a:p>
          <a:p>
            <a:endParaRPr lang="en-US" baseline="0" dirty="0" smtClean="0"/>
          </a:p>
          <a:p>
            <a:r>
              <a:rPr lang="en-US" baseline="0" dirty="0" smtClean="0"/>
              <a:t>Thank you for sharing</a:t>
            </a:r>
          </a:p>
          <a:p>
            <a:endParaRPr lang="en-US" baseline="0" dirty="0" smtClean="0"/>
          </a:p>
          <a:p>
            <a:r>
              <a:rPr lang="en-US" baseline="0" dirty="0" smtClean="0"/>
              <a:t>Source: </a:t>
            </a:r>
          </a:p>
          <a:p>
            <a:r>
              <a:rPr lang="en-US" baseline="0" dirty="0" smtClean="0"/>
              <a:t>Photo provided by Essential Access staff member Nicole Handley with permission to use.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9237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r>
              <a:rPr lang="en-US" sz="1200" b="0" i="0" u="none" strike="noStrike" cap="none" dirty="0" smtClean="0">
                <a:solidFill>
                  <a:schemeClr val="dk1"/>
                </a:solidFill>
                <a:latin typeface="Calibri"/>
                <a:ea typeface="Calibri"/>
                <a:cs typeface="Calibri"/>
                <a:sym typeface="Calibri"/>
              </a:rPr>
              <a:t>Welcome back, please let us know you're with us by putting an emoji for how you're showing up, you can go on camera or even thumbs up.  [Acknowledge responses as they appear] </a:t>
            </a:r>
          </a:p>
          <a:p>
            <a:r>
              <a:rPr lang="en-US" sz="1200" b="0" i="0" u="none" strike="noStrike" cap="none" dirty="0" smtClean="0">
                <a:solidFill>
                  <a:schemeClr val="dk1"/>
                </a:solidFill>
                <a:latin typeface="Calibri"/>
                <a:ea typeface="Calibri"/>
                <a:cs typeface="Calibri"/>
                <a:sym typeface="Calibri"/>
              </a:rPr>
              <a:t>We now know the importance of discussing pregnancy intentions and prenatal care earlier to help reduce CS rates. Let's discuss how to present questions and assist our clients,</a:t>
            </a:r>
            <a:r>
              <a:rPr lang="en-US" sz="1200" b="0" i="0" u="none" strike="noStrike" cap="none" baseline="0" dirty="0" smtClean="0">
                <a:solidFill>
                  <a:schemeClr val="dk1"/>
                </a:solidFill>
                <a:latin typeface="Calibri"/>
                <a:ea typeface="Calibri"/>
                <a:cs typeface="Calibri"/>
                <a:sym typeface="Calibri"/>
              </a:rPr>
              <a:t> while keeping in mind the barriers they may face.</a:t>
            </a:r>
            <a:endParaRPr lang="en-US" sz="1200" b="0" i="0" u="none" strike="noStrike" cap="none" dirty="0" smtClean="0">
              <a:solidFill>
                <a:schemeClr val="dk1"/>
              </a:solidFill>
              <a:latin typeface="Calibri"/>
              <a:ea typeface="Calibri"/>
              <a:cs typeface="Calibri"/>
              <a:sym typeface="Calibri"/>
            </a:endParaRPr>
          </a:p>
          <a:p>
            <a:endParaRPr lang="en-US" sz="1200" b="0" i="0" u="none" strike="noStrike" cap="none" dirty="0" smtClean="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88" name="Google Shape;188;p9: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2318418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baseline="0" dirty="0" smtClean="0"/>
          </a:p>
          <a:p>
            <a:pPr marL="0" indent="0"/>
            <a:r>
              <a:rPr lang="en-US" baseline="0" dirty="0" smtClean="0"/>
              <a:t>As we start this section</a:t>
            </a:r>
            <a:r>
              <a:rPr lang="en-US" sz="1200" b="0" i="0" u="none" strike="noStrike" cap="none" baseline="0" dirty="0" smtClean="0">
                <a:solidFill>
                  <a:schemeClr val="dk1"/>
                </a:solidFill>
                <a:latin typeface="Calibri"/>
                <a:cs typeface="Calibri"/>
                <a:sym typeface="Calibri"/>
              </a:rPr>
              <a:t>, w</a:t>
            </a:r>
            <a:r>
              <a:rPr lang="en-US" sz="1200" b="0" i="0" u="none" strike="noStrike" cap="none" dirty="0" smtClean="0">
                <a:solidFill>
                  <a:schemeClr val="dk1"/>
                </a:solidFill>
                <a:latin typeface="Calibri"/>
                <a:ea typeface="Calibri"/>
                <a:cs typeface="Calibri"/>
                <a:sym typeface="Calibri"/>
              </a:rPr>
              <a:t>e want to know how you feel (comfort level) about </a:t>
            </a:r>
            <a:r>
              <a:rPr lang="en-US" baseline="0" dirty="0" smtClean="0"/>
              <a:t>asking your clients about their pregnancy intentions. </a:t>
            </a:r>
          </a:p>
          <a:p>
            <a:pPr marL="0" indent="0"/>
            <a:endParaRPr lang="en-US" baseline="0" dirty="0" smtClean="0"/>
          </a:p>
          <a:p>
            <a:pPr marL="50800" indent="0">
              <a:buNone/>
            </a:pPr>
            <a:r>
              <a:rPr lang="en-US" dirty="0" smtClean="0"/>
              <a:t>With an internet browser on your phone or computer, Go to </a:t>
            </a:r>
            <a:r>
              <a:rPr lang="en-US" dirty="0" smtClean="0">
                <a:hlinkClick r:id="rId3"/>
              </a:rPr>
              <a:t>www.menti.com</a:t>
            </a:r>
            <a:r>
              <a:rPr lang="en-US" dirty="0" smtClean="0"/>
              <a:t> and enter code 9805 8982. </a:t>
            </a:r>
          </a:p>
          <a:p>
            <a:pPr marL="50800" indent="0">
              <a:buNone/>
            </a:pPr>
            <a:endParaRPr lang="en-US" dirty="0" smtClean="0"/>
          </a:p>
          <a:p>
            <a:pPr marL="50800" indent="0">
              <a:buNone/>
            </a:pPr>
            <a:r>
              <a:rPr lang="en-US" dirty="0" smtClean="0"/>
              <a:t>Please submit your answer to this question. Your</a:t>
            </a:r>
            <a:r>
              <a:rPr lang="en-US" baseline="0" dirty="0" smtClean="0"/>
              <a:t> answer is anonymous but the results will be displayed. Let us know- do you feel very comfortable? Neutral? Or uncomfortable? </a:t>
            </a:r>
          </a:p>
          <a:p>
            <a:pPr marL="50800" indent="0">
              <a:buNone/>
            </a:pPr>
            <a:endParaRPr lang="en-US" baseline="0" dirty="0" smtClean="0"/>
          </a:p>
          <a:p>
            <a:pPr marL="0" indent="0"/>
            <a:endParaRPr lang="en-US" baseline="0" dirty="0" smtClean="0"/>
          </a:p>
          <a:p>
            <a:pPr marL="0" indent="0"/>
            <a:r>
              <a:rPr lang="en-US" baseline="0" dirty="0" smtClean="0"/>
              <a:t>[</a:t>
            </a:r>
            <a:r>
              <a:rPr lang="en-US" b="1" baseline="0" dirty="0" smtClean="0"/>
              <a:t>Action:</a:t>
            </a:r>
            <a:endParaRPr lang="en-US" baseline="0" dirty="0" smtClean="0"/>
          </a:p>
          <a:p>
            <a:pPr marL="50800" indent="0">
              <a:buNone/>
            </a:pPr>
            <a:r>
              <a:rPr lang="en-US" baseline="0" dirty="0" smtClean="0"/>
              <a:t> Display results on screen for participants to view at  https://www.mentimeter.com/app/presentation/6143fb0ec6edbf59d4d50af3156b7bd2/8592828d4270 ]</a:t>
            </a:r>
          </a:p>
          <a:p>
            <a:pPr marL="0" indent="0"/>
            <a:endParaRPr lang="en-US" baseline="0" dirty="0" smtClean="0"/>
          </a:p>
          <a:p>
            <a:pPr marL="0" indent="0"/>
            <a:r>
              <a:rPr lang="en-US" sz="1200" b="0" i="0" u="none" strike="noStrike" cap="none" dirty="0" smtClean="0">
                <a:solidFill>
                  <a:schemeClr val="dk1"/>
                </a:solidFill>
                <a:latin typeface="Calibri"/>
                <a:ea typeface="Calibri"/>
                <a:cs typeface="Calibri"/>
                <a:sym typeface="Calibri"/>
              </a:rPr>
              <a:t>The poll responses are anonymous and there are no right or wrong answers. So, please feel free to share your answers. </a:t>
            </a:r>
            <a:r>
              <a:rPr lang="en-US" baseline="0" dirty="0" smtClean="0"/>
              <a:t>. </a:t>
            </a:r>
          </a:p>
          <a:p>
            <a:pPr marL="0" indent="0"/>
            <a:endParaRPr lang="en-US" baseline="0" dirty="0" smtClean="0"/>
          </a:p>
          <a:p>
            <a:pPr marL="0" indent="0"/>
            <a:r>
              <a:rPr lang="en-US" baseline="0" dirty="0" smtClean="0"/>
              <a:t>[</a:t>
            </a:r>
            <a:r>
              <a:rPr lang="en-US" b="1" baseline="0" dirty="0" smtClean="0"/>
              <a:t>Discuss results</a:t>
            </a:r>
            <a:r>
              <a:rPr lang="en-US" baseline="0" dirty="0" smtClean="0"/>
              <a:t>]: Looks like most people are comfortable/ uncomfortable, </a:t>
            </a: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 If you feel very comfortable talking with clients about reproductive health, that’s great! If you feel very uncomfortable with the topic, that’s normal and ok too. We are going to give you tips, tools, and practice so that you can get much more comfortable having these important conversations.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9420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steps to starting a successful conversation on sexual and reproductive health based on the</a:t>
            </a:r>
            <a:r>
              <a:rPr lang="en-US" baseline="0" dirty="0" smtClean="0"/>
              <a:t> </a:t>
            </a:r>
            <a:r>
              <a:rPr lang="en-US" sz="1200" b="0" i="0" u="none" strike="noStrike" cap="none" dirty="0" smtClean="0">
                <a:solidFill>
                  <a:schemeClr val="dk1"/>
                </a:solidFill>
                <a:effectLst/>
                <a:latin typeface="Calibri"/>
                <a:ea typeface="Calibri"/>
                <a:cs typeface="Calibri"/>
                <a:sym typeface="Calibri"/>
              </a:rPr>
              <a:t>Providing Quality Family Planning Services</a:t>
            </a:r>
          </a:p>
          <a:p>
            <a:r>
              <a:rPr lang="en-US" sz="1200" b="0" i="0" u="none" strike="noStrike" cap="none" dirty="0" smtClean="0">
                <a:solidFill>
                  <a:schemeClr val="dk1"/>
                </a:solidFill>
                <a:effectLst/>
                <a:latin typeface="Calibri"/>
                <a:ea typeface="Calibri"/>
                <a:cs typeface="Calibri"/>
                <a:sym typeface="Calibri"/>
              </a:rPr>
              <a:t>Recommendations of the CDC and the U.S. Office of Population Affairs</a:t>
            </a:r>
          </a:p>
          <a:p>
            <a:endParaRPr lang="en-US" dirty="0" smtClean="0"/>
          </a:p>
          <a:p>
            <a:endParaRPr lang="en-US" dirty="0" smtClean="0"/>
          </a:p>
          <a:p>
            <a:pPr marL="685800" indent="-457200">
              <a:buAutoNum type="arabicPeriod"/>
            </a:pPr>
            <a:r>
              <a:rPr lang="en-US" b="1" dirty="0" smtClean="0"/>
              <a:t>Transition</a:t>
            </a:r>
            <a:r>
              <a:rPr lang="en-US" dirty="0" smtClean="0"/>
              <a:t> into the topic</a:t>
            </a:r>
          </a:p>
          <a:p>
            <a:pPr marL="685800" lvl="1" indent="0">
              <a:buNone/>
            </a:pPr>
            <a:r>
              <a:rPr lang="en-US" dirty="0" smtClean="0"/>
              <a:t>It’s helpful to connect the client’s stated needs to their overall sexual and reproductive health. </a:t>
            </a:r>
          </a:p>
          <a:p>
            <a:pPr marL="685800" indent="-457200">
              <a:buAutoNum type="arabicPeriod"/>
            </a:pPr>
            <a:r>
              <a:rPr lang="en-US" b="1" dirty="0" smtClean="0"/>
              <a:t>Normalize</a:t>
            </a:r>
            <a:r>
              <a:rPr lang="en-US" dirty="0" smtClean="0"/>
              <a:t> the topic </a:t>
            </a:r>
          </a:p>
          <a:p>
            <a:pPr marL="6858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Using</a:t>
            </a:r>
            <a:r>
              <a:rPr lang="en-US" baseline="0" dirty="0" smtClean="0"/>
              <a:t> the phrase </a:t>
            </a:r>
            <a:r>
              <a:rPr lang="en-US" dirty="0" smtClean="0"/>
              <a:t> “I am</a:t>
            </a:r>
            <a:r>
              <a:rPr lang="en-US" baseline="0" dirty="0" smtClean="0"/>
              <a:t> asking all of my clients” t</a:t>
            </a:r>
            <a:r>
              <a:rPr lang="en-US" sz="1200" b="0" i="0" u="none" strike="noStrike" cap="none" dirty="0" smtClean="0">
                <a:solidFill>
                  <a:schemeClr val="dk1"/>
                </a:solidFill>
                <a:latin typeface="Calibri"/>
                <a:ea typeface="Calibri"/>
                <a:cs typeface="Calibri"/>
                <a:sym typeface="Calibri"/>
              </a:rPr>
              <a:t>o normalize and keep the conversation comfortable for both client and provider. </a:t>
            </a:r>
            <a:r>
              <a:rPr lang="en-US" sz="1200" b="0" i="0" u="none" strike="noStrike" cap="none" baseline="0" dirty="0" smtClean="0">
                <a:solidFill>
                  <a:schemeClr val="dk1"/>
                </a:solidFill>
                <a:latin typeface="Calibri"/>
                <a:ea typeface="Calibri"/>
                <a:cs typeface="Calibri"/>
                <a:sym typeface="Calibri"/>
              </a:rPr>
              <a:t>M</a:t>
            </a:r>
            <a:r>
              <a:rPr lang="en-US" baseline="0" dirty="0" smtClean="0"/>
              <a:t>ake an effort to ask all clients. </a:t>
            </a:r>
          </a:p>
          <a:p>
            <a:pPr marL="6858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baseline="0" dirty="0" smtClean="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smtClean="0"/>
              <a:t>3. Acknowledge</a:t>
            </a:r>
            <a:r>
              <a:rPr lang="en-US" dirty="0" smtClean="0"/>
              <a:t> that the questions may feel personal, and explain that you’re asking them so you can provide the best care possible.</a:t>
            </a:r>
          </a:p>
          <a:p>
            <a:endParaRPr lang="en-US" dirty="0" smtClean="0"/>
          </a:p>
          <a:p>
            <a:endParaRPr lang="en-US" dirty="0" smtClean="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Source:</a:t>
            </a:r>
            <a:r>
              <a:rPr lang="en-US" baseline="0" dirty="0" smtClean="0"/>
              <a:t> https://rhntc.org/sites/default/files/resources/supplemental/fpntc_qfp_std_5p_crd_2015.pdf</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https://rhntc.org/resources/sexual-health-assessment-job-aid</a:t>
            </a:r>
          </a:p>
          <a:p>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86807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tips may help you to discuss these sensitive topics with your clients. </a:t>
            </a:r>
          </a:p>
          <a:p>
            <a:endParaRPr lang="en-US" baseline="0" dirty="0" smtClean="0"/>
          </a:p>
          <a:p>
            <a:r>
              <a:rPr lang="en-US" b="1" baseline="0" dirty="0" smtClean="0"/>
              <a:t>Practice beforehand- </a:t>
            </a:r>
            <a:r>
              <a:rPr lang="en-US" baseline="0" dirty="0" smtClean="0"/>
              <a:t>If you are comfortable, you can better help the client to feel comfortable. We will practice today during this training to help you get started.</a:t>
            </a:r>
          </a:p>
          <a:p>
            <a:r>
              <a:rPr lang="en-US" b="1" baseline="0" dirty="0" smtClean="0"/>
              <a:t>Be aware of your body language</a:t>
            </a:r>
            <a:r>
              <a:rPr lang="en-US" baseline="0" dirty="0" smtClean="0"/>
              <a:t>- practice open, caring body language. Try to relax and not react even if someone says something that surprises you. Our body language can communicate a lot to a client and we want to be mindful not to display body language that can shut the conversation down or make the client uncomfortable.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Use Open Ended Questions- </a:t>
            </a:r>
            <a:r>
              <a:rPr lang="en-US" sz="1200" b="0" i="0" u="none" strike="noStrike" cap="none" dirty="0" smtClean="0">
                <a:solidFill>
                  <a:schemeClr val="dk1"/>
                </a:solidFill>
                <a:latin typeface="Calibri"/>
                <a:ea typeface="Calibri"/>
                <a:cs typeface="Calibri"/>
                <a:sym typeface="Calibri"/>
              </a:rPr>
              <a:t>When asking about pregnancy,</a:t>
            </a:r>
            <a:r>
              <a:rPr lang="en-US" sz="1200" b="0" i="0" u="none" strike="noStrike" cap="none" baseline="0" dirty="0" smtClean="0">
                <a:solidFill>
                  <a:schemeClr val="dk1"/>
                </a:solidFill>
                <a:latin typeface="Calibri"/>
                <a:ea typeface="Calibri"/>
                <a:cs typeface="Calibri"/>
                <a:sym typeface="Calibri"/>
              </a:rPr>
              <a:t> open ended questions can</a:t>
            </a:r>
            <a:r>
              <a:rPr lang="en-US" sz="1200" b="0" i="0" u="none" strike="noStrike" cap="none" dirty="0" smtClean="0">
                <a:solidFill>
                  <a:schemeClr val="dk1"/>
                </a:solidFill>
                <a:latin typeface="Calibri"/>
                <a:ea typeface="Calibri"/>
                <a:cs typeface="Calibri"/>
                <a:sym typeface="Calibri"/>
              </a:rPr>
              <a:t> help the client to share more information,</a:t>
            </a:r>
            <a:r>
              <a:rPr lang="en-US" sz="1200" b="0" i="0" u="none" strike="noStrike" cap="none" baseline="0" dirty="0" smtClean="0">
                <a:solidFill>
                  <a:schemeClr val="dk1"/>
                </a:solidFill>
                <a:latin typeface="Calibri"/>
                <a:ea typeface="Calibri"/>
                <a:cs typeface="Calibri"/>
                <a:sym typeface="Calibri"/>
              </a:rPr>
              <a:t> and help </a:t>
            </a:r>
            <a:r>
              <a:rPr lang="en-US" sz="1200" b="0" i="0" u="none" strike="noStrike" cap="none" dirty="0" smtClean="0">
                <a:solidFill>
                  <a:schemeClr val="dk1"/>
                </a:solidFill>
                <a:latin typeface="Calibri"/>
                <a:ea typeface="Calibri"/>
                <a:cs typeface="Calibri"/>
                <a:sym typeface="Calibri"/>
              </a:rPr>
              <a:t>them to focus the conversation on what is important to them rather than what the provider/staff may see</a:t>
            </a:r>
            <a:r>
              <a:rPr lang="en-US" sz="1200" b="0" i="0" u="none" strike="noStrike" cap="none" baseline="0" dirty="0" smtClean="0">
                <a:solidFill>
                  <a:schemeClr val="dk1"/>
                </a:solidFill>
                <a:latin typeface="Calibri"/>
                <a:ea typeface="Calibri"/>
                <a:cs typeface="Calibri"/>
                <a:sym typeface="Calibri"/>
              </a:rPr>
              <a:t> as most important. </a:t>
            </a:r>
            <a:endParaRPr lang="en-US" b="1" baseline="0" dirty="0" smtClean="0"/>
          </a:p>
          <a:p>
            <a:r>
              <a:rPr lang="en-US" b="1" baseline="0" dirty="0" smtClean="0"/>
              <a:t>Empathize and Validate- </a:t>
            </a:r>
            <a:r>
              <a:rPr lang="en-US" baseline="0" dirty="0" smtClean="0"/>
              <a:t>When clients share about a feeling, or behavior, letting them know that you understand why they would feel or react that way can go a long way to develop trust. Reflect back what was said to ensure you understand and display your understanding.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Avoid assumptions- </a:t>
            </a:r>
            <a:r>
              <a:rPr lang="en-US" baseline="0" dirty="0" smtClean="0"/>
              <a:t>we need to be very careful to avoid assumptions based on </a:t>
            </a:r>
            <a:r>
              <a:rPr lang="en-US" dirty="0" smtClean="0"/>
              <a:t>appearance, relationship status, age, gender, or other factors. Asking is the only way to know about someone’s true</a:t>
            </a:r>
            <a:r>
              <a:rPr lang="en-US" baseline="0" dirty="0" smtClean="0"/>
              <a:t> gender, sexual orientation, and sexual behaviors.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     Using inclusive terms like “partner” help to avoid assumptions about gender, sexual orientation, and relationship status</a:t>
            </a:r>
            <a:endParaRPr lang="en-US" dirty="0" smtClean="0"/>
          </a:p>
          <a:p>
            <a:endParaRPr lang="en-US" baseline="0" dirty="0" smtClean="0"/>
          </a:p>
          <a:p>
            <a:endParaRPr lang="en-US" baseline="0" dirty="0" smtClean="0"/>
          </a:p>
          <a:p>
            <a:r>
              <a:rPr lang="en-US" dirty="0" smtClean="0"/>
              <a:t>Source:</a:t>
            </a:r>
            <a:r>
              <a:rPr lang="en-US" baseline="0" dirty="0" smtClean="0"/>
              <a:t> </a:t>
            </a:r>
            <a:r>
              <a:rPr lang="en-US" dirty="0" smtClean="0"/>
              <a:t>https://www.cdc.gov/hiv/clinicians/screening/discussing-sexual-health.html</a:t>
            </a:r>
          </a:p>
          <a:p>
            <a:r>
              <a:rPr lang="en-US" dirty="0" smtClean="0">
                <a:hlinkClick r:id="rId3"/>
              </a:rPr>
              <a:t>PATH Handout_072319.indd (rhntc.org)</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751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p4:notes"/>
          <p:cNvSpPr txBox="1">
            <a:spLocks noGrp="1"/>
          </p:cNvSpPr>
          <p:nvPr>
            <p:ph type="body" idx="1"/>
          </p:nvPr>
        </p:nvSpPr>
        <p:spPr>
          <a:xfrm>
            <a:off x="731521" y="4620579"/>
            <a:ext cx="5852160" cy="3780472"/>
          </a:xfrm>
          <a:prstGeom prst="rect">
            <a:avLst/>
          </a:prstGeom>
          <a:noFill/>
          <a:ln>
            <a:noFill/>
          </a:ln>
        </p:spPr>
        <p:txBody>
          <a:bodyPr spcFirstLastPara="1" wrap="square" lIns="97400" tIns="48700" rIns="97400" bIns="48700" anchor="t" anchorCtr="0">
            <a:noAutofit/>
          </a:bodyPr>
          <a:lstStyle/>
          <a:p>
            <a:pPr marL="0" lvl="0" indent="0" algn="l" rtl="0">
              <a:spcBef>
                <a:spcPts val="0"/>
              </a:spcBef>
              <a:spcAft>
                <a:spcPts val="0"/>
              </a:spcAft>
              <a:buNone/>
            </a:pPr>
            <a:r>
              <a:rPr lang="en-US" dirty="0" smtClean="0"/>
              <a:t>First,</a:t>
            </a:r>
            <a:r>
              <a:rPr lang="en-US" baseline="0" dirty="0" smtClean="0"/>
              <a:t> let’s go over: </a:t>
            </a:r>
            <a:r>
              <a:rPr lang="en-US" dirty="0" smtClean="0"/>
              <a:t>What </a:t>
            </a:r>
            <a:r>
              <a:rPr lang="en-US" dirty="0"/>
              <a:t>is sexual &amp; reproductive health</a:t>
            </a:r>
            <a:r>
              <a:rPr lang="en-US" dirty="0" smtClean="0"/>
              <a:t>? Where</a:t>
            </a:r>
            <a:r>
              <a:rPr lang="en-US" baseline="0" dirty="0" smtClean="0"/>
              <a:t> does reproductive justice fit into this picture?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We will take a look at how these issues fit into the work you are already doing at your agency.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347472" lvl="0" indent="-347472">
              <a:spcBef>
                <a:spcPts val="1600"/>
              </a:spcBef>
              <a:buClr>
                <a:srgbClr val="F15D22"/>
              </a:buClr>
              <a:buSzPct val="140000"/>
              <a:buChar char="▪"/>
            </a:pPr>
            <a:endParaRPr lang="en-US" sz="1200" dirty="0" smtClean="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lang="en-US" baseline="0" dirty="0" smtClean="0"/>
          </a:p>
        </p:txBody>
      </p:sp>
      <p:sp>
        <p:nvSpPr>
          <p:cNvPr id="128" name="Google Shape;128;p4:notes"/>
          <p:cNvSpPr txBox="1">
            <a:spLocks noGrp="1"/>
          </p:cNvSpPr>
          <p:nvPr>
            <p:ph type="sldNum" idx="12"/>
          </p:nvPr>
        </p:nvSpPr>
        <p:spPr>
          <a:xfrm>
            <a:off x="4143589" y="9119475"/>
            <a:ext cx="3169920" cy="481727"/>
          </a:xfrm>
          <a:prstGeom prst="rect">
            <a:avLst/>
          </a:prstGeom>
          <a:noFill/>
          <a:ln>
            <a:noFill/>
          </a:ln>
        </p:spPr>
        <p:txBody>
          <a:bodyPr spcFirstLastPara="1" wrap="square" lIns="97400" tIns="48700" rIns="97400" bIns="48700"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5</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4727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6" name="Google Shape;426;p42:notes"/>
          <p:cNvSpPr txBox="1">
            <a:spLocks noGrp="1"/>
          </p:cNvSpPr>
          <p:nvPr>
            <p:ph type="body" idx="1"/>
          </p:nvPr>
        </p:nvSpPr>
        <p:spPr>
          <a:xfrm>
            <a:off x="731521" y="4620579"/>
            <a:ext cx="5852160" cy="3780472"/>
          </a:xfrm>
          <a:prstGeom prst="rect">
            <a:avLst/>
          </a:prstGeom>
          <a:noFill/>
          <a:ln>
            <a:noFill/>
          </a:ln>
        </p:spPr>
        <p:txBody>
          <a:bodyPr spcFirstLastPara="1" wrap="square" lIns="97400" tIns="48700" rIns="97400" bIns="48700" anchor="t" anchorCtr="0">
            <a:noAutofit/>
          </a:bodyPr>
          <a:lstStyle/>
          <a:p>
            <a:pPr marL="0" lvl="0" indent="0" algn="l" rtl="0">
              <a:spcBef>
                <a:spcPts val="0"/>
              </a:spcBef>
              <a:spcAft>
                <a:spcPts val="0"/>
              </a:spcAft>
              <a:buNone/>
            </a:pPr>
            <a:r>
              <a:rPr lang="en-US" dirty="0" smtClean="0"/>
              <a:t>Let’s practice creating</a:t>
            </a:r>
            <a:r>
              <a:rPr lang="en-US" baseline="0" dirty="0" smtClean="0"/>
              <a:t> open ended questions with non-judgmental language.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We could ask, “Do you use condoms every time?”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This would probably only bring a yes or no answer- and it sets the bar high, and may make some clients feel pressured to say “yes” even if that’s not completely accurate. </a:t>
            </a:r>
            <a:endParaRPr lang="en-US" dirty="0" smtClean="0"/>
          </a:p>
          <a:p>
            <a:pPr marL="0" lvl="0" indent="0" algn="l" rtl="0">
              <a:spcBef>
                <a:spcPts val="0"/>
              </a:spcBef>
              <a:spcAft>
                <a:spcPts val="0"/>
              </a:spcAft>
              <a:buNone/>
            </a:pPr>
            <a:r>
              <a:rPr lang="en-US" dirty="0" smtClean="0"/>
              <a:t>Asking</a:t>
            </a:r>
            <a:r>
              <a:rPr lang="en-US" baseline="0" dirty="0" smtClean="0"/>
              <a:t> “How often do you use condoms?” instead encourages clients to share more information, and gives space to share challenges. </a:t>
            </a:r>
            <a:endParaRPr lang="en-US" dirty="0" smtClean="0"/>
          </a:p>
          <a:p>
            <a:pPr marL="0" lvl="0" indent="0" algn="l" rtl="0">
              <a:spcBef>
                <a:spcPts val="0"/>
              </a:spcBef>
              <a:spcAft>
                <a:spcPts val="0"/>
              </a:spcAft>
              <a:buClr>
                <a:schemeClr val="dk1"/>
              </a:buClr>
              <a:buSzPts val="1200"/>
              <a:buFont typeface="Calibri"/>
              <a:buNone/>
            </a:pPr>
            <a:endParaRPr lang="en-US" dirty="0" smtClean="0"/>
          </a:p>
          <a:p>
            <a:pPr marL="0" lvl="0" indent="0" algn="l" rtl="0">
              <a:spcBef>
                <a:spcPts val="0"/>
              </a:spcBef>
              <a:spcAft>
                <a:spcPts val="0"/>
              </a:spcAft>
              <a:buClr>
                <a:schemeClr val="dk1"/>
              </a:buClr>
              <a:buSzPts val="1200"/>
              <a:buFont typeface="Calibri"/>
              <a:buNone/>
            </a:pPr>
            <a:r>
              <a:rPr lang="en-US" dirty="0" smtClean="0"/>
              <a:t>Ok,</a:t>
            </a:r>
            <a:r>
              <a:rPr lang="en-US" baseline="0" dirty="0" smtClean="0"/>
              <a:t> now it’s your turn to practice.  Feel free to  put your ideas in the chat- </a:t>
            </a:r>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What’s not so great </a:t>
            </a:r>
            <a:r>
              <a:rPr lang="en-US" dirty="0" smtClean="0"/>
              <a:t>about asking,  “Have </a:t>
            </a:r>
            <a:r>
              <a:rPr lang="en-US" dirty="0"/>
              <a:t>you considered an IUD</a:t>
            </a:r>
            <a:r>
              <a:rPr lang="en-US" dirty="0" smtClean="0"/>
              <a:t>?” </a:t>
            </a:r>
          </a:p>
          <a:p>
            <a:pPr marL="0" lvl="0" indent="0" algn="l" rtl="0">
              <a:spcBef>
                <a:spcPts val="0"/>
              </a:spcBef>
              <a:spcAft>
                <a:spcPts val="0"/>
              </a:spcAft>
              <a:buClr>
                <a:schemeClr val="dk1"/>
              </a:buClr>
              <a:buSzPts val="1200"/>
              <a:buFont typeface="Calibri"/>
              <a:buNone/>
            </a:pPr>
            <a:r>
              <a:rPr lang="en-US" dirty="0" smtClean="0"/>
              <a:t>(Read over chat answers. Answers may include, it’s a yes or no question, it puts pressure on the clients, or its</a:t>
            </a:r>
            <a:r>
              <a:rPr lang="en-US" baseline="0" dirty="0" smtClean="0"/>
              <a:t> actually ok)</a:t>
            </a:r>
            <a:endParaRPr dirty="0"/>
          </a:p>
          <a:p>
            <a:pPr marL="0" lvl="0" indent="0" algn="l" rtl="0">
              <a:spcBef>
                <a:spcPts val="0"/>
              </a:spcBef>
              <a:spcAft>
                <a:spcPts val="0"/>
              </a:spcAft>
              <a:buNone/>
            </a:pPr>
            <a:r>
              <a:rPr lang="en-US" dirty="0" smtClean="0"/>
              <a:t>Depending on the context,</a:t>
            </a:r>
            <a:r>
              <a:rPr lang="en-US" baseline="0" dirty="0" smtClean="0"/>
              <a:t> this question can be </a:t>
            </a:r>
            <a:r>
              <a:rPr lang="en-US" dirty="0" smtClean="0"/>
              <a:t>advice </a:t>
            </a:r>
            <a:r>
              <a:rPr lang="en-US" dirty="0"/>
              <a:t>masquerading as a question</a:t>
            </a:r>
            <a:r>
              <a:rPr lang="en-US" dirty="0" smtClean="0"/>
              <a:t>. </a:t>
            </a:r>
            <a:endParaRPr dirty="0"/>
          </a:p>
          <a:p>
            <a:pPr marL="0" lvl="0" indent="0" algn="l" rtl="0">
              <a:spcBef>
                <a:spcPts val="0"/>
              </a:spcBef>
              <a:spcAft>
                <a:spcPts val="0"/>
              </a:spcAft>
              <a:buNone/>
            </a:pPr>
            <a:r>
              <a:rPr lang="en-US" dirty="0" smtClean="0"/>
              <a:t>What might we ask</a:t>
            </a:r>
            <a:r>
              <a:rPr lang="en-US" baseline="0" dirty="0" smtClean="0"/>
              <a:t> instead? </a:t>
            </a:r>
          </a:p>
          <a:p>
            <a:pPr marL="0" lvl="0" indent="0" algn="l" rtl="0">
              <a:spcBef>
                <a:spcPts val="0"/>
              </a:spcBef>
              <a:spcAft>
                <a:spcPts val="0"/>
              </a:spcAft>
              <a:buNone/>
            </a:pPr>
            <a:r>
              <a:rPr lang="en-US" dirty="0" smtClean="0"/>
              <a:t>“What </a:t>
            </a:r>
            <a:r>
              <a:rPr lang="en-US" dirty="0"/>
              <a:t>have you heard about IUDs? Or “How do you feel about IUDs?”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What’s not so great about “Aren’t you worried about getting an </a:t>
            </a:r>
            <a:r>
              <a:rPr lang="en-US" dirty="0" smtClean="0"/>
              <a:t>STI?”</a:t>
            </a:r>
          </a:p>
          <a:p>
            <a:pPr marL="0" lvl="0" indent="0" algn="l" rtl="0">
              <a:spcBef>
                <a:spcPts val="0"/>
              </a:spcBef>
              <a:spcAft>
                <a:spcPts val="0"/>
              </a:spcAft>
              <a:buNone/>
            </a:pPr>
            <a:r>
              <a:rPr lang="en-US" dirty="0" smtClean="0"/>
              <a:t>How might a client feel about being asked this question? </a:t>
            </a:r>
            <a:endParaRPr dirty="0"/>
          </a:p>
          <a:p>
            <a:pPr marL="0" lvl="0" indent="-76200" algn="l" rtl="0">
              <a:spcBef>
                <a:spcPts val="0"/>
              </a:spcBef>
              <a:spcAft>
                <a:spcPts val="0"/>
              </a:spcAft>
              <a:buClr>
                <a:schemeClr val="dk1"/>
              </a:buClr>
              <a:buSzPts val="1200"/>
              <a:buFont typeface="Calibri"/>
              <a:buChar char="•"/>
            </a:pPr>
            <a:r>
              <a:rPr lang="en-US" dirty="0"/>
              <a:t>It may make the client defensive and shut down the conversation</a:t>
            </a:r>
            <a:r>
              <a:rPr lang="en-US" dirty="0" smtClean="0"/>
              <a:t>.</a:t>
            </a:r>
          </a:p>
          <a:p>
            <a:pPr marL="0" lvl="0" indent="-76200" algn="l" rtl="0">
              <a:spcBef>
                <a:spcPts val="0"/>
              </a:spcBef>
              <a:spcAft>
                <a:spcPts val="0"/>
              </a:spcAft>
              <a:buClr>
                <a:schemeClr val="dk1"/>
              </a:buClr>
              <a:buSzPts val="1200"/>
              <a:buFont typeface="Calibri"/>
              <a:buChar char="•"/>
            </a:pPr>
            <a:r>
              <a:rPr lang="en-US" dirty="0" smtClean="0"/>
              <a:t>Seems judgmental and shows a</a:t>
            </a:r>
            <a:r>
              <a:rPr lang="en-US" baseline="0" dirty="0" smtClean="0"/>
              <a:t> negative</a:t>
            </a:r>
            <a:r>
              <a:rPr lang="en-US" dirty="0" smtClean="0"/>
              <a:t> assumption</a:t>
            </a:r>
            <a:r>
              <a:rPr lang="en-US" baseline="0" dirty="0" smtClean="0"/>
              <a:t> about the client- instead of building on their strengths.</a:t>
            </a:r>
            <a:endParaRPr dirty="0"/>
          </a:p>
          <a:p>
            <a:pPr marL="0" lvl="0" indent="0" algn="l" rtl="0">
              <a:spcBef>
                <a:spcPts val="0"/>
              </a:spcBef>
              <a:spcAft>
                <a:spcPts val="0"/>
              </a:spcAft>
              <a:buNone/>
            </a:pPr>
            <a:r>
              <a:rPr lang="en-US" dirty="0"/>
              <a:t>Instead </a:t>
            </a:r>
            <a:r>
              <a:rPr lang="en-US" dirty="0" smtClean="0"/>
              <a:t>we could</a:t>
            </a:r>
            <a:r>
              <a:rPr lang="en-US" baseline="0" dirty="0" smtClean="0"/>
              <a:t> </a:t>
            </a:r>
            <a:r>
              <a:rPr lang="en-US" dirty="0" smtClean="0"/>
              <a:t>say</a:t>
            </a:r>
            <a:r>
              <a:rPr lang="en-US" dirty="0"/>
              <a:t>: “What are you doing to protect yourself from </a:t>
            </a:r>
            <a:r>
              <a:rPr lang="en-US" dirty="0" smtClean="0"/>
              <a:t>STIs?”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Great job everyone, and thanks for sharing ideas. </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
        <p:nvSpPr>
          <p:cNvPr id="427" name="Google Shape;427;p42:notes"/>
          <p:cNvSpPr txBox="1">
            <a:spLocks noGrp="1"/>
          </p:cNvSpPr>
          <p:nvPr>
            <p:ph type="sldNum" idx="12"/>
          </p:nvPr>
        </p:nvSpPr>
        <p:spPr>
          <a:xfrm>
            <a:off x="4143589" y="9119475"/>
            <a:ext cx="3169920" cy="481727"/>
          </a:xfrm>
          <a:prstGeom prst="rect">
            <a:avLst/>
          </a:prstGeom>
          <a:noFill/>
          <a:ln>
            <a:noFill/>
          </a:ln>
        </p:spPr>
        <p:txBody>
          <a:bodyPr spcFirstLastPara="1" wrap="square" lIns="97400" tIns="48700" rIns="97400" bIns="48700"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50</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3698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5: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smtClean="0"/>
              <a:t>As we go to go over</a:t>
            </a:r>
            <a:r>
              <a:rPr lang="en-US" baseline="0" dirty="0" smtClean="0"/>
              <a:t> how to ask pregnancy intentions questions, provide referrals, and give an overview of birth control options, remember: This information is all included in the tool we are providing for you. This can be used as script and as an informational hand-out. </a:t>
            </a:r>
            <a:endParaRPr lang="en-US" dirty="0" smtClean="0"/>
          </a:p>
          <a:p>
            <a:pPr marL="0" lvl="0" indent="0" algn="l" rtl="0">
              <a:spcBef>
                <a:spcPts val="0"/>
              </a:spcBef>
              <a:spcAft>
                <a:spcPts val="0"/>
              </a:spcAft>
              <a:buNone/>
            </a:pPr>
            <a:endParaRPr dirty="0"/>
          </a:p>
          <a:p>
            <a:pPr marL="0" lvl="0" indent="0" algn="l" rtl="0">
              <a:spcBef>
                <a:spcPts val="0"/>
              </a:spcBef>
              <a:spcAft>
                <a:spcPts val="0"/>
              </a:spcAft>
              <a:buNone/>
            </a:pPr>
            <a:r>
              <a:rPr lang="en-US" dirty="0"/>
              <a:t>The top section has </a:t>
            </a:r>
            <a:r>
              <a:rPr lang="en-US" dirty="0" smtClean="0"/>
              <a:t>information </a:t>
            </a:r>
            <a:r>
              <a:rPr lang="en-US" dirty="0"/>
              <a:t>about congenital syphilis.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middle section has the pregnancy intention questions and next steps for a person based on their answer.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bottom 3 boxes </a:t>
            </a:r>
            <a:r>
              <a:rPr lang="en-US" dirty="0" smtClean="0"/>
              <a:t>are spaces to add</a:t>
            </a:r>
            <a:r>
              <a:rPr lang="en-US" baseline="0" dirty="0" smtClean="0"/>
              <a:t> </a:t>
            </a:r>
            <a:r>
              <a:rPr lang="en-US" dirty="0" smtClean="0"/>
              <a:t>the </a:t>
            </a:r>
            <a:r>
              <a:rPr lang="en-US" dirty="0"/>
              <a:t>clinic sites that provide the integrated </a:t>
            </a:r>
            <a:r>
              <a:rPr lang="en-US" dirty="0" smtClean="0"/>
              <a:t>services.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a:t>
            </a:r>
            <a:r>
              <a:rPr lang="en-US" dirty="0" err="1"/>
              <a:t>weblinks</a:t>
            </a:r>
            <a:r>
              <a:rPr lang="en-US" dirty="0"/>
              <a:t> at the bottom to find syphilis testing and treatment sites and family planning sites in California. These should be considered a back up to the integrated referrals above it.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28" name="Google Shape;328;p25: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51</a:t>
            </a:fld>
            <a:endParaRPr/>
          </a:p>
        </p:txBody>
      </p:sp>
      <p:sp>
        <p:nvSpPr>
          <p:cNvPr id="329" name="Google Shape;329;p25:notes"/>
          <p:cNvSpPr txBox="1">
            <a:spLocks noGrp="1"/>
          </p:cNvSpPr>
          <p:nvPr>
            <p:ph type="hdr" idx="3"/>
          </p:nvPr>
        </p:nvSpPr>
        <p:spPr>
          <a:xfrm>
            <a:off x="0" y="1"/>
            <a:ext cx="3037840" cy="466434"/>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Pregnancy Intention + Contraceptive Information: Interactions for Reducing CS</a:t>
            </a:r>
            <a:endParaRPr/>
          </a:p>
        </p:txBody>
      </p:sp>
      <p:sp>
        <p:nvSpPr>
          <p:cNvPr id="330" name="Google Shape;330;p25:notes"/>
          <p:cNvSpPr txBox="1">
            <a:spLocks noGrp="1"/>
          </p:cNvSpPr>
          <p:nvPr>
            <p:ph type="ftr" idx="11"/>
          </p:nvPr>
        </p:nvSpPr>
        <p:spPr>
          <a:xfrm>
            <a:off x="0" y="8829968"/>
            <a:ext cx="3037840" cy="466433"/>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Created by Erica Neuman, MS, Senior Trainer, Essential Access Health</a:t>
            </a:r>
            <a:endParaRPr/>
          </a:p>
        </p:txBody>
      </p:sp>
    </p:spTree>
    <p:extLst>
      <p:ext uri="{BB962C8B-B14F-4D97-AF65-F5344CB8AC3E}">
        <p14:creationId xmlns:p14="http://schemas.microsoft.com/office/powerpoint/2010/main" val="685916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0: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smtClean="0"/>
              <a:t>*** For Postpartum period***</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In order to support client’s pregnancy goals</a:t>
            </a:r>
            <a:r>
              <a:rPr lang="en-US" baseline="0" dirty="0" smtClean="0"/>
              <a:t>, we need to ask about both their pregnancy status and their pregnancy intentions. </a:t>
            </a:r>
            <a:endParaRPr dirty="0"/>
          </a:p>
          <a:p>
            <a:pPr marL="0" lvl="0" indent="0" algn="l" rtl="0">
              <a:spcBef>
                <a:spcPts val="0"/>
              </a:spcBef>
              <a:spcAft>
                <a:spcPts val="0"/>
              </a:spcAft>
              <a:buNone/>
            </a:pPr>
            <a:endParaRPr dirty="0"/>
          </a:p>
          <a:p>
            <a:pPr marL="223838" lvl="0" algn="l">
              <a:buClr>
                <a:schemeClr val="accent2"/>
              </a:buClr>
              <a:buSzPts val="2600"/>
            </a:pPr>
            <a:r>
              <a:rPr lang="en-US" dirty="0" smtClean="0"/>
              <a:t>On the left in blue is an example of how to ask a client about their pregnancy plans or desires.</a:t>
            </a:r>
            <a:r>
              <a:rPr lang="en-US" baseline="0" dirty="0" smtClean="0"/>
              <a:t> </a:t>
            </a:r>
            <a:r>
              <a:rPr lang="en-US" b="0" baseline="0" dirty="0" smtClean="0"/>
              <a:t>“</a:t>
            </a:r>
            <a:r>
              <a:rPr lang="en-US" sz="1200" b="0" dirty="0" smtClean="0">
                <a:solidFill>
                  <a:schemeClr val="lt1"/>
                </a:solidFill>
              </a:rPr>
              <a:t>Do you think you would like to have (more) children in the future?” </a:t>
            </a:r>
          </a:p>
          <a:p>
            <a:pPr marL="223838" lvl="0" algn="l">
              <a:buClr>
                <a:schemeClr val="accent2"/>
              </a:buClr>
              <a:buSzPts val="2600"/>
            </a:pPr>
            <a:r>
              <a:rPr lang="en-US" sz="1200" b="0" dirty="0" smtClean="0">
                <a:solidFill>
                  <a:schemeClr val="lt1"/>
                </a:solidFill>
              </a:rPr>
              <a:t>“How important is it to</a:t>
            </a:r>
            <a:r>
              <a:rPr lang="en-US" sz="1200" b="0" baseline="0" dirty="0" smtClean="0">
                <a:solidFill>
                  <a:schemeClr val="lt1"/>
                </a:solidFill>
              </a:rPr>
              <a:t> </a:t>
            </a:r>
            <a:r>
              <a:rPr lang="en-US" sz="1200" b="0" dirty="0" smtClean="0">
                <a:solidFill>
                  <a:schemeClr val="lt1"/>
                </a:solidFill>
              </a:rPr>
              <a:t>you to prevent pregnancy</a:t>
            </a:r>
            <a:r>
              <a:rPr lang="en-US" sz="1200" b="0" baseline="0" dirty="0" smtClean="0">
                <a:solidFill>
                  <a:schemeClr val="lt1"/>
                </a:solidFill>
              </a:rPr>
              <a:t> </a:t>
            </a:r>
            <a:r>
              <a:rPr lang="en-US" sz="1200" b="0" dirty="0" smtClean="0">
                <a:solidFill>
                  <a:schemeClr val="lt1"/>
                </a:solidFill>
              </a:rPr>
              <a:t>(until then)?”</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Ways to ask about pregnancy status are on the right in green “</a:t>
            </a:r>
            <a:r>
              <a:rPr lang="en-US" dirty="0"/>
              <a:t>Are you </a:t>
            </a:r>
            <a:r>
              <a:rPr lang="en-US" dirty="0" smtClean="0"/>
              <a:t>pregnant now?”  “Could</a:t>
            </a:r>
            <a:r>
              <a:rPr lang="en-US" baseline="0" dirty="0" smtClean="0"/>
              <a:t> you be pregnant?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It</a:t>
            </a:r>
            <a:r>
              <a:rPr lang="en-US" baseline="0" dirty="0" smtClean="0"/>
              <a:t> is important to ask these questions in a value-neutral way and to respect the intentions of the person. We need to not assume, or make a judgment, on whether someone wants to or should have children- that it their own decision. </a:t>
            </a:r>
          </a:p>
          <a:p>
            <a:pPr marL="0" lvl="0" indent="0" algn="l" rtl="0">
              <a:spcBef>
                <a:spcPts val="0"/>
              </a:spcBef>
              <a:spcAft>
                <a:spcPts val="0"/>
              </a:spcAft>
              <a:buNone/>
            </a:pPr>
            <a:endParaRPr lang="en-US" b="0" baseline="0" dirty="0" smtClean="0"/>
          </a:p>
          <a:p>
            <a:pPr marL="0" lvl="0" indent="0" algn="l" rtl="0">
              <a:spcBef>
                <a:spcPts val="0"/>
              </a:spcBef>
              <a:spcAft>
                <a:spcPts val="0"/>
              </a:spcAft>
              <a:buNone/>
            </a:pPr>
            <a:r>
              <a:rPr lang="en-US" b="0" baseline="0" dirty="0" smtClean="0"/>
              <a:t>While not all of these particular questions are open-ended, you can follow them with open ended questions to learn more about the person’s pregnancy intentions and needs. </a:t>
            </a:r>
            <a:endParaRPr b="0" dirty="0"/>
          </a:p>
          <a:p>
            <a:pPr marL="457200" lvl="1" indent="0" algn="l" rtl="0">
              <a:spcBef>
                <a:spcPts val="0"/>
              </a:spcBef>
              <a:spcAft>
                <a:spcPts val="0"/>
              </a:spcAft>
              <a:buNone/>
            </a:pPr>
            <a:endParaRPr lang="en-US" b="0" dirty="0" smtClean="0"/>
          </a:p>
          <a:p>
            <a:pPr marL="457200" lvl="1" indent="0" algn="l" rtl="0">
              <a:spcBef>
                <a:spcPts val="0"/>
              </a:spcBef>
              <a:spcAft>
                <a:spcPts val="0"/>
              </a:spcAft>
              <a:buNone/>
            </a:pPr>
            <a:r>
              <a:rPr lang="en-US" b="0" dirty="0" smtClean="0"/>
              <a:t>Source:</a:t>
            </a:r>
            <a:r>
              <a:rPr lang="en-US" b="0" baseline="0" dirty="0" smtClean="0"/>
              <a:t> https://www.cdc.gov/std/treatment-guidelines/STI-Guidelines-2021.pdf Pg. 3</a:t>
            </a:r>
            <a:endParaRPr dirty="0"/>
          </a:p>
          <a:p>
            <a:pPr marL="457200" lvl="1" indent="0" algn="l" rtl="0">
              <a:spcBef>
                <a:spcPts val="0"/>
              </a:spcBef>
              <a:spcAft>
                <a:spcPts val="0"/>
              </a:spcAft>
              <a:buNone/>
            </a:pPr>
            <a:endParaRPr dirty="0"/>
          </a:p>
        </p:txBody>
      </p:sp>
      <p:sp>
        <p:nvSpPr>
          <p:cNvPr id="194" name="Google Shape;194;p10: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52</a:t>
            </a:fld>
            <a:endParaRPr/>
          </a:p>
        </p:txBody>
      </p:sp>
    </p:spTree>
    <p:extLst>
      <p:ext uri="{BB962C8B-B14F-4D97-AF65-F5344CB8AC3E}">
        <p14:creationId xmlns:p14="http://schemas.microsoft.com/office/powerpoint/2010/main" val="27356507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2: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100" dirty="0" smtClean="0"/>
              <a:t>When asking pregnancy status and intention questions, we may</a:t>
            </a:r>
            <a:r>
              <a:rPr lang="en-US" sz="1100" baseline="0" dirty="0" smtClean="0"/>
              <a:t> find that some</a:t>
            </a:r>
            <a:r>
              <a:rPr lang="en-US" sz="1100" dirty="0" smtClean="0"/>
              <a:t> clients</a:t>
            </a:r>
            <a:r>
              <a:rPr lang="en-US" sz="1100" baseline="0" dirty="0" smtClean="0"/>
              <a:t> </a:t>
            </a:r>
            <a:r>
              <a:rPr lang="en-US" sz="1100" dirty="0" smtClean="0"/>
              <a:t>may </a:t>
            </a:r>
            <a:r>
              <a:rPr lang="en-US" sz="1100" dirty="0"/>
              <a:t>not know if they are pregnant or not.  </a:t>
            </a:r>
            <a:endParaRPr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Some follow up questions could be:</a:t>
            </a:r>
            <a:endParaRPr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Do you know approximately when you last had </a:t>
            </a:r>
            <a:r>
              <a:rPr lang="en-US" sz="1100" dirty="0" smtClean="0"/>
              <a:t>sex that could cause a pregnancy?  </a:t>
            </a:r>
            <a:endParaRPr dirty="0"/>
          </a:p>
          <a:p>
            <a:pPr marL="0" lvl="0" indent="0" algn="l" rtl="0">
              <a:spcBef>
                <a:spcPts val="0"/>
              </a:spcBef>
              <a:spcAft>
                <a:spcPts val="0"/>
              </a:spcAft>
              <a:buNone/>
            </a:pPr>
            <a:r>
              <a:rPr lang="en-US" sz="1100" dirty="0" smtClean="0"/>
              <a:t>Have you had your period</a:t>
            </a:r>
            <a:r>
              <a:rPr lang="en-US" sz="1100" baseline="0" dirty="0" smtClean="0"/>
              <a:t> in the last month? </a:t>
            </a:r>
            <a:endParaRPr lang="en-US" sz="1100" dirty="0" smtClean="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If </a:t>
            </a:r>
            <a:r>
              <a:rPr lang="en-US" sz="1100" dirty="0" smtClean="0"/>
              <a:t>their</a:t>
            </a:r>
            <a:r>
              <a:rPr lang="en-US" sz="1100" baseline="0" dirty="0" smtClean="0"/>
              <a:t> period</a:t>
            </a:r>
            <a:r>
              <a:rPr lang="en-US" sz="1100" dirty="0" smtClean="0"/>
              <a:t> </a:t>
            </a:r>
            <a:r>
              <a:rPr lang="en-US" sz="1100" dirty="0"/>
              <a:t>was more than a month ago and they had sex that can lead to pregnancy since then, there is a chance that person could be pregnant</a:t>
            </a:r>
            <a:r>
              <a:rPr lang="en-US" sz="1100" dirty="0" smtClean="0"/>
              <a:t>.</a:t>
            </a:r>
          </a:p>
          <a:p>
            <a:pPr marL="0" lvl="0" indent="0" algn="l" rtl="0">
              <a:spcBef>
                <a:spcPts val="0"/>
              </a:spcBef>
              <a:spcAft>
                <a:spcPts val="0"/>
              </a:spcAft>
              <a:buNone/>
            </a:pPr>
            <a:endParaRPr lang="en-US" sz="110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smtClean="0"/>
              <a:t>Note:</a:t>
            </a:r>
            <a:r>
              <a:rPr lang="en-US" sz="1200" baseline="0" dirty="0" smtClean="0"/>
              <a:t> </a:t>
            </a:r>
            <a:r>
              <a:rPr lang="en-US" sz="1200" dirty="0" smtClean="0"/>
              <a:t>some types of birth control or</a:t>
            </a:r>
            <a:r>
              <a:rPr lang="en-US" sz="1200" baseline="0" dirty="0" smtClean="0"/>
              <a:t> health conditions may cause irregular periods or stop periods.  Encourage consulting with health care provider.</a:t>
            </a:r>
            <a:endParaRPr dirty="0"/>
          </a:p>
          <a:p>
            <a:pPr marL="0" lvl="0" indent="0" algn="l" rtl="0">
              <a:spcBef>
                <a:spcPts val="0"/>
              </a:spcBef>
              <a:spcAft>
                <a:spcPts val="0"/>
              </a:spcAft>
              <a:buNone/>
            </a:pPr>
            <a:endParaRPr sz="1100" dirty="0" smtClean="0"/>
          </a:p>
          <a:p>
            <a:pPr marL="0" lvl="0" indent="0" algn="l" rtl="0">
              <a:spcBef>
                <a:spcPts val="0"/>
              </a:spcBef>
              <a:spcAft>
                <a:spcPts val="0"/>
              </a:spcAft>
              <a:buNone/>
            </a:pPr>
            <a:r>
              <a:rPr lang="en-US" sz="1100" dirty="0" smtClean="0"/>
              <a:t>Assisting a client to test for pregnancy at</a:t>
            </a:r>
            <a:r>
              <a:rPr lang="en-US" sz="1100" baseline="0" dirty="0" smtClean="0"/>
              <a:t> their visit is encouraged.</a:t>
            </a:r>
            <a:r>
              <a:rPr lang="en-US" sz="1100" dirty="0" smtClean="0"/>
              <a:t> This </a:t>
            </a:r>
            <a:r>
              <a:rPr lang="en-US" sz="1100" dirty="0"/>
              <a:t>could be done immediately by giving them pregnancy urine test sticks and explaining how to use them. </a:t>
            </a:r>
            <a:r>
              <a:rPr lang="en-US" sz="1100" dirty="0" smtClean="0"/>
              <a:t>The other option is to refer them to a clinic that will test them for pregnancy as well as syphilis.</a:t>
            </a:r>
            <a:endParaRPr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It’s also important to provide information on the dangers of congenital syphilis and the importance of prenatal care if they are pregnant and </a:t>
            </a:r>
            <a:r>
              <a:rPr lang="en-US" sz="1100" dirty="0" smtClean="0"/>
              <a:t>plan to </a:t>
            </a:r>
            <a:r>
              <a:rPr lang="en-US" sz="1100" dirty="0"/>
              <a:t>continue the pregnancy</a:t>
            </a:r>
            <a:r>
              <a:rPr lang="en-US" sz="1100" dirty="0" smtClean="0"/>
              <a:t>.</a:t>
            </a:r>
          </a:p>
          <a:p>
            <a:pPr marL="0" lvl="0" indent="0" algn="l" rtl="0">
              <a:spcBef>
                <a:spcPts val="0"/>
              </a:spcBef>
              <a:spcAft>
                <a:spcPts val="0"/>
              </a:spcAft>
              <a:buNone/>
            </a:pPr>
            <a:endParaRPr lang="en-US" sz="1100" dirty="0" smtClean="0"/>
          </a:p>
          <a:p>
            <a:pPr marL="0" lvl="0" indent="0" algn="l" rtl="0">
              <a:spcBef>
                <a:spcPts val="0"/>
              </a:spcBef>
              <a:spcAft>
                <a:spcPts val="0"/>
              </a:spcAft>
              <a:buNone/>
            </a:pPr>
            <a:r>
              <a:rPr lang="en-US" sz="1100" dirty="0" smtClean="0"/>
              <a:t>Source:</a:t>
            </a:r>
            <a:r>
              <a:rPr lang="en-US" sz="1100" baseline="0" dirty="0" smtClean="0"/>
              <a:t>  https://www.hhs.gov/guidance/sites/default/files/hhs-guidance-documents/QFP%202017.pdf</a:t>
            </a:r>
          </a:p>
          <a:p>
            <a:pPr marL="0" lvl="0" indent="0" algn="l" rtl="0">
              <a:spcBef>
                <a:spcPts val="0"/>
              </a:spcBef>
              <a:spcAft>
                <a:spcPts val="0"/>
              </a:spcAft>
              <a:buNone/>
            </a:pPr>
            <a:r>
              <a:rPr lang="en-US" sz="1100" dirty="0" smtClean="0"/>
              <a:t>https://www.cdph.ca.gov/Programs/CID/DCDC/CDPH%20Document%20Library/Expanded-Syphilis-Screening-Recommendations.pdf</a:t>
            </a:r>
          </a:p>
        </p:txBody>
      </p:sp>
      <p:sp>
        <p:nvSpPr>
          <p:cNvPr id="215" name="Google Shape;215;p12: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3838777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5: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536985" lvl="1" indent="-349363" algn="l" rtl="0">
              <a:spcBef>
                <a:spcPts val="0"/>
              </a:spcBef>
              <a:spcAft>
                <a:spcPts val="0"/>
              </a:spcAft>
              <a:buNone/>
            </a:pPr>
            <a:r>
              <a:rPr lang="en-US" sz="900" dirty="0"/>
              <a:t>What if the person tells you they do NOT want to get pregnant or have a baby anytime soon? Or they do not want their partners to get pregnant?</a:t>
            </a:r>
            <a:endParaRPr dirty="0"/>
          </a:p>
          <a:p>
            <a:pPr marL="536985" lvl="1" indent="-349363" algn="l" rtl="0">
              <a:spcBef>
                <a:spcPts val="611"/>
              </a:spcBef>
              <a:spcAft>
                <a:spcPts val="0"/>
              </a:spcAft>
              <a:buNone/>
            </a:pPr>
            <a:endParaRPr lang="en-US" sz="900" dirty="0" smtClean="0"/>
          </a:p>
          <a:p>
            <a:pPr marL="536985" lvl="1" indent="-349363" algn="l" rtl="0">
              <a:spcBef>
                <a:spcPts val="611"/>
              </a:spcBef>
              <a:spcAft>
                <a:spcPts val="0"/>
              </a:spcAft>
              <a:buNone/>
            </a:pPr>
            <a:r>
              <a:rPr lang="en-US" sz="900" dirty="0" smtClean="0"/>
              <a:t>Stay neutral</a:t>
            </a:r>
            <a:r>
              <a:rPr lang="en-US" sz="900" baseline="0" dirty="0" smtClean="0"/>
              <a:t> and </a:t>
            </a:r>
            <a:r>
              <a:rPr lang="en-US" sz="900" baseline="0" dirty="0" err="1" smtClean="0"/>
              <a:t>non-judgemental</a:t>
            </a:r>
            <a:r>
              <a:rPr lang="en-US" sz="900" baseline="0" dirty="0" smtClean="0"/>
              <a:t>. Let them know without telling them what to do: </a:t>
            </a:r>
            <a:endParaRPr sz="900" dirty="0"/>
          </a:p>
          <a:p>
            <a:pPr marL="536985" lvl="1" indent="-349363" algn="l" rtl="0">
              <a:spcBef>
                <a:spcPts val="611"/>
              </a:spcBef>
              <a:spcAft>
                <a:spcPts val="0"/>
              </a:spcAft>
              <a:buFont typeface="Arial" panose="020B0604020202020204" pitchFamily="34" charset="0"/>
              <a:buChar char="•"/>
            </a:pPr>
            <a:endParaRPr lang="en-US" sz="900" dirty="0" smtClean="0"/>
          </a:p>
          <a:p>
            <a:pPr marL="536985" lvl="1" indent="-349363" algn="l" rtl="0">
              <a:spcBef>
                <a:spcPts val="611"/>
              </a:spcBef>
              <a:spcAft>
                <a:spcPts val="0"/>
              </a:spcAft>
              <a:buFont typeface="Arial" panose="020B0604020202020204" pitchFamily="34" charset="0"/>
              <a:buChar char="•"/>
            </a:pPr>
            <a:r>
              <a:rPr lang="en-US" sz="900" dirty="0" smtClean="0"/>
              <a:t>Our goal is to assist you in avoiding pregnancy if you do not wish to become pregnant. </a:t>
            </a:r>
          </a:p>
          <a:p>
            <a:pPr marL="536985" lvl="1" indent="-349363" algn="l" rtl="0">
              <a:spcBef>
                <a:spcPts val="611"/>
              </a:spcBef>
              <a:spcAft>
                <a:spcPts val="0"/>
              </a:spcAft>
              <a:buFont typeface="Arial" panose="020B0604020202020204" pitchFamily="34" charset="0"/>
              <a:buChar char="•"/>
            </a:pPr>
            <a:r>
              <a:rPr lang="en-US" sz="900" dirty="0" smtClean="0"/>
              <a:t>Share general </a:t>
            </a:r>
            <a:r>
              <a:rPr lang="en-US" sz="900" dirty="0"/>
              <a:t>information on their birth control options. You don’t have to be an </a:t>
            </a:r>
            <a:r>
              <a:rPr lang="en-US" sz="900" dirty="0" smtClean="0"/>
              <a:t>expert.</a:t>
            </a:r>
            <a:r>
              <a:rPr lang="en-US" sz="900" baseline="0" dirty="0" smtClean="0"/>
              <a:t> We’ll be going over a tool that can help support with this. </a:t>
            </a:r>
            <a:endParaRPr lang="en-US" sz="900" dirty="0" smtClean="0"/>
          </a:p>
          <a:p>
            <a:pPr marL="536985" lvl="1" indent="-349363" algn="l" rtl="0">
              <a:spcBef>
                <a:spcPts val="611"/>
              </a:spcBef>
              <a:spcAft>
                <a:spcPts val="0"/>
              </a:spcAft>
              <a:buFont typeface="Arial" panose="020B0604020202020204" pitchFamily="34" charset="0"/>
              <a:buChar char="•"/>
            </a:pPr>
            <a:r>
              <a:rPr lang="en-US" sz="900" dirty="0" smtClean="0"/>
              <a:t>Discuss</a:t>
            </a:r>
            <a:r>
              <a:rPr lang="en-US" sz="900" baseline="0" dirty="0" smtClean="0"/>
              <a:t> the rising risks of syphilis and congenital syphilis. Encourage testing. </a:t>
            </a:r>
            <a:endParaRPr dirty="0"/>
          </a:p>
          <a:p>
            <a:pPr marL="536985" lvl="1" indent="-349363" algn="l" rtl="0">
              <a:spcBef>
                <a:spcPts val="611"/>
              </a:spcBef>
              <a:spcAft>
                <a:spcPts val="0"/>
              </a:spcAft>
              <a:buFont typeface="Arial" panose="020B0604020202020204" pitchFamily="34" charset="0"/>
              <a:buChar char="•"/>
            </a:pPr>
            <a:r>
              <a:rPr lang="en-US" sz="900" dirty="0" smtClean="0"/>
              <a:t>Provide</a:t>
            </a:r>
            <a:r>
              <a:rPr lang="en-US" sz="900" baseline="0" dirty="0" smtClean="0"/>
              <a:t> a referral to an integrated health center where patients can receive contraceptives, syphilis testing, and treatment if needed. </a:t>
            </a:r>
            <a:r>
              <a:rPr lang="en-US" sz="900" dirty="0" smtClean="0"/>
              <a:t>You </a:t>
            </a:r>
            <a:r>
              <a:rPr lang="en-US" sz="900" dirty="0"/>
              <a:t>can still give them information on congenital syphilis, preconception and prenatal care because their or their partners pregnancy status or intentions may change</a:t>
            </a:r>
            <a:r>
              <a:rPr lang="en-US" sz="900" dirty="0" smtClean="0"/>
              <a:t>.</a:t>
            </a:r>
          </a:p>
          <a:p>
            <a:pPr marL="536985" lvl="1" indent="-349363" algn="l" rtl="0">
              <a:spcBef>
                <a:spcPts val="611"/>
              </a:spcBef>
              <a:spcAft>
                <a:spcPts val="0"/>
              </a:spcAft>
              <a:buNone/>
            </a:pPr>
            <a:endParaRPr lang="en-US" sz="900" dirty="0" smtClean="0"/>
          </a:p>
          <a:p>
            <a:pPr marL="536985" lvl="1" indent="-349363" algn="l" rtl="0">
              <a:spcBef>
                <a:spcPts val="611"/>
              </a:spcBef>
              <a:spcAft>
                <a:spcPts val="0"/>
              </a:spcAft>
              <a:buNone/>
            </a:pPr>
            <a:r>
              <a:rPr lang="en-US" sz="900" dirty="0" smtClean="0"/>
              <a:t>Source: https://www.cdc.gov/std/treatment-guidelines/STI-Guidelines-2021.pdf</a:t>
            </a:r>
          </a:p>
          <a:p>
            <a:pPr marL="536985" lvl="1" indent="-349363" algn="l" rtl="0">
              <a:spcBef>
                <a:spcPts val="611"/>
              </a:spcBef>
              <a:spcAft>
                <a:spcPts val="0"/>
              </a:spcAft>
              <a:buNone/>
            </a:pPr>
            <a:r>
              <a:rPr lang="en-US" dirty="0" smtClean="0"/>
              <a:t>http://publichealth.lacounty.gov/dhsp/Providers/CS_EliminationPlan_January2020.pdf</a:t>
            </a:r>
            <a:endParaRPr dirty="0"/>
          </a:p>
          <a:p>
            <a:pPr marL="0" lvl="0" indent="0" algn="l" rtl="0">
              <a:spcBef>
                <a:spcPts val="611"/>
              </a:spcBef>
              <a:spcAft>
                <a:spcPts val="0"/>
              </a:spcAft>
              <a:buNone/>
            </a:pPr>
            <a:endParaRPr dirty="0"/>
          </a:p>
          <a:p>
            <a:pPr marL="0" lvl="0" indent="0" algn="l" rtl="0">
              <a:spcBef>
                <a:spcPts val="0"/>
              </a:spcBef>
              <a:spcAft>
                <a:spcPts val="0"/>
              </a:spcAft>
              <a:buNone/>
            </a:pPr>
            <a:endParaRPr dirty="0"/>
          </a:p>
        </p:txBody>
      </p:sp>
      <p:sp>
        <p:nvSpPr>
          <p:cNvPr id="239" name="Google Shape;239;p15: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30319647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536985" lvl="1" indent="-349363" algn="l" rtl="0">
              <a:spcBef>
                <a:spcPts val="0"/>
              </a:spcBef>
              <a:spcAft>
                <a:spcPts val="0"/>
              </a:spcAft>
              <a:buNone/>
            </a:pPr>
            <a:r>
              <a:rPr lang="en-US" dirty="0"/>
              <a:t>What if </a:t>
            </a:r>
            <a:r>
              <a:rPr lang="en-US" dirty="0" smtClean="0"/>
              <a:t>your client </a:t>
            </a:r>
            <a:r>
              <a:rPr lang="en-US" dirty="0"/>
              <a:t>tells you they do hope to get pregnant or want to be pregnant soon?</a:t>
            </a:r>
            <a:endParaRPr dirty="0"/>
          </a:p>
          <a:p>
            <a:pPr marL="536985" lvl="1" indent="-349363" algn="l" rtl="0">
              <a:spcBef>
                <a:spcPts val="611"/>
              </a:spcBef>
              <a:spcAft>
                <a:spcPts val="0"/>
              </a:spcAft>
              <a:buNone/>
            </a:pPr>
            <a:endParaRPr dirty="0"/>
          </a:p>
          <a:p>
            <a:pPr marL="536985" lvl="1" indent="-349363" algn="l" rtl="0">
              <a:spcBef>
                <a:spcPts val="611"/>
              </a:spcBef>
              <a:spcAft>
                <a:spcPts val="0"/>
              </a:spcAft>
              <a:buNone/>
            </a:pPr>
            <a:r>
              <a:rPr lang="en-US" dirty="0"/>
              <a:t>In a neutral, non judgmental, non directive, unbiased manner,  explain</a:t>
            </a:r>
            <a:r>
              <a:rPr lang="en-US" dirty="0" smtClean="0"/>
              <a:t>:</a:t>
            </a:r>
          </a:p>
          <a:p>
            <a:pPr marL="536985" lvl="1" indent="-349363" algn="l" rtl="0">
              <a:spcBef>
                <a:spcPts val="611"/>
              </a:spcBef>
              <a:spcAft>
                <a:spcPts val="0"/>
              </a:spcAft>
              <a:buNone/>
            </a:pPr>
            <a:endParaRPr lang="en-US" dirty="0" smtClean="0"/>
          </a:p>
          <a:p>
            <a:pPr marL="536985" lvl="1" indent="-349363" algn="l" rtl="0">
              <a:spcBef>
                <a:spcPts val="611"/>
              </a:spcBef>
              <a:spcAft>
                <a:spcPts val="0"/>
              </a:spcAft>
              <a:buFont typeface="Arial" panose="020B0604020202020204" pitchFamily="34" charset="0"/>
              <a:buChar char="•"/>
            </a:pPr>
            <a:r>
              <a:rPr lang="en-US" dirty="0" smtClean="0"/>
              <a:t>Your goal is to help them get the information they need to have a healthy baby.</a:t>
            </a:r>
            <a:r>
              <a:rPr lang="en-US" baseline="0" dirty="0" smtClean="0"/>
              <a:t> </a:t>
            </a:r>
          </a:p>
          <a:p>
            <a:pPr marL="536985" lvl="1" indent="-349363" algn="l" rtl="0">
              <a:spcBef>
                <a:spcPts val="611"/>
              </a:spcBef>
              <a:spcAft>
                <a:spcPts val="0"/>
              </a:spcAft>
              <a:buFont typeface="Arial" panose="020B0604020202020204" pitchFamily="34" charset="0"/>
              <a:buChar char="•"/>
            </a:pPr>
            <a:endParaRPr lang="en-US" baseline="0" dirty="0" smtClean="0"/>
          </a:p>
          <a:p>
            <a:pPr marL="536985" marR="0" lvl="1" indent="-349363" algn="l" defTabSz="914400" rtl="0" eaLnBrk="1" fontAlgn="auto" latinLnBrk="0" hangingPunct="1">
              <a:lnSpc>
                <a:spcPct val="100000"/>
              </a:lnSpc>
              <a:spcBef>
                <a:spcPts val="611"/>
              </a:spcBef>
              <a:spcAft>
                <a:spcPts val="0"/>
              </a:spcAft>
              <a:buClr>
                <a:srgbClr val="000000"/>
              </a:buClr>
              <a:buSzPts val="1400"/>
              <a:buFont typeface="Arial" panose="020B0604020202020204" pitchFamily="34" charset="0"/>
              <a:buChar char="•"/>
              <a:tabLst/>
              <a:defRPr/>
            </a:pPr>
            <a:r>
              <a:rPr lang="en-US" sz="1200" dirty="0" smtClean="0"/>
              <a:t>The</a:t>
            </a:r>
            <a:r>
              <a:rPr lang="en-US" sz="1200" baseline="0" dirty="0" smtClean="0"/>
              <a:t> n</a:t>
            </a:r>
            <a:r>
              <a:rPr lang="en-US" sz="1200" dirty="0" smtClean="0"/>
              <a:t>eed for testing and early, continued prenatal care throughout a pregnancy</a:t>
            </a:r>
          </a:p>
          <a:p>
            <a:pPr marL="536985" lvl="1" indent="-349363" algn="l" rtl="0">
              <a:spcBef>
                <a:spcPts val="611"/>
              </a:spcBef>
              <a:spcAft>
                <a:spcPts val="0"/>
              </a:spcAft>
              <a:buFont typeface="Arial" panose="020B0604020202020204" pitchFamily="34" charset="0"/>
              <a:buChar char="•"/>
            </a:pPr>
            <a:endParaRPr dirty="0"/>
          </a:p>
          <a:p>
            <a:pPr marL="536985" lvl="1" indent="-349363" algn="l" rtl="0">
              <a:spcBef>
                <a:spcPts val="611"/>
              </a:spcBef>
              <a:spcAft>
                <a:spcPts val="0"/>
              </a:spcAft>
              <a:buFont typeface="Arial" panose="020B0604020202020204" pitchFamily="34" charset="0"/>
              <a:buChar char="•"/>
            </a:pPr>
            <a:r>
              <a:rPr lang="en-US" dirty="0" smtClean="0"/>
              <a:t>The </a:t>
            </a:r>
            <a:r>
              <a:rPr lang="en-US" dirty="0"/>
              <a:t>risks of congenital syphilis and the impact it can have on pregnancy.</a:t>
            </a:r>
            <a:endParaRPr dirty="0"/>
          </a:p>
          <a:p>
            <a:pPr marL="536985" lvl="1" indent="-349363" algn="l" rtl="0">
              <a:spcBef>
                <a:spcPts val="611"/>
              </a:spcBef>
              <a:spcAft>
                <a:spcPts val="0"/>
              </a:spcAft>
              <a:buFont typeface="Arial" panose="020B0604020202020204" pitchFamily="34" charset="0"/>
              <a:buChar char="•"/>
            </a:pPr>
            <a:endParaRPr dirty="0"/>
          </a:p>
          <a:p>
            <a:pPr marL="536985" lvl="1" indent="-349363" algn="l" rtl="0">
              <a:spcBef>
                <a:spcPts val="611"/>
              </a:spcBef>
              <a:spcAft>
                <a:spcPts val="0"/>
              </a:spcAft>
              <a:buNone/>
            </a:pPr>
            <a:r>
              <a:rPr lang="en-US" dirty="0"/>
              <a:t>Be ready to connect them with a convenient health site that provides syphilis treatment as well as preconception and prenatal care. </a:t>
            </a:r>
            <a:endParaRPr dirty="0"/>
          </a:p>
          <a:p>
            <a:r>
              <a:rPr lang="en-US" sz="1200" b="0" i="0" u="none" strike="noStrike" cap="none" dirty="0" smtClean="0">
                <a:solidFill>
                  <a:schemeClr val="dk1"/>
                </a:solidFill>
                <a:latin typeface="Calibri"/>
                <a:ea typeface="Calibri"/>
                <a:cs typeface="Calibri"/>
                <a:sym typeface="Calibri"/>
              </a:rPr>
              <a:t>Have information such as pamphlets or posters on the wall, readily available to share with clients to help them begin care or get tested as soon as possible.  </a:t>
            </a:r>
          </a:p>
          <a:p>
            <a:pPr marL="536985" lvl="1" indent="-349363" algn="l" rtl="0">
              <a:spcBef>
                <a:spcPts val="611"/>
              </a:spcBef>
              <a:spcAft>
                <a:spcPts val="0"/>
              </a:spcAft>
              <a:buNone/>
            </a:pPr>
            <a:endParaRPr lang="en-US" dirty="0" smtClean="0"/>
          </a:p>
          <a:p>
            <a:pPr marL="536985" lvl="1" indent="-349363" algn="l" rtl="0">
              <a:spcBef>
                <a:spcPts val="611"/>
              </a:spcBef>
              <a:spcAft>
                <a:spcPts val="0"/>
              </a:spcAft>
              <a:buNone/>
            </a:pPr>
            <a:r>
              <a:rPr lang="en-US" dirty="0" smtClean="0"/>
              <a:t>Source: https://www.cdc.gov/std/treatment-guidelines/STI-Guidelines-2021.pdf</a:t>
            </a:r>
          </a:p>
          <a:p>
            <a:pPr marL="536985" lvl="1" indent="-349363" algn="l" rtl="0">
              <a:spcBef>
                <a:spcPts val="611"/>
              </a:spcBef>
              <a:spcAft>
                <a:spcPts val="0"/>
              </a:spcAft>
              <a:buNone/>
            </a:pPr>
            <a:r>
              <a:rPr lang="en-US" dirty="0" smtClean="0"/>
              <a:t>http://publichealth.lacounty.gov/dhsp/SyphilisInWomen/4_Syphilis-in_Women_Update_For_Healthcare_Providers_Master_jch_1-21-20_FINAL.pdf</a:t>
            </a:r>
          </a:p>
          <a:p>
            <a:pPr marL="536985" lvl="1" indent="-349363" algn="l" rtl="0">
              <a:spcBef>
                <a:spcPts val="611"/>
              </a:spcBef>
              <a:spcAft>
                <a:spcPts val="0"/>
              </a:spcAft>
              <a:buNone/>
            </a:pPr>
            <a:endParaRPr dirty="0"/>
          </a:p>
          <a:p>
            <a:pPr marL="536985" lvl="1" indent="-349363" algn="l" rtl="0">
              <a:spcBef>
                <a:spcPts val="611"/>
              </a:spcBef>
              <a:spcAft>
                <a:spcPts val="0"/>
              </a:spcAft>
              <a:buNone/>
            </a:pPr>
            <a:endParaRPr dirty="0"/>
          </a:p>
        </p:txBody>
      </p:sp>
      <p:sp>
        <p:nvSpPr>
          <p:cNvPr id="231" name="Google Shape;231;p14: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55</a:t>
            </a:fld>
            <a:endParaRPr/>
          </a:p>
        </p:txBody>
      </p:sp>
    </p:spTree>
    <p:extLst>
      <p:ext uri="{BB962C8B-B14F-4D97-AF65-F5344CB8AC3E}">
        <p14:creationId xmlns:p14="http://schemas.microsoft.com/office/powerpoint/2010/main" val="8144787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It’s important to ask about the pregnancy status and intentions of </a:t>
            </a:r>
            <a:r>
              <a:rPr lang="en-US" dirty="0" smtClean="0"/>
              <a:t>people of all genders, including cisgender men</a:t>
            </a:r>
            <a:r>
              <a:rPr lang="en-US" baseline="0" dirty="0" smtClean="0"/>
              <a:t> and transgender people. The questions are framed to be gender neutral.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Partners who cannot get pregnant, but who can cause a pregnancy, have</a:t>
            </a:r>
            <a:r>
              <a:rPr lang="en-US" baseline="0" dirty="0" smtClean="0"/>
              <a:t> an important role in preventing CS. </a:t>
            </a:r>
            <a:endParaRPr dirty="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You can follow</a:t>
            </a:r>
            <a:r>
              <a:rPr lang="en-US" baseline="0" dirty="0" smtClean="0"/>
              <a:t> these questions with open ended questions to find out more about the client’s goals and needs. For instance, you can ask, “What are you doing to help prevent pregnancy?” or “What are some things you’re doing to prepare for a healthy baby?” depending on their desires. </a:t>
            </a:r>
          </a:p>
          <a:p>
            <a:pPr marL="0" lvl="0" indent="0" algn="l" rtl="0">
              <a:spcBef>
                <a:spcPts val="0"/>
              </a:spcBef>
              <a:spcAft>
                <a:spcPts val="0"/>
              </a:spcAft>
              <a:buNone/>
            </a:pPr>
            <a:endParaRPr dirty="0"/>
          </a:p>
          <a:p>
            <a:pPr marL="0" lvl="0" indent="0" algn="l" rtl="0">
              <a:spcBef>
                <a:spcPts val="0"/>
              </a:spcBef>
              <a:spcAft>
                <a:spcPts val="0"/>
              </a:spcAft>
              <a:buNone/>
            </a:pPr>
            <a:r>
              <a:rPr lang="en-US" dirty="0" smtClean="0"/>
              <a:t>The</a:t>
            </a:r>
            <a:r>
              <a:rPr lang="en-US" baseline="0" dirty="0" smtClean="0"/>
              <a:t> answers to these questions can lead you to helping them get access to condoms, syphilis testing, and prenatal or contraceptive care for their partner.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One issue that can come up when talking to clients about their partner’s pregnancy intentions is control. Sometimes it is useful to remind clients that they can make decisions for their own bodies, but they don’t get to make decisions for other people’s bodies. Someone should never pressure another person to get pregnant, to end a pregnancy, or use a particular type of birth control or sterilization.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Source: https://www.cdc.gov/std/treatment-guidelines/STI-Guidelines-2021.pdf pg. 3</a:t>
            </a:r>
            <a:endParaRPr dirty="0"/>
          </a:p>
          <a:p>
            <a:pPr marL="0" lvl="0" indent="0" algn="l" rtl="0">
              <a:spcBef>
                <a:spcPts val="0"/>
              </a:spcBef>
              <a:spcAft>
                <a:spcPts val="0"/>
              </a:spcAft>
              <a:buNone/>
            </a:pPr>
            <a:endParaRPr dirty="0"/>
          </a:p>
        </p:txBody>
      </p:sp>
      <p:sp>
        <p:nvSpPr>
          <p:cNvPr id="223" name="Google Shape;223;p13: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924264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000" dirty="0" smtClean="0"/>
              <a:t>Now</a:t>
            </a:r>
            <a:r>
              <a:rPr lang="en-US" sz="1000" baseline="0" dirty="0" smtClean="0"/>
              <a:t> let’s take some time to practice!</a:t>
            </a:r>
            <a:endParaRPr dirty="0"/>
          </a:p>
          <a:p>
            <a:pPr marL="0" lvl="0" indent="0" algn="l" rtl="0">
              <a:spcBef>
                <a:spcPts val="0"/>
              </a:spcBef>
              <a:spcAft>
                <a:spcPts val="0"/>
              </a:spcAft>
              <a:buNone/>
            </a:pPr>
            <a:endParaRPr lang="en-US" sz="1000" dirty="0" smtClean="0"/>
          </a:p>
          <a:p>
            <a:pPr marL="0" lvl="0" indent="0" algn="l" rtl="0">
              <a:spcBef>
                <a:spcPts val="0"/>
              </a:spcBef>
              <a:spcAft>
                <a:spcPts val="0"/>
              </a:spcAft>
              <a:buNone/>
            </a:pPr>
            <a:r>
              <a:rPr lang="en-US" sz="1000" dirty="0" smtClean="0"/>
              <a:t>We will </a:t>
            </a:r>
            <a:r>
              <a:rPr lang="en-US" sz="1000" baseline="0" dirty="0" smtClean="0"/>
              <a:t>share a link to a google document in the chat. Please open it so that you are access to the activity. </a:t>
            </a:r>
          </a:p>
          <a:p>
            <a:pPr marL="0" lvl="0" indent="0" algn="l" rtl="0">
              <a:spcBef>
                <a:spcPts val="0"/>
              </a:spcBef>
              <a:spcAft>
                <a:spcPts val="0"/>
              </a:spcAft>
              <a:buNone/>
            </a:pPr>
            <a:endParaRPr lang="en-US" sz="1000" baseline="0" dirty="0" smtClean="0"/>
          </a:p>
          <a:p>
            <a:pPr marL="0" lvl="0" indent="0" algn="l" rtl="0">
              <a:spcBef>
                <a:spcPts val="0"/>
              </a:spcBef>
              <a:spcAft>
                <a:spcPts val="0"/>
              </a:spcAft>
              <a:buNone/>
            </a:pPr>
            <a:r>
              <a:rPr lang="en-US" sz="1000" baseline="0" dirty="0" smtClean="0"/>
              <a:t>[Share in chat: https://docs.google.com/document/d/1Fqm0Zae5-P3WcM3sV9JcDJnV5hs8E4EM1WQ2yom4IPk/edit?usp=sharing ]</a:t>
            </a:r>
          </a:p>
          <a:p>
            <a:pPr marL="0" lvl="0" indent="0" algn="l" rtl="0">
              <a:spcBef>
                <a:spcPts val="0"/>
              </a:spcBef>
              <a:spcAft>
                <a:spcPts val="0"/>
              </a:spcAft>
              <a:buNone/>
            </a:pPr>
            <a:endParaRPr lang="en-US" sz="1000" baseline="0" dirty="0" smtClean="0"/>
          </a:p>
          <a:p>
            <a:pPr marL="0" lvl="0" indent="0" algn="l" rtl="0">
              <a:spcBef>
                <a:spcPts val="0"/>
              </a:spcBef>
              <a:spcAft>
                <a:spcPts val="0"/>
              </a:spcAft>
              <a:buNone/>
            </a:pPr>
            <a:r>
              <a:rPr lang="en-US" sz="1000" baseline="0" dirty="0" smtClean="0"/>
              <a:t>I am going to put you into breakout rooms. In these rooms, one of you will play the client, Casey, whose details are in the document. </a:t>
            </a:r>
          </a:p>
          <a:p>
            <a:pPr marL="0" lvl="0" indent="0" algn="l" rtl="0">
              <a:spcBef>
                <a:spcPts val="0"/>
              </a:spcBef>
              <a:spcAft>
                <a:spcPts val="0"/>
              </a:spcAft>
              <a:buNone/>
            </a:pPr>
            <a:r>
              <a:rPr lang="en-US" sz="1000" baseline="0" dirty="0" smtClean="0"/>
              <a:t>Another person will be the staff member working with Casey, having just finished up a routine interaction with her. </a:t>
            </a:r>
          </a:p>
          <a:p>
            <a:pPr marL="0" lvl="0" indent="0" algn="l" rtl="0">
              <a:spcBef>
                <a:spcPts val="0"/>
              </a:spcBef>
              <a:spcAft>
                <a:spcPts val="0"/>
              </a:spcAft>
              <a:buNone/>
            </a:pPr>
            <a:endParaRPr lang="en-US" sz="1000" baseline="0" dirty="0" smtClean="0"/>
          </a:p>
          <a:p>
            <a:pPr marL="0" lvl="0" indent="0" algn="l" rtl="0">
              <a:spcBef>
                <a:spcPts val="0"/>
              </a:spcBef>
              <a:spcAft>
                <a:spcPts val="0"/>
              </a:spcAft>
              <a:buNone/>
            </a:pPr>
            <a:r>
              <a:rPr lang="en-US" sz="1000" baseline="0" dirty="0" smtClean="0"/>
              <a:t>Role play to practice how you would open a conversation on pregnancy intentions, and how you would respond. </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US" sz="1000" dirty="0" smtClean="0"/>
              <a:t>You can </a:t>
            </a:r>
            <a:r>
              <a:rPr lang="en-US" sz="1000" dirty="0"/>
              <a:t>also brainstorm </a:t>
            </a:r>
            <a:r>
              <a:rPr lang="en-US" sz="1000" dirty="0" smtClean="0"/>
              <a:t>with your group on other </a:t>
            </a:r>
            <a:r>
              <a:rPr lang="en-US" sz="1000" dirty="0"/>
              <a:t>intention questions you could </a:t>
            </a:r>
            <a:r>
              <a:rPr lang="en-US" sz="1000" dirty="0" smtClean="0"/>
              <a:t>ask. </a:t>
            </a:r>
            <a:r>
              <a:rPr lang="en-US" sz="1000" dirty="0"/>
              <a:t>This is not an all inclusive list and your questions will vary based on the population you are working with</a:t>
            </a:r>
            <a:r>
              <a:rPr lang="en-US" sz="1000" dirty="0" smtClean="0"/>
              <a:t>. If you are playing Casey, think about how it might feel to be asked these questions, and what you need to feel comfortable.</a:t>
            </a:r>
            <a:r>
              <a:rPr lang="en-US" sz="1000" baseline="0" dirty="0" smtClean="0"/>
              <a:t> </a:t>
            </a:r>
            <a:endParaRPr dirty="0"/>
          </a:p>
          <a:p>
            <a:pPr marL="0" lvl="0" indent="0" algn="l" rtl="0">
              <a:spcBef>
                <a:spcPts val="0"/>
              </a:spcBef>
              <a:spcAft>
                <a:spcPts val="0"/>
              </a:spcAft>
              <a:buNone/>
            </a:pPr>
            <a:endParaRPr lang="en-US" sz="1000" dirty="0" smtClean="0"/>
          </a:p>
          <a:p>
            <a:pPr marL="0" lvl="0" indent="0" algn="l" rtl="0">
              <a:spcBef>
                <a:spcPts val="0"/>
              </a:spcBef>
              <a:spcAft>
                <a:spcPts val="0"/>
              </a:spcAft>
              <a:buNone/>
            </a:pPr>
            <a:r>
              <a:rPr lang="en-US" sz="1000" dirty="0" smtClean="0"/>
              <a:t>I will give you 5 minutes to practice,</a:t>
            </a:r>
            <a:r>
              <a:rPr lang="en-US" sz="1000" baseline="0" dirty="0" smtClean="0"/>
              <a:t> then you will switch roles. Once the activity is done, we’ll all meet back in the main zoom room to debrief. </a:t>
            </a:r>
          </a:p>
          <a:p>
            <a:pPr marL="0" lvl="0" indent="0" algn="l" rtl="0">
              <a:spcBef>
                <a:spcPts val="0"/>
              </a:spcBef>
              <a:spcAft>
                <a:spcPts val="0"/>
              </a:spcAft>
              <a:buNone/>
            </a:pPr>
            <a:endParaRPr lang="en-US" sz="1000" baseline="0" dirty="0" smtClean="0"/>
          </a:p>
          <a:p>
            <a:pPr marL="0" lvl="0" indent="0" algn="l" rtl="0">
              <a:spcBef>
                <a:spcPts val="0"/>
              </a:spcBef>
              <a:spcAft>
                <a:spcPts val="0"/>
              </a:spcAft>
              <a:buNone/>
            </a:pPr>
            <a:r>
              <a:rPr lang="en-US" sz="1000" baseline="0" dirty="0" smtClean="0"/>
              <a:t>[Put participants into break rooms, check in break rooms]</a:t>
            </a:r>
            <a:endParaRPr sz="1000" dirty="0"/>
          </a:p>
          <a:p>
            <a:pPr marL="0" lvl="0" indent="0" algn="l" rtl="0">
              <a:spcBef>
                <a:spcPts val="0"/>
              </a:spcBef>
              <a:spcAft>
                <a:spcPts val="0"/>
              </a:spcAft>
              <a:buNone/>
            </a:pPr>
            <a:endParaRPr sz="1000" dirty="0"/>
          </a:p>
        </p:txBody>
      </p:sp>
      <p:sp>
        <p:nvSpPr>
          <p:cNvPr id="205" name="Google Shape;205;p11: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57</a:t>
            </a:fld>
            <a:endParaRPr/>
          </a:p>
        </p:txBody>
      </p:sp>
    </p:spTree>
    <p:extLst>
      <p:ext uri="{BB962C8B-B14F-4D97-AF65-F5344CB8AC3E}">
        <p14:creationId xmlns:p14="http://schemas.microsoft.com/office/powerpoint/2010/main" val="2288848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a:t>
            </a:r>
            <a:r>
              <a:rPr lang="en-US" baseline="0" dirty="0" smtClean="0"/>
              <a:t> close breakout rooms after practice time is over) </a:t>
            </a:r>
          </a:p>
          <a:p>
            <a:endParaRPr lang="en-US" baseline="0" dirty="0" smtClean="0"/>
          </a:p>
          <a:p>
            <a:r>
              <a:rPr lang="en-US" baseline="0" dirty="0" smtClean="0"/>
              <a:t>Welcome back, everyone. Thanks for practicing. Let’s have someone from each group share how they asked the questions. Breakout group 1, let’s have you go first. If there was somewhere you felt stuck or unsure, we can brainstorm together how to help. </a:t>
            </a:r>
          </a:p>
          <a:p>
            <a:endParaRPr lang="en-US" baseline="0" dirty="0" smtClean="0"/>
          </a:p>
          <a:p>
            <a:r>
              <a:rPr lang="en-US" baseline="0" dirty="0" smtClean="0"/>
              <a:t>[Unmute group members, have them discuss their experience]. </a:t>
            </a:r>
          </a:p>
          <a:p>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3414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3: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b="0" dirty="0" smtClean="0"/>
              <a:t>Now that we’ve discussed</a:t>
            </a:r>
            <a:r>
              <a:rPr lang="en-US" b="0" baseline="0" dirty="0" smtClean="0"/>
              <a:t> how to talk about pregnancy intentions with your clients, let’s talk about making integrated referrals and supportive resources. </a:t>
            </a:r>
            <a:endParaRPr dirty="0"/>
          </a:p>
        </p:txBody>
      </p:sp>
      <p:sp>
        <p:nvSpPr>
          <p:cNvPr id="309" name="Google Shape;309;p23: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59</a:t>
            </a:fld>
            <a:endParaRPr/>
          </a:p>
        </p:txBody>
      </p:sp>
    </p:spTree>
    <p:extLst>
      <p:ext uri="{BB962C8B-B14F-4D97-AF65-F5344CB8AC3E}">
        <p14:creationId xmlns:p14="http://schemas.microsoft.com/office/powerpoint/2010/main" val="720597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two terms that we will be</a:t>
            </a:r>
            <a:r>
              <a:rPr lang="en-US" baseline="0" dirty="0" smtClean="0"/>
              <a:t> using to frame our discussion today. </a:t>
            </a:r>
          </a:p>
          <a:p>
            <a:endParaRPr lang="en-US" baseline="0" dirty="0" smtClean="0"/>
          </a:p>
          <a:p>
            <a:r>
              <a:rPr lang="en-US" baseline="0" dirty="0" smtClean="0"/>
              <a:t>The first is the U.N.’s definition of reproductive health. </a:t>
            </a:r>
          </a:p>
          <a:p>
            <a:pPr>
              <a:buFont typeface="Arial" panose="020B0604020202020204" pitchFamily="34" charset="0"/>
              <a:buChar char="•"/>
            </a:pPr>
            <a:r>
              <a:rPr lang="en-US" baseline="0" dirty="0" smtClean="0"/>
              <a:t>The U.N. also noted that this definition “</a:t>
            </a:r>
            <a:r>
              <a:rPr lang="en-US" sz="1200" baseline="0" dirty="0" smtClean="0"/>
              <a:t>[I]</a:t>
            </a:r>
            <a:r>
              <a:rPr lang="en-US" sz="1200" dirty="0" err="1" smtClean="0"/>
              <a:t>mplies</a:t>
            </a:r>
            <a:r>
              <a:rPr lang="en-US" sz="1200" dirty="0" smtClean="0"/>
              <a:t> that people are able to have a satisfying and safe sex life, the capability to reproduce, and the freedom to decide if, when, and how often to do so.”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smtClean="0"/>
              <a:t>We can see that reproductive health includes preventing sexually transmitted infections, providing access to birth control, and quality health services. But with this definition, we can also connect SRH to other aspects of our lives- healthy relationships, communication, pleasure, and mental health. </a:t>
            </a:r>
          </a:p>
          <a:p>
            <a:pPr>
              <a:buFont typeface="Arial" panose="020B0604020202020204" pitchFamily="34" charset="0"/>
              <a:buChar char="•"/>
            </a:pPr>
            <a:endParaRPr lang="en-US" baseline="0" dirty="0" smtClean="0"/>
          </a:p>
          <a:p>
            <a:pPr marL="0" lvl="0" indent="0" algn="l" rtl="0">
              <a:spcBef>
                <a:spcPts val="0"/>
              </a:spcBef>
              <a:spcAft>
                <a:spcPts val="0"/>
              </a:spcAft>
              <a:buNone/>
            </a:pPr>
            <a:endParaRPr lang="en-US" baseline="0" dirty="0" smtClean="0"/>
          </a:p>
          <a:p>
            <a:r>
              <a:rPr lang="en-US" sz="1200" dirty="0" smtClean="0"/>
              <a:t>The next term is reproductive</a:t>
            </a:r>
            <a:r>
              <a:rPr lang="en-US" sz="1200" baseline="0" dirty="0" smtClean="0"/>
              <a:t> justice. This definition is the one used by </a:t>
            </a:r>
            <a:r>
              <a:rPr lang="en-US" sz="1200" baseline="0" dirty="0" err="1" smtClean="0"/>
              <a:t>SisterSong</a:t>
            </a:r>
            <a:r>
              <a:rPr lang="en-US" sz="1200" baseline="0" dirty="0" smtClean="0"/>
              <a:t> Women of Color Reproductive Collective. </a:t>
            </a:r>
            <a:endParaRPr lang="en-US" sz="1200" dirty="0" smtClean="0"/>
          </a:p>
          <a:p>
            <a:pPr>
              <a:buFont typeface="Arial" panose="020B0604020202020204" pitchFamily="34" charset="0"/>
              <a:buChar char="•"/>
            </a:pPr>
            <a:r>
              <a:rPr lang="en-US" dirty="0" smtClean="0"/>
              <a:t>Reproductive Justice</a:t>
            </a:r>
            <a:r>
              <a:rPr lang="en-US" baseline="0" dirty="0" smtClean="0"/>
              <a:t> is a framework that combines reproductive health with social justice</a:t>
            </a:r>
          </a:p>
          <a:p>
            <a:pPr>
              <a:buFont typeface="Arial" panose="020B0604020202020204" pitchFamily="34" charset="0"/>
              <a:buChar char="•"/>
            </a:pPr>
            <a:r>
              <a:rPr lang="en-US" baseline="0" dirty="0" smtClean="0"/>
              <a:t>In 1994 a group of Black women coined the term reproductive justice to address how the idea of reproductive health was not enough to address the concerns of women of color and trans people of color. </a:t>
            </a:r>
          </a:p>
          <a:p>
            <a:pPr>
              <a:buFont typeface="Arial" panose="020B0604020202020204" pitchFamily="34" charset="0"/>
              <a:buChar char="•"/>
            </a:pPr>
            <a:r>
              <a:rPr lang="en-US" baseline="0" dirty="0" smtClean="0"/>
              <a:t>Focuses on access and justice rather than choice- </a:t>
            </a:r>
          </a:p>
          <a:p>
            <a:pPr lvl="1">
              <a:buFont typeface="Arial" panose="020B0604020202020204" pitchFamily="34" charset="0"/>
              <a:buChar char="•"/>
            </a:pPr>
            <a:r>
              <a:rPr lang="en-US" baseline="0" dirty="0" smtClean="0"/>
              <a:t>To have a choice without having the resources and power to use to truly choose- like the right to choose to when to have a child, but not access to equitable services to have a healthy pregnancy, resources to parent, or freedom from racial profiling and police violence while raising said child- is not enough</a:t>
            </a:r>
          </a:p>
          <a:p>
            <a:pPr lvl="1">
              <a:buFont typeface="Arial" panose="020B0604020202020204" pitchFamily="34" charset="0"/>
              <a:buChar char="•"/>
            </a:pPr>
            <a:endParaRPr lang="en-US" baseline="0" dirty="0" smtClean="0"/>
          </a:p>
          <a:p>
            <a:pPr>
              <a:buFont typeface="Arial" panose="020B0604020202020204" pitchFamily="34" charset="0"/>
              <a:buChar char="•"/>
            </a:pPr>
            <a:r>
              <a:rPr lang="en-US" baseline="0" dirty="0" smtClean="0"/>
              <a:t>We hope to use both of these terms to frame our discussion today. </a:t>
            </a:r>
          </a:p>
          <a:p>
            <a:pPr>
              <a:buFont typeface="Arial" panose="020B0604020202020204" pitchFamily="34" charset="0"/>
              <a:buChar char="•"/>
            </a:pPr>
            <a:r>
              <a:rPr lang="en-US" baseline="0" dirty="0" smtClean="0"/>
              <a:t>Our aim is to give you tools to help clients access reproductive health care, while also centering bodily autonomy and justice. </a:t>
            </a:r>
          </a:p>
          <a:p>
            <a:pPr marL="228600" indent="0">
              <a:buFont typeface="Arial" panose="020B0604020202020204" pitchFamily="34" charset="0"/>
              <a:buNone/>
            </a:pPr>
            <a:endParaRPr lang="en-US" baseline="0" dirty="0" smtClean="0"/>
          </a:p>
          <a:p>
            <a:r>
              <a:rPr lang="en-US" dirty="0" smtClean="0"/>
              <a:t>Sources: </a:t>
            </a:r>
          </a:p>
          <a:p>
            <a:r>
              <a:rPr lang="en-US" dirty="0" smtClean="0"/>
              <a:t>https://www.unfpa.org/events/international-conference-population-and-development-icpd</a:t>
            </a:r>
          </a:p>
          <a:p>
            <a:pPr marL="0" lvl="0" indent="0" algn="l" rtl="0">
              <a:spcBef>
                <a:spcPts val="0"/>
              </a:spcBef>
              <a:spcAft>
                <a:spcPts val="0"/>
              </a:spcAft>
              <a:buNone/>
            </a:pPr>
            <a:r>
              <a:rPr lang="en-US" dirty="0" smtClean="0"/>
              <a:t>https://www.unfpa.org/sites/default/files/event-pdf/PoA_en.pdf  Page 45</a:t>
            </a:r>
          </a:p>
          <a:p>
            <a:r>
              <a:rPr lang="en-US" dirty="0" smtClean="0"/>
              <a:t>https://www.sistersong.net/reproductive-justice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44837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have discussed, there are many barriers to accessing sexual and reproductive health. One barrier that studies show has affected birthing parents of CS is fear of (and previous experiences of) mistreatment, judgement, discrimination, and even criminalization in medical care. </a:t>
            </a:r>
          </a:p>
          <a:p>
            <a:endParaRPr lang="en-US" baseline="0" dirty="0" smtClean="0"/>
          </a:p>
          <a:p>
            <a:r>
              <a:rPr lang="en-US" baseline="0" dirty="0" smtClean="0"/>
              <a:t>Mistreatment in medical care is not acceptable. All patients deserve high quality care, which includes the factors on this slide. As community-based providers, we can support clients by validating their concerns, informing them on their rights, and assisting them to navigate health care. If your client does experience mistreatment or discrimination, a good first step is to empathize with them, and validate that this was wrong.  Next, you can offer to help them file a complaint with the patient services department of the organization, the applicable board or governing body for the provider, or the office of civil rights. </a:t>
            </a:r>
          </a:p>
          <a:p>
            <a:endParaRPr lang="en-US" baseline="0" dirty="0" smtClean="0"/>
          </a:p>
          <a:p>
            <a:r>
              <a:rPr lang="en-US" baseline="0" dirty="0" smtClean="0"/>
              <a:t>Sources: </a:t>
            </a:r>
          </a:p>
          <a:p>
            <a:endParaRPr lang="en-US" baseline="0" dirty="0" smtClean="0"/>
          </a:p>
          <a:p>
            <a:r>
              <a:rPr lang="en-US" dirty="0" smtClean="0">
                <a:hlinkClick r:id="rId3"/>
              </a:rPr>
              <a:t>NCSH-Sexual-Health-Guide-National.pdf (ncshguide.org)</a:t>
            </a:r>
            <a:r>
              <a:rPr lang="en-US" dirty="0" smtClean="0"/>
              <a:t> </a:t>
            </a:r>
            <a:endParaRPr lang="en-US" baseline="0" dirty="0" smtClean="0"/>
          </a:p>
          <a:p>
            <a:r>
              <a:rPr lang="en-US" baseline="0" dirty="0" smtClean="0"/>
              <a:t>https://journals.plos.org/plosone/article?id=10.1371/journal.pone.0249419#sec007</a:t>
            </a:r>
          </a:p>
          <a:p>
            <a:endParaRPr lang="en-US" baseline="0" dirty="0" smtClean="0"/>
          </a:p>
          <a:p>
            <a:r>
              <a:rPr lang="en-US" baseline="0" dirty="0" smtClean="0"/>
              <a:t>https://www.ncbi.nlm.nih.gov/pmc/articles/PMC5151516/</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https://familypact.org//wp-content/uploads/2019/12/PatientRights_ENG.pdf </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55480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client is</a:t>
            </a:r>
            <a:r>
              <a:rPr lang="en-US" baseline="0" dirty="0" smtClean="0"/>
              <a:t> interested in accessing reproductive care but is nervous or unsure of how the visit might go, it can be helpful to assist them to prepare. </a:t>
            </a:r>
          </a:p>
          <a:p>
            <a:endParaRPr lang="en-US" baseline="0" dirty="0" smtClean="0"/>
          </a:p>
          <a:p>
            <a:r>
              <a:rPr lang="en-US" baseline="0" dirty="0" smtClean="0"/>
              <a:t>Clients may benefit from preparing their questions and concerns beforehand- including even writing them out on paper. Clients who are uneasy with or unaccustomed to the medical system also may benefit from practicing answering questions that a receptionist or provider might ask. </a:t>
            </a:r>
          </a:p>
          <a:p>
            <a:endParaRPr lang="en-US" baseline="0" dirty="0" smtClean="0"/>
          </a:p>
          <a:p>
            <a:r>
              <a:rPr lang="en-US" dirty="0" smtClean="0"/>
              <a:t>Quality care is sensitive to any questions or</a:t>
            </a:r>
            <a:r>
              <a:rPr lang="en-US" baseline="0" dirty="0" smtClean="0"/>
              <a:t> </a:t>
            </a:r>
            <a:r>
              <a:rPr lang="en-US" dirty="0" smtClean="0"/>
              <a:t>concerns</a:t>
            </a:r>
            <a:r>
              <a:rPr lang="en-US" baseline="0" dirty="0" smtClean="0"/>
              <a:t> a patient might have. </a:t>
            </a:r>
          </a:p>
          <a:p>
            <a:endParaRPr lang="en-US" baseline="0" dirty="0" smtClean="0"/>
          </a:p>
          <a:p>
            <a:r>
              <a:rPr lang="en-US" baseline="0" dirty="0" smtClean="0"/>
              <a:t>For a list of questions that clients could consider, see source: </a:t>
            </a:r>
          </a:p>
          <a:p>
            <a:endParaRPr lang="en-US" baseline="0" dirty="0" smtClean="0"/>
          </a:p>
          <a:p>
            <a:r>
              <a:rPr lang="en-US" baseline="0" dirty="0" smtClean="0"/>
              <a:t>Source: https://www.ncshguide.org/downloads/NCSH-Sexual-Health-Guide-National.pdf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77173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4: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100" dirty="0" smtClean="0">
                <a:latin typeface="+mn-lt"/>
              </a:rPr>
              <a:t>Best practice is to give an integrated referral from</a:t>
            </a:r>
            <a:r>
              <a:rPr lang="en-US" sz="1100" baseline="0" dirty="0" smtClean="0">
                <a:latin typeface="+mn-lt"/>
              </a:rPr>
              <a:t> our list of full service providers. </a:t>
            </a:r>
            <a:endParaRPr lang="en-US" sz="1100" dirty="0" smtClean="0">
              <a:latin typeface="+mn-lt"/>
            </a:endParaRPr>
          </a:p>
          <a:p>
            <a:pPr marL="0" lvl="0" indent="0" algn="l" rtl="0">
              <a:spcBef>
                <a:spcPts val="0"/>
              </a:spcBef>
              <a:spcAft>
                <a:spcPts val="0"/>
              </a:spcAft>
              <a:buNone/>
            </a:pPr>
            <a:endParaRPr lang="en-US" sz="1100" dirty="0" smtClean="0">
              <a:latin typeface="+mn-lt"/>
            </a:endParaRPr>
          </a:p>
          <a:p>
            <a:pPr marL="0" lvl="0" indent="0" algn="l" rtl="0">
              <a:spcBef>
                <a:spcPts val="0"/>
              </a:spcBef>
              <a:spcAft>
                <a:spcPts val="0"/>
              </a:spcAft>
              <a:buNone/>
            </a:pPr>
            <a:r>
              <a:rPr lang="en-US" sz="1100" dirty="0" smtClean="0">
                <a:latin typeface="+mn-lt"/>
              </a:rPr>
              <a:t>This </a:t>
            </a:r>
            <a:r>
              <a:rPr lang="en-US" sz="1100" dirty="0">
                <a:latin typeface="+mn-lt"/>
              </a:rPr>
              <a:t>means a person can get everything done at one health site and in one visit:</a:t>
            </a:r>
            <a:endParaRPr sz="1100" dirty="0">
              <a:latin typeface="+mn-lt"/>
            </a:endParaRPr>
          </a:p>
          <a:p>
            <a:pPr marL="0" lvl="0" indent="0" algn="l" rtl="0">
              <a:spcBef>
                <a:spcPts val="0"/>
              </a:spcBef>
              <a:spcAft>
                <a:spcPts val="0"/>
              </a:spcAft>
              <a:buNone/>
            </a:pPr>
            <a:endParaRPr sz="1100" dirty="0">
              <a:latin typeface="+mn-lt"/>
            </a:endParaRPr>
          </a:p>
          <a:p>
            <a:pPr marL="623480" lvl="1" indent="-171450" algn="l" rtl="0">
              <a:spcBef>
                <a:spcPts val="0"/>
              </a:spcBef>
              <a:spcAft>
                <a:spcPts val="0"/>
              </a:spcAft>
              <a:buFont typeface="Arial" panose="020B0604020202020204" pitchFamily="34" charset="0"/>
              <a:buChar char="•"/>
            </a:pPr>
            <a:r>
              <a:rPr lang="en-US" sz="1100" dirty="0">
                <a:latin typeface="+mn-lt"/>
              </a:rPr>
              <a:t>They can get tested and treated for syphilis and other </a:t>
            </a:r>
            <a:r>
              <a:rPr lang="en-US" sz="1100" dirty="0" smtClean="0">
                <a:latin typeface="+mn-lt"/>
              </a:rPr>
              <a:t>STIs</a:t>
            </a:r>
            <a:endParaRPr sz="1100" dirty="0">
              <a:latin typeface="+mn-lt"/>
            </a:endParaRPr>
          </a:p>
          <a:p>
            <a:pPr marL="623480" lvl="1" indent="-171450" algn="l" rtl="0">
              <a:spcBef>
                <a:spcPts val="0"/>
              </a:spcBef>
              <a:spcAft>
                <a:spcPts val="0"/>
              </a:spcAft>
              <a:buFont typeface="Arial" panose="020B0604020202020204" pitchFamily="34" charset="0"/>
              <a:buChar char="•"/>
            </a:pPr>
            <a:r>
              <a:rPr lang="en-US" sz="1100" dirty="0">
                <a:latin typeface="+mn-lt"/>
              </a:rPr>
              <a:t>If pregnant or trying to </a:t>
            </a:r>
            <a:r>
              <a:rPr lang="en-US" sz="1100" dirty="0" smtClean="0">
                <a:latin typeface="+mn-lt"/>
              </a:rPr>
              <a:t>become </a:t>
            </a:r>
            <a:r>
              <a:rPr lang="en-US" sz="1100" dirty="0">
                <a:latin typeface="+mn-lt"/>
              </a:rPr>
              <a:t>pregnant, they can </a:t>
            </a:r>
            <a:r>
              <a:rPr lang="en-US" sz="1100" dirty="0" smtClean="0">
                <a:latin typeface="+mn-lt"/>
              </a:rPr>
              <a:t>access prenatal care</a:t>
            </a:r>
            <a:endParaRPr sz="1100" dirty="0">
              <a:latin typeface="+mn-lt"/>
            </a:endParaRPr>
          </a:p>
          <a:p>
            <a:pPr marL="623480" lvl="1" indent="-171450" algn="l" rtl="0">
              <a:spcBef>
                <a:spcPts val="0"/>
              </a:spcBef>
              <a:spcAft>
                <a:spcPts val="0"/>
              </a:spcAft>
              <a:buFont typeface="Arial" panose="020B0604020202020204" pitchFamily="34" charset="0"/>
              <a:buChar char="•"/>
            </a:pPr>
            <a:r>
              <a:rPr lang="en-US" sz="1100" dirty="0">
                <a:latin typeface="+mn-lt"/>
              </a:rPr>
              <a:t>If they want to avoid pregnancy and wish to start a contraceptive method, they can do that too.</a:t>
            </a:r>
            <a:endParaRPr sz="1100" dirty="0">
              <a:latin typeface="+mn-lt"/>
            </a:endParaRPr>
          </a:p>
          <a:p>
            <a:pPr marL="62348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dirty="0" smtClean="0">
                <a:latin typeface="+mn-lt"/>
              </a:rPr>
              <a:t>We know the fewer stops a person has the make, the more likely they are to access ALL the care that they need.</a:t>
            </a:r>
          </a:p>
          <a:p>
            <a:pPr marL="0" lvl="0" indent="0" algn="l" rtl="0">
              <a:spcBef>
                <a:spcPts val="0"/>
              </a:spcBef>
              <a:spcAft>
                <a:spcPts val="0"/>
              </a:spcAft>
              <a:buNone/>
            </a:pPr>
            <a:endParaRPr sz="1100" dirty="0">
              <a:latin typeface="+mn-lt"/>
            </a:endParaRPr>
          </a:p>
          <a:p>
            <a:pPr marL="0" lvl="0" indent="0" algn="l" rtl="0">
              <a:spcBef>
                <a:spcPts val="0"/>
              </a:spcBef>
              <a:spcAft>
                <a:spcPts val="0"/>
              </a:spcAft>
              <a:buNone/>
            </a:pPr>
            <a:r>
              <a:rPr lang="en-US" sz="1100" dirty="0">
                <a:latin typeface="+mn-lt"/>
              </a:rPr>
              <a:t>It’s important to make sure that syphilis treatment and family planning services are available at the clinics where you are referring patients to. </a:t>
            </a:r>
            <a:r>
              <a:rPr lang="en-US" sz="1100" dirty="0" smtClean="0">
                <a:latin typeface="+mn-lt"/>
              </a:rPr>
              <a:t>We are providing your agency a list of</a:t>
            </a:r>
            <a:r>
              <a:rPr lang="en-US" sz="1100" baseline="0" dirty="0" smtClean="0">
                <a:latin typeface="+mn-lt"/>
              </a:rPr>
              <a:t> clinics that provide these services, and creating a direct referral link. </a:t>
            </a:r>
            <a:endParaRPr sz="1100" dirty="0">
              <a:latin typeface="+mn-lt"/>
            </a:endParaRPr>
          </a:p>
          <a:p>
            <a:pPr marL="0" lvl="0" indent="0" algn="l" rtl="0">
              <a:spcBef>
                <a:spcPts val="0"/>
              </a:spcBef>
              <a:spcAft>
                <a:spcPts val="0"/>
              </a:spcAft>
              <a:buNone/>
            </a:pPr>
            <a:endParaRPr sz="1100" dirty="0">
              <a:latin typeface="+mn-lt"/>
            </a:endParaRPr>
          </a:p>
          <a:p>
            <a:pPr marL="0" lvl="0" indent="0" algn="l" rtl="0">
              <a:spcBef>
                <a:spcPts val="0"/>
              </a:spcBef>
              <a:spcAft>
                <a:spcPts val="0"/>
              </a:spcAft>
              <a:buNone/>
            </a:pPr>
            <a:r>
              <a:rPr lang="en-US" sz="1100" dirty="0" smtClean="0">
                <a:latin typeface="+mn-lt"/>
              </a:rPr>
              <a:t>If you need to refer to other clinics, please make sure not to assume </a:t>
            </a:r>
            <a:r>
              <a:rPr lang="en-US" sz="1100" dirty="0">
                <a:latin typeface="+mn-lt"/>
              </a:rPr>
              <a:t>that all health sites, planned parenthoods or </a:t>
            </a:r>
            <a:r>
              <a:rPr lang="en-US" sz="1100" dirty="0" smtClean="0">
                <a:latin typeface="+mn-lt"/>
              </a:rPr>
              <a:t>STI </a:t>
            </a:r>
            <a:r>
              <a:rPr lang="en-US" sz="1100" dirty="0">
                <a:latin typeface="+mn-lt"/>
              </a:rPr>
              <a:t>testing facilities provide syphilis treatment, prenatal care and </a:t>
            </a:r>
            <a:r>
              <a:rPr lang="en-US" sz="1100" dirty="0" smtClean="0">
                <a:latin typeface="+mn-lt"/>
              </a:rPr>
              <a:t>birth</a:t>
            </a:r>
            <a:r>
              <a:rPr lang="en-US" sz="1100" baseline="0" dirty="0" smtClean="0">
                <a:latin typeface="+mn-lt"/>
              </a:rPr>
              <a:t> control</a:t>
            </a:r>
            <a:r>
              <a:rPr lang="en-US" sz="1100" dirty="0" smtClean="0">
                <a:latin typeface="+mn-lt"/>
              </a:rPr>
              <a:t> </a:t>
            </a:r>
            <a:r>
              <a:rPr lang="en-US" sz="1100" dirty="0">
                <a:latin typeface="+mn-lt"/>
              </a:rPr>
              <a:t>methods</a:t>
            </a:r>
            <a:r>
              <a:rPr lang="en-US" sz="1100" dirty="0" smtClean="0">
                <a:latin typeface="+mn-lt"/>
              </a:rPr>
              <a:t>.</a:t>
            </a:r>
            <a:r>
              <a:rPr lang="en-US" sz="1100" dirty="0">
                <a:latin typeface="+mn-lt"/>
              </a:rPr>
              <a:t/>
            </a:r>
            <a:br>
              <a:rPr lang="en-US" sz="1100" dirty="0">
                <a:latin typeface="+mn-lt"/>
              </a:rPr>
            </a:br>
            <a:r>
              <a:rPr lang="en-US" sz="1100" dirty="0" smtClean="0">
                <a:latin typeface="+mn-lt"/>
              </a:rPr>
              <a:t>Even though </a:t>
            </a:r>
            <a:r>
              <a:rPr lang="en-US" sz="1100" dirty="0">
                <a:latin typeface="+mn-lt"/>
              </a:rPr>
              <a:t>there are many clinic locator apps available to </a:t>
            </a:r>
            <a:r>
              <a:rPr lang="en-US" sz="1100" dirty="0" smtClean="0">
                <a:latin typeface="+mn-lt"/>
              </a:rPr>
              <a:t>find</a:t>
            </a:r>
            <a:r>
              <a:rPr lang="en-US" sz="1100" baseline="0" dirty="0" smtClean="0">
                <a:latin typeface="+mn-lt"/>
              </a:rPr>
              <a:t> local </a:t>
            </a:r>
            <a:r>
              <a:rPr lang="en-US" sz="1100" dirty="0" smtClean="0">
                <a:latin typeface="+mn-lt"/>
              </a:rPr>
              <a:t>health </a:t>
            </a:r>
            <a:r>
              <a:rPr lang="en-US" sz="1100" dirty="0">
                <a:latin typeface="+mn-lt"/>
              </a:rPr>
              <a:t>clinics, you still need to check them out to confirm if they provide these integrated services</a:t>
            </a:r>
            <a:r>
              <a:rPr lang="en-US" sz="1100" dirty="0" smtClean="0">
                <a:latin typeface="+mn-lt"/>
              </a:rPr>
              <a:t>. We can help support with identifying additional clinics if you have a client unable to visit the</a:t>
            </a:r>
            <a:r>
              <a:rPr lang="en-US" sz="1100" baseline="0" dirty="0" smtClean="0">
                <a:latin typeface="+mn-lt"/>
              </a:rPr>
              <a:t> clinics on the list. </a:t>
            </a:r>
            <a:endParaRPr sz="1100" dirty="0">
              <a:latin typeface="+mn-lt"/>
            </a:endParaRPr>
          </a:p>
        </p:txBody>
      </p:sp>
      <p:sp>
        <p:nvSpPr>
          <p:cNvPr id="316" name="Google Shape;316;p24: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62</a:t>
            </a:fld>
            <a:endParaRPr/>
          </a:p>
        </p:txBody>
      </p:sp>
    </p:spTree>
    <p:extLst>
      <p:ext uri="{BB962C8B-B14F-4D97-AF65-F5344CB8AC3E}">
        <p14:creationId xmlns:p14="http://schemas.microsoft.com/office/powerpoint/2010/main" val="41445674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1: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smtClean="0"/>
              <a:t>Finances can be barrier to accessing health care. Luckily,</a:t>
            </a:r>
            <a:r>
              <a:rPr lang="en-US" baseline="0" dirty="0" smtClean="0"/>
              <a:t> in California we have a range of programs that assist in covering costs.</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In </a:t>
            </a:r>
            <a:r>
              <a:rPr lang="en-US" dirty="0"/>
              <a:t>California, all birth control methods from a provider are FREE </a:t>
            </a:r>
            <a:r>
              <a:rPr lang="en-US" dirty="0" smtClean="0"/>
              <a:t>through</a:t>
            </a:r>
            <a:r>
              <a:rPr lang="en-US" baseline="0" dirty="0" smtClean="0"/>
              <a:t> all private insurance and through </a:t>
            </a:r>
            <a:r>
              <a:rPr lang="en-US" baseline="0" dirty="0" err="1" smtClean="0"/>
              <a:t>Medi</a:t>
            </a:r>
            <a:r>
              <a:rPr lang="en-US" baseline="0" dirty="0" smtClean="0"/>
              <a:t>-Cal public insurance</a:t>
            </a:r>
            <a:r>
              <a:rPr lang="en-US" dirty="0" smtClean="0"/>
              <a:t>. </a:t>
            </a:r>
            <a:r>
              <a:rPr lang="en-US" sz="1200" b="0" i="0" u="none" strike="noStrike" cap="none" dirty="0" smtClean="0">
                <a:solidFill>
                  <a:schemeClr val="dk1"/>
                </a:solidFill>
                <a:latin typeface="Calibri"/>
                <a:ea typeface="Calibri"/>
                <a:cs typeface="Calibri"/>
                <a:sym typeface="Calibri"/>
              </a:rPr>
              <a:t>This is a direct result of the Contraceptive Coverage Equity Act that went into effect in 2015.“</a:t>
            </a:r>
          </a:p>
          <a:p>
            <a:pPr marL="0" lvl="0" indent="0" algn="l" rtl="0">
              <a:spcBef>
                <a:spcPts val="0"/>
              </a:spcBef>
              <a:spcAft>
                <a:spcPts val="0"/>
              </a:spcAft>
              <a:buNone/>
            </a:pPr>
            <a:endParaRPr lang="en-US" sz="1200" b="0" i="0" u="none" strike="noStrike" cap="none"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cap="none" dirty="0" err="1" smtClean="0">
                <a:solidFill>
                  <a:schemeClr val="dk1"/>
                </a:solidFill>
                <a:latin typeface="Calibri"/>
                <a:ea typeface="Calibri"/>
                <a:cs typeface="Calibri"/>
                <a:sym typeface="Calibri"/>
              </a:rPr>
              <a:t>Medi</a:t>
            </a:r>
            <a:r>
              <a:rPr lang="en-US" sz="1200" b="0" i="0" u="none" strike="noStrike" cap="none" dirty="0" smtClean="0">
                <a:solidFill>
                  <a:schemeClr val="dk1"/>
                </a:solidFill>
                <a:latin typeface="Calibri"/>
                <a:ea typeface="Calibri"/>
                <a:cs typeface="Calibri"/>
                <a:sym typeface="Calibri"/>
              </a:rPr>
              <a:t>-Cal (also called LA Care) also covers STI testing, treatment, prenatal care,</a:t>
            </a:r>
            <a:r>
              <a:rPr lang="en-US" sz="1200" b="0" i="0" u="none" strike="noStrike" cap="none" baseline="0" dirty="0" smtClean="0">
                <a:solidFill>
                  <a:schemeClr val="dk1"/>
                </a:solidFill>
                <a:latin typeface="Calibri"/>
                <a:ea typeface="Calibri"/>
                <a:cs typeface="Calibri"/>
                <a:sym typeface="Calibri"/>
              </a:rPr>
              <a:t> and abortion care. </a:t>
            </a:r>
          </a:p>
          <a:p>
            <a:pPr marL="0" lvl="0" indent="0" algn="l" rtl="0">
              <a:spcBef>
                <a:spcPts val="0"/>
              </a:spcBef>
              <a:spcAft>
                <a:spcPts val="0"/>
              </a:spcAft>
              <a:buNone/>
            </a:pPr>
            <a:endParaRPr lang="en-US" sz="1200" b="0" i="0" u="none" strike="noStrike" cap="none" baseline="0"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cap="none" baseline="0" dirty="0" smtClean="0">
                <a:solidFill>
                  <a:schemeClr val="dk1"/>
                </a:solidFill>
                <a:latin typeface="Calibri"/>
                <a:ea typeface="Calibri"/>
                <a:cs typeface="Calibri"/>
                <a:sym typeface="Calibri"/>
              </a:rPr>
              <a:t>Emergency </a:t>
            </a:r>
            <a:r>
              <a:rPr lang="en-US" sz="1200" b="0" i="0" u="none" strike="noStrike" cap="none" baseline="0" dirty="0" err="1" smtClean="0">
                <a:solidFill>
                  <a:schemeClr val="dk1"/>
                </a:solidFill>
                <a:latin typeface="Calibri"/>
                <a:ea typeface="Calibri"/>
                <a:cs typeface="Calibri"/>
                <a:sym typeface="Calibri"/>
              </a:rPr>
              <a:t>Medi</a:t>
            </a:r>
            <a:r>
              <a:rPr lang="en-US" sz="1200" b="0" i="0" u="none" strike="noStrike" cap="none" baseline="0" dirty="0" smtClean="0">
                <a:solidFill>
                  <a:schemeClr val="dk1"/>
                </a:solidFill>
                <a:latin typeface="Calibri"/>
                <a:ea typeface="Calibri"/>
                <a:cs typeface="Calibri"/>
                <a:sym typeface="Calibri"/>
              </a:rPr>
              <a:t>-Cal covers prenatal and abortion care for people without insurance who income-qualify, regardless of immigration status or documentation. </a:t>
            </a:r>
            <a:endParaRPr lang="en-US" sz="1200" b="0" i="0" u="none" strike="noStrike" cap="none"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cap="none" dirty="0" smtClean="0">
              <a:solidFill>
                <a:schemeClr val="dk1"/>
              </a:solidFill>
              <a:latin typeface="Calibri"/>
              <a:cs typeface="Calibri"/>
              <a:sym typeface="Calibri"/>
            </a:endParaRPr>
          </a:p>
          <a:p>
            <a:pPr marL="0" lvl="0" indent="0" algn="l" rtl="0">
              <a:spcBef>
                <a:spcPts val="0"/>
              </a:spcBef>
              <a:spcAft>
                <a:spcPts val="0"/>
              </a:spcAft>
              <a:buNone/>
            </a:pPr>
            <a:r>
              <a:rPr lang="en-US" sz="1200" b="0" i="0" u="none" strike="noStrike" cap="none" dirty="0" smtClean="0">
                <a:solidFill>
                  <a:schemeClr val="dk1"/>
                </a:solidFill>
                <a:latin typeface="Calibri"/>
                <a:cs typeface="Calibri"/>
                <a:sym typeface="Calibri"/>
              </a:rPr>
              <a:t>Family Pact is a program that covers many</a:t>
            </a:r>
            <a:r>
              <a:rPr lang="en-US" sz="1200" b="0" i="0" u="none" strike="noStrike" cap="none" baseline="0" dirty="0" smtClean="0">
                <a:solidFill>
                  <a:schemeClr val="dk1"/>
                </a:solidFill>
                <a:latin typeface="Calibri"/>
                <a:cs typeface="Calibri"/>
                <a:sym typeface="Calibri"/>
              </a:rPr>
              <a:t> reproductive health services</a:t>
            </a:r>
            <a:r>
              <a:rPr lang="en-US" sz="1200" b="0" i="0" u="none" strike="noStrike" cap="none" dirty="0" smtClean="0">
                <a:solidFill>
                  <a:schemeClr val="dk1"/>
                </a:solidFill>
                <a:latin typeface="Calibri"/>
                <a:cs typeface="Calibri"/>
                <a:sym typeface="Calibri"/>
              </a:rPr>
              <a:t> for people who</a:t>
            </a:r>
            <a:r>
              <a:rPr lang="en-US" sz="1200" b="0" i="0" u="none" strike="noStrike" cap="none" baseline="0" dirty="0" smtClean="0">
                <a:solidFill>
                  <a:schemeClr val="dk1"/>
                </a:solidFill>
                <a:latin typeface="Calibri"/>
                <a:cs typeface="Calibri"/>
                <a:sym typeface="Calibri"/>
              </a:rPr>
              <a:t> do not have insurance or who have confidentiality concerns on their insurance. There are income requirements for receiving Family Pact. It’s available regardless of immigration status. Clinics that offer Family Pact are able to enroll patients and activate the program the same day.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000" u="sng" dirty="0"/>
              <a:t>Citation</a:t>
            </a:r>
            <a:r>
              <a:rPr lang="en-US" sz="1000" dirty="0"/>
              <a:t>:</a:t>
            </a:r>
            <a:endParaRPr dirty="0"/>
          </a:p>
          <a:p>
            <a:pPr marL="0" lvl="0" indent="0" algn="l" rtl="0">
              <a:spcBef>
                <a:spcPts val="0"/>
              </a:spcBef>
              <a:spcAft>
                <a:spcPts val="0"/>
              </a:spcAft>
              <a:buNone/>
            </a:pPr>
            <a:r>
              <a:rPr lang="en-US" sz="1000" baseline="30000" dirty="0"/>
              <a:t>3</a:t>
            </a:r>
            <a:r>
              <a:rPr lang="en-US" sz="1000" dirty="0"/>
              <a:t> Contraceptive Coverage Equity Act, SB-1053 (2014).</a:t>
            </a:r>
            <a:endParaRPr dirty="0"/>
          </a:p>
          <a:p>
            <a:pPr marL="0" lvl="0" indent="0" algn="l" rtl="0">
              <a:spcBef>
                <a:spcPts val="0"/>
              </a:spcBef>
              <a:spcAft>
                <a:spcPts val="0"/>
              </a:spcAft>
              <a:buNone/>
            </a:pPr>
            <a:r>
              <a:rPr lang="en-US" sz="1000" baseline="30000" dirty="0"/>
              <a:t>4</a:t>
            </a:r>
            <a:r>
              <a:rPr lang="en-US" sz="1000" dirty="0"/>
              <a:t> </a:t>
            </a:r>
            <a:r>
              <a:rPr lang="en-US" sz="1000" dirty="0" err="1"/>
              <a:t>Plannedparenthoodorg</a:t>
            </a:r>
            <a:r>
              <a:rPr lang="en-US" sz="1000" dirty="0"/>
              <a:t>. 2017. Available at: https://www.plannedparenthood.org/planned-parenthood-northern-california/get-care/payment-options/family-pact-fpact. Accessed November 20, 2017.</a:t>
            </a:r>
            <a:endParaRPr dirty="0"/>
          </a:p>
          <a:p>
            <a:pPr marL="0" lvl="0" indent="0" algn="l" rtl="0">
              <a:spcBef>
                <a:spcPts val="0"/>
              </a:spcBef>
              <a:spcAft>
                <a:spcPts val="0"/>
              </a:spcAft>
              <a:buNone/>
            </a:pPr>
            <a:r>
              <a:rPr lang="en-US" sz="1000" baseline="30000" dirty="0"/>
              <a:t>5</a:t>
            </a:r>
            <a:r>
              <a:rPr lang="en-US" sz="1000" dirty="0"/>
              <a:t> Client Eligibility Enrollment. </a:t>
            </a:r>
            <a:r>
              <a:rPr lang="en-US" sz="1000" dirty="0" err="1"/>
              <a:t>Familypactorg</a:t>
            </a:r>
            <a:r>
              <a:rPr lang="en-US" sz="1000" dirty="0"/>
              <a:t>. 2017. Available at: http://www.familypact.org/Get%20Covered/client-eligibility-enrollment. Accessed November 20, 2017.</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169512" lvl="0" indent="-93312" algn="l" rtl="0">
              <a:spcBef>
                <a:spcPts val="0"/>
              </a:spcBef>
              <a:spcAft>
                <a:spcPts val="0"/>
              </a:spcAft>
              <a:buClr>
                <a:schemeClr val="dk1"/>
              </a:buClr>
              <a:buSzPts val="1200"/>
              <a:buFont typeface="Arial"/>
              <a:buNone/>
            </a:pPr>
            <a:endParaRPr dirty="0"/>
          </a:p>
        </p:txBody>
      </p:sp>
      <p:sp>
        <p:nvSpPr>
          <p:cNvPr id="293" name="Google Shape;293;p21: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63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377581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 should be mistreated or discriminated against. If a client does</a:t>
            </a:r>
            <a:r>
              <a:rPr lang="en-US" baseline="0" dirty="0" smtClean="0"/>
              <a:t> experience mistreatment, they can consider reporting the incident or incidents to the applicable agency. Here are a few of the agencies that may be applicable. </a:t>
            </a:r>
            <a:endParaRPr lang="en-US" dirty="0" smtClean="0"/>
          </a:p>
          <a:p>
            <a:endParaRPr lang="en-US" dirty="0" smtClean="0"/>
          </a:p>
          <a:p>
            <a:r>
              <a:rPr lang="en-US" dirty="0" smtClean="0"/>
              <a:t>Sources: </a:t>
            </a:r>
          </a:p>
          <a:p>
            <a:r>
              <a:rPr lang="en-US" dirty="0" smtClean="0"/>
              <a:t>https://www.lacare.org/member-handbook/reporting-problems#:~:text=You%20should%20always%20contact%20L.A.,Tell%20us%20about%20your%20problem.</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18678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we’ll discuss some strategies to address the sexual and reproductive health needs of the young people that you work with, looking specifically at agency policies, staff training, and access to care issues.</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490" indent="-301077">
              <a:defRPr>
                <a:solidFill>
                  <a:schemeClr val="tx1"/>
                </a:solidFill>
                <a:latin typeface="Arial" panose="020B0604020202020204" pitchFamily="34" charset="0"/>
                <a:cs typeface="Arial" panose="020B0604020202020204" pitchFamily="34" charset="0"/>
              </a:defRPr>
            </a:lvl2pPr>
            <a:lvl3pPr marL="1209352" indent="-240524">
              <a:defRPr>
                <a:solidFill>
                  <a:schemeClr val="tx1"/>
                </a:solidFill>
                <a:latin typeface="Arial" panose="020B0604020202020204" pitchFamily="34" charset="0"/>
                <a:cs typeface="Arial" panose="020B0604020202020204" pitchFamily="34" charset="0"/>
              </a:defRPr>
            </a:lvl3pPr>
            <a:lvl4pPr marL="1693766" indent="-240524">
              <a:defRPr>
                <a:solidFill>
                  <a:schemeClr val="tx1"/>
                </a:solidFill>
                <a:latin typeface="Arial" panose="020B0604020202020204" pitchFamily="34" charset="0"/>
                <a:cs typeface="Arial" panose="020B0604020202020204" pitchFamily="34" charset="0"/>
              </a:defRPr>
            </a:lvl4pPr>
            <a:lvl5pPr marL="2176497" indent="-240524">
              <a:defRPr>
                <a:solidFill>
                  <a:schemeClr val="tx1"/>
                </a:solidFill>
                <a:latin typeface="Arial" panose="020B0604020202020204" pitchFamily="34" charset="0"/>
                <a:cs typeface="Arial" panose="020B0604020202020204" pitchFamily="34" charset="0"/>
              </a:defRPr>
            </a:lvl5pPr>
            <a:lvl6pPr marL="2660910"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5323"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9737"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150" indent="-2405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75397">
              <a:defRPr/>
            </a:pPr>
            <a:fld id="{0BBB1276-34DC-400A-8EEC-71A2D0D62780}" type="slidenum">
              <a:rPr lang="en-US" altLang="en-US">
                <a:solidFill>
                  <a:prstClr val="black"/>
                </a:solidFill>
                <a:latin typeface="Calibri" panose="020F0502020204030204" pitchFamily="34" charset="0"/>
              </a:rPr>
              <a:pPr defTabSz="475397">
                <a:defRPr/>
              </a:pPr>
              <a:t>65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510228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0: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Bedsider and Teensource allow you to search for a birth control clinic near you by entering a zipcode.  </a:t>
            </a:r>
            <a:endParaRPr/>
          </a:p>
          <a:p>
            <a:pPr marL="0" lvl="0" indent="0" algn="l" rtl="0">
              <a:spcBef>
                <a:spcPts val="0"/>
              </a:spcBef>
              <a:spcAft>
                <a:spcPts val="0"/>
              </a:spcAft>
              <a:buNone/>
            </a:pPr>
            <a:endParaRPr/>
          </a:p>
          <a:p>
            <a:pPr marL="0" lvl="0" indent="0" algn="l" rtl="0">
              <a:spcBef>
                <a:spcPts val="0"/>
              </a:spcBef>
              <a:spcAft>
                <a:spcPts val="0"/>
              </a:spcAft>
              <a:buNone/>
            </a:pPr>
            <a:r>
              <a:rPr lang="en-US"/>
              <a:t>Bedsider has a national database for locating family planning health sites for all ages.</a:t>
            </a:r>
            <a:endParaRPr/>
          </a:p>
          <a:p>
            <a:pPr marL="0" lvl="0" indent="0" algn="l" rtl="0">
              <a:spcBef>
                <a:spcPts val="0"/>
              </a:spcBef>
              <a:spcAft>
                <a:spcPts val="0"/>
              </a:spcAft>
              <a:buNone/>
            </a:pPr>
            <a:r>
              <a:rPr lang="en-US" u="sng">
                <a:solidFill>
                  <a:schemeClr val="hlink"/>
                </a:solidFill>
                <a:hlinkClick r:id="rId3"/>
              </a:rPr>
              <a:t>https://www.bedsider.org/where_to_get_it</a:t>
            </a:r>
            <a:endParaRPr/>
          </a:p>
          <a:p>
            <a:pPr marL="0" lvl="0" indent="0" algn="l" rtl="0">
              <a:spcBef>
                <a:spcPts val="0"/>
              </a:spcBef>
              <a:spcAft>
                <a:spcPts val="0"/>
              </a:spcAft>
              <a:buNone/>
            </a:pPr>
            <a:endParaRPr/>
          </a:p>
          <a:p>
            <a:pPr marL="0" lvl="0" indent="0" algn="l" rtl="0">
              <a:spcBef>
                <a:spcPts val="0"/>
              </a:spcBef>
              <a:spcAft>
                <a:spcPts val="0"/>
              </a:spcAft>
              <a:buNone/>
            </a:pPr>
            <a:r>
              <a:rPr lang="en-US"/>
              <a:t>And the version at Teen Sources is for finding birth control clinics in California.</a:t>
            </a:r>
            <a:endParaRPr/>
          </a:p>
          <a:p>
            <a:pPr marL="0" lvl="0" indent="0" algn="l" rtl="0">
              <a:spcBef>
                <a:spcPts val="0"/>
              </a:spcBef>
              <a:spcAft>
                <a:spcPts val="0"/>
              </a:spcAft>
              <a:buNone/>
            </a:pPr>
            <a:r>
              <a:rPr lang="en-US" u="sng">
                <a:solidFill>
                  <a:schemeClr val="hlink"/>
                </a:solidFill>
                <a:hlinkClick r:id="rId4"/>
              </a:rPr>
              <a:t>https://www.teensource.org/find-a-clinic</a:t>
            </a:r>
            <a:endParaRPr/>
          </a:p>
          <a:p>
            <a:pPr marL="0" lvl="0" indent="0" algn="l" rtl="0">
              <a:spcBef>
                <a:spcPts val="0"/>
              </a:spcBef>
              <a:spcAft>
                <a:spcPts val="0"/>
              </a:spcAft>
              <a:buNone/>
            </a:pPr>
            <a:endParaRPr/>
          </a:p>
        </p:txBody>
      </p:sp>
      <p:sp>
        <p:nvSpPr>
          <p:cNvPr id="377" name="Google Shape;377;p30: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66</a:t>
            </a:fld>
            <a:endParaRPr/>
          </a:p>
        </p:txBody>
      </p:sp>
    </p:spTree>
    <p:extLst>
      <p:ext uri="{BB962C8B-B14F-4D97-AF65-F5344CB8AC3E}">
        <p14:creationId xmlns:p14="http://schemas.microsoft.com/office/powerpoint/2010/main" val="2150946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9: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For FREE condoms – you can go to the Teen Source condom finder page. Type in the zip code of where they can go to pick up free condoms anytime they need more.  </a:t>
            </a:r>
            <a:endParaRPr/>
          </a:p>
          <a:p>
            <a:pPr marL="0" lvl="0" indent="0" algn="l" rtl="0">
              <a:spcBef>
                <a:spcPts val="0"/>
              </a:spcBef>
              <a:spcAft>
                <a:spcPts val="0"/>
              </a:spcAft>
              <a:buNone/>
            </a:pPr>
            <a:r>
              <a:rPr lang="en-US"/>
              <a:t>You may know of other condom finder web and mobile apps – use whichever is most appropriate for the population you are working with. Just make sure the apps still work before you refer people to them.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9" name="Google Shape;369;p29: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67</a:t>
            </a:fld>
            <a:endParaRPr/>
          </a:p>
        </p:txBody>
      </p:sp>
    </p:spTree>
    <p:extLst>
      <p:ext uri="{BB962C8B-B14F-4D97-AF65-F5344CB8AC3E}">
        <p14:creationId xmlns:p14="http://schemas.microsoft.com/office/powerpoint/2010/main" val="7964100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5: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smtClean="0"/>
              <a:t>Here is</a:t>
            </a:r>
            <a:r>
              <a:rPr lang="en-US" baseline="0" dirty="0" smtClean="0"/>
              <a:t> a reminder that we are providing this interaction tool that can be used as a hand out or a script </a:t>
            </a:r>
            <a:endParaRPr lang="en-US" dirty="0" smtClean="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28" name="Google Shape;328;p25: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68</a:t>
            </a:fld>
            <a:endParaRPr/>
          </a:p>
        </p:txBody>
      </p:sp>
      <p:sp>
        <p:nvSpPr>
          <p:cNvPr id="329" name="Google Shape;329;p25:notes"/>
          <p:cNvSpPr txBox="1">
            <a:spLocks noGrp="1"/>
          </p:cNvSpPr>
          <p:nvPr>
            <p:ph type="hdr" idx="3"/>
          </p:nvPr>
        </p:nvSpPr>
        <p:spPr>
          <a:xfrm>
            <a:off x="0" y="1"/>
            <a:ext cx="3037840" cy="466434"/>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Pregnancy Intention + Contraceptive Information: Interactions for Reducing CS</a:t>
            </a:r>
            <a:endParaRPr/>
          </a:p>
        </p:txBody>
      </p:sp>
      <p:sp>
        <p:nvSpPr>
          <p:cNvPr id="330" name="Google Shape;330;p25:notes"/>
          <p:cNvSpPr txBox="1">
            <a:spLocks noGrp="1"/>
          </p:cNvSpPr>
          <p:nvPr>
            <p:ph type="ftr" idx="11"/>
          </p:nvPr>
        </p:nvSpPr>
        <p:spPr>
          <a:xfrm>
            <a:off x="0" y="8829968"/>
            <a:ext cx="3037840" cy="466433"/>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Created by Erica Neuman, MS, Senior Trainer, Essential Access Health</a:t>
            </a:r>
            <a:endParaRPr/>
          </a:p>
        </p:txBody>
      </p:sp>
    </p:spTree>
    <p:extLst>
      <p:ext uri="{BB962C8B-B14F-4D97-AF65-F5344CB8AC3E}">
        <p14:creationId xmlns:p14="http://schemas.microsoft.com/office/powerpoint/2010/main" val="31606537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baseline="0" dirty="0" smtClean="0"/>
              <a:t>The PICCK Birth Control Guide that we covered is available for free in multiple languages at the PICCK website. The site also offers information sheets on each type of birth control, in multiple languages. </a:t>
            </a:r>
          </a:p>
          <a:p>
            <a:pPr marL="171450" lvl="0" indent="-171450" algn="l" rtl="0">
              <a:spcBef>
                <a:spcPts val="0"/>
              </a:spcBef>
              <a:spcAft>
                <a:spcPts val="0"/>
              </a:spcAft>
              <a:buFont typeface="Arial" panose="020B0604020202020204" pitchFamily="34" charset="0"/>
              <a:buChar char="•"/>
            </a:pPr>
            <a:endParaRPr lang="en-US" baseline="0" dirty="0" smtClean="0"/>
          </a:p>
          <a:p>
            <a:pPr marL="0" lvl="0" indent="0" algn="l" rtl="0">
              <a:spcBef>
                <a:spcPts val="0"/>
              </a:spcBef>
              <a:spcAft>
                <a:spcPts val="0"/>
              </a:spcAft>
              <a:buFont typeface="Arial" panose="020B0604020202020204" pitchFamily="34" charset="0"/>
              <a:buNone/>
            </a:pPr>
            <a:r>
              <a:rPr lang="en-US" baseline="0" dirty="0" smtClean="0"/>
              <a:t>Source: https://picck.org/resource/contraception-guide-contraception-information-sheets-and-postpartum-contraception-guide/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797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dirty="0" smtClean="0"/>
              <a:t>Sexual</a:t>
            </a:r>
            <a:r>
              <a:rPr lang="en-US" baseline="0" dirty="0" smtClean="0"/>
              <a:t> and reproductive health issues can be stigmatized to talk about, but from our definitions we know that they are connected to all aspects of our lives. </a:t>
            </a:r>
          </a:p>
          <a:p>
            <a:pPr lvl="0" algn="l"/>
            <a:endParaRPr lang="en-US" baseline="0" dirty="0" smtClean="0"/>
          </a:p>
          <a:p>
            <a:pPr lvl="0" algn="l"/>
            <a:r>
              <a:rPr lang="en-US" baseline="0" dirty="0" smtClean="0"/>
              <a:t>You are the experts on your roles and your clients- we would like to hear:</a:t>
            </a:r>
            <a:endParaRPr lang="en-US" dirty="0" smtClean="0"/>
          </a:p>
          <a:p>
            <a:pPr lvl="0" algn="l"/>
            <a:endParaRPr lang="en-US" dirty="0" smtClean="0"/>
          </a:p>
          <a:p>
            <a:pPr lvl="0" algn="l"/>
            <a:r>
              <a:rPr lang="en-US" dirty="0" smtClean="0"/>
              <a:t>What</a:t>
            </a:r>
            <a:r>
              <a:rPr lang="en-US" baseline="0" dirty="0" smtClean="0"/>
              <a:t> reproductive health and justice </a:t>
            </a:r>
            <a:r>
              <a:rPr lang="en-US" dirty="0" smtClean="0"/>
              <a:t>topics do you discuss</a:t>
            </a:r>
            <a:r>
              <a:rPr lang="en-US" baseline="0" dirty="0" smtClean="0"/>
              <a:t> with clients?</a:t>
            </a:r>
          </a:p>
          <a:p>
            <a:endParaRPr lang="en-US" baseline="0" dirty="0" smtClean="0"/>
          </a:p>
          <a:p>
            <a:pPr marL="50800" indent="0">
              <a:buNone/>
            </a:pPr>
            <a:r>
              <a:rPr lang="en-US" dirty="0" smtClean="0"/>
              <a:t>With a new internet browser on your phone or computer, Go to </a:t>
            </a:r>
            <a:r>
              <a:rPr lang="en-US" dirty="0" smtClean="0">
                <a:hlinkClick r:id="rId3"/>
              </a:rPr>
              <a:t>www.menti.com</a:t>
            </a:r>
            <a:r>
              <a:rPr lang="en-US" dirty="0" smtClean="0"/>
              <a:t> and enter code 9805 8982</a:t>
            </a:r>
          </a:p>
          <a:p>
            <a:pPr marL="50800" indent="0">
              <a:buNone/>
            </a:pPr>
            <a:endParaRPr lang="en-US" dirty="0" smtClean="0"/>
          </a:p>
          <a:p>
            <a:pPr marL="50800" indent="0">
              <a:buNone/>
            </a:pPr>
            <a:r>
              <a:rPr lang="en-US" dirty="0" smtClean="0"/>
              <a:t>You</a:t>
            </a:r>
            <a:r>
              <a:rPr lang="en-US" baseline="0" dirty="0" smtClean="0"/>
              <a:t> can submit multiple answers. Everyone’s answers will make a word cloud. </a:t>
            </a:r>
          </a:p>
          <a:p>
            <a:pPr marL="50800" indent="0">
              <a:buNone/>
            </a:pPr>
            <a:endParaRPr lang="en-US" baseline="0" dirty="0" smtClean="0"/>
          </a:p>
          <a:p>
            <a:pPr marL="50800" indent="0">
              <a:buNone/>
            </a:pPr>
            <a:r>
              <a:rPr lang="en-US" baseline="0" dirty="0" smtClean="0"/>
              <a:t>[Potential answers: Relationships, boundaries, health care, condom use, parenting, infertility, etc.]</a:t>
            </a:r>
          </a:p>
          <a:p>
            <a:pPr marL="50800" indent="0">
              <a:buNone/>
            </a:pPr>
            <a:endParaRPr lang="en-US" baseline="0" dirty="0" smtClean="0"/>
          </a:p>
          <a:p>
            <a:pPr marL="50800" indent="0">
              <a:buNone/>
            </a:pPr>
            <a:r>
              <a:rPr lang="en-US" baseline="0" dirty="0" smtClean="0"/>
              <a:t>[ Display results on screen for participants to view at  https://www.mentimeter.com/app/presentation/6143fb0ec6edbf59d4d50af3156b7bd2/8592828d4270 ]</a:t>
            </a:r>
          </a:p>
          <a:p>
            <a:endParaRPr lang="en-US" baseline="0" dirty="0" smtClean="0"/>
          </a:p>
          <a:p>
            <a:r>
              <a:rPr lang="en-US" baseline="0" dirty="0" smtClean="0"/>
              <a:t>Great, thank you for sharing and giving us an idea of what ways you’re already addressing these topics! As we move into our training today, let’s keep in mind the holistic needs of our clients to achieve SRH</a:t>
            </a:r>
          </a:p>
          <a:p>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47539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8: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This </a:t>
            </a:r>
            <a:r>
              <a:rPr lang="en-US" dirty="0" smtClean="0"/>
              <a:t>birth </a:t>
            </a:r>
            <a:r>
              <a:rPr lang="en-US" dirty="0"/>
              <a:t>control overview </a:t>
            </a:r>
            <a:r>
              <a:rPr lang="en-US" dirty="0" smtClean="0"/>
              <a:t>handout </a:t>
            </a:r>
            <a:r>
              <a:rPr lang="en-US" dirty="0"/>
              <a:t>is available from Beyond the Pill </a:t>
            </a:r>
            <a:r>
              <a:rPr lang="en-US" dirty="0" smtClean="0"/>
              <a:t>as </a:t>
            </a:r>
            <a:r>
              <a:rPr lang="en-US" dirty="0"/>
              <a:t>tear off sheets, laminated sheets and posters.  It has the most effective methods at the top like the one we reviewed earlier.  This, however, does not have all birth control methods. It is missing spermicides, the diaphragm and Lactation Amenorrhea.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a:t>
            </a:r>
            <a:r>
              <a:rPr lang="en-US" dirty="0" smtClean="0"/>
              <a:t>second page covers </a:t>
            </a:r>
            <a:r>
              <a:rPr lang="en-US" dirty="0"/>
              <a:t>the 3 types of emergency contraception.  </a:t>
            </a:r>
            <a:endParaRPr dirty="0"/>
          </a:p>
          <a:p>
            <a:pPr marL="0" lvl="0" indent="0" algn="l" rtl="0">
              <a:spcBef>
                <a:spcPts val="0"/>
              </a:spcBef>
              <a:spcAft>
                <a:spcPts val="0"/>
              </a:spcAft>
              <a:buNone/>
            </a:pPr>
            <a:r>
              <a:rPr lang="en-US" dirty="0"/>
              <a:t>It is available in English and Spanish.</a:t>
            </a:r>
            <a:endParaRPr dirty="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Source: </a:t>
            </a:r>
            <a:r>
              <a:rPr lang="en-US" sz="1200" dirty="0" smtClean="0">
                <a:solidFill>
                  <a:srgbClr val="7D4199"/>
                </a:solidFill>
              </a:rPr>
              <a:t>http://beyondthepill.ucsf.edu/tools-materials </a:t>
            </a:r>
            <a:endParaRPr dirty="0"/>
          </a:p>
        </p:txBody>
      </p:sp>
      <p:sp>
        <p:nvSpPr>
          <p:cNvPr id="361" name="Google Shape;361;p28: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70</a:t>
            </a:fld>
            <a:endParaRPr/>
          </a:p>
        </p:txBody>
      </p:sp>
      <p:sp>
        <p:nvSpPr>
          <p:cNvPr id="362" name="Google Shape;362;p28:notes"/>
          <p:cNvSpPr txBox="1">
            <a:spLocks noGrp="1"/>
          </p:cNvSpPr>
          <p:nvPr>
            <p:ph type="dt" idx="10"/>
          </p:nvPr>
        </p:nvSpPr>
        <p:spPr>
          <a:xfrm>
            <a:off x="3970939" y="1"/>
            <a:ext cx="3037840" cy="466434"/>
          </a:xfrm>
          <a:prstGeom prst="rect">
            <a:avLst/>
          </a:prstGeom>
          <a:noFill/>
          <a:ln>
            <a:noFill/>
          </a:ln>
        </p:spPr>
        <p:txBody>
          <a:bodyPr spcFirstLastPara="1" wrap="square" lIns="93150" tIns="46575" rIns="93150" bIns="46575" anchor="t" anchorCtr="0">
            <a:noAutofit/>
          </a:bodyPr>
          <a:lstStyle/>
          <a:p>
            <a:pPr marL="0" lvl="0" indent="0" algn="r" rtl="0">
              <a:spcBef>
                <a:spcPts val="0"/>
              </a:spcBef>
              <a:spcAft>
                <a:spcPts val="0"/>
              </a:spcAft>
              <a:buNone/>
            </a:pPr>
            <a:r>
              <a:rPr lang="en-US"/>
              <a:t>8/31/2021</a:t>
            </a:r>
            <a:endParaRPr/>
          </a:p>
        </p:txBody>
      </p:sp>
    </p:spTree>
    <p:extLst>
      <p:ext uri="{BB962C8B-B14F-4D97-AF65-F5344CB8AC3E}">
        <p14:creationId xmlns:p14="http://schemas.microsoft.com/office/powerpoint/2010/main" val="26322452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smtClean="0"/>
              <a:t>It’s also useful to know about emergency contraception! </a:t>
            </a:r>
          </a:p>
          <a:p>
            <a:pPr marL="171450" lvl="0" indent="-171450" algn="l" rtl="0">
              <a:spcBef>
                <a:spcPts val="0"/>
              </a:spcBef>
              <a:spcAft>
                <a:spcPts val="0"/>
              </a:spcAft>
              <a:buFont typeface="Arial" panose="020B0604020202020204" pitchFamily="34" charset="0"/>
              <a:buChar char="•"/>
            </a:pPr>
            <a:r>
              <a:rPr lang="en-US" dirty="0" smtClean="0"/>
              <a:t>Emergency </a:t>
            </a:r>
            <a:r>
              <a:rPr lang="en-US" dirty="0"/>
              <a:t>contraception (EC) is the only way to prevent pregnancy </a:t>
            </a:r>
            <a:r>
              <a:rPr lang="en-US" i="1" dirty="0"/>
              <a:t>after</a:t>
            </a:r>
            <a:r>
              <a:rPr lang="en-US" dirty="0"/>
              <a:t> </a:t>
            </a:r>
            <a:r>
              <a:rPr lang="en-US" dirty="0" smtClean="0"/>
              <a:t>intercourse.</a:t>
            </a:r>
          </a:p>
          <a:p>
            <a:pPr marL="171450" lvl="0" indent="-171450" algn="l" rtl="0">
              <a:spcBef>
                <a:spcPts val="0"/>
              </a:spcBef>
              <a:spcAft>
                <a:spcPts val="0"/>
              </a:spcAft>
              <a:buFont typeface="Arial" panose="020B0604020202020204" pitchFamily="34" charset="0"/>
              <a:buChar char="•"/>
            </a:pPr>
            <a:r>
              <a:rPr lang="en-US" dirty="0" smtClean="0"/>
              <a:t>These </a:t>
            </a:r>
            <a:r>
              <a:rPr lang="en-US" dirty="0"/>
              <a:t>are 3 </a:t>
            </a:r>
            <a:r>
              <a:rPr lang="en-US" dirty="0" smtClean="0"/>
              <a:t>the main </a:t>
            </a:r>
            <a:r>
              <a:rPr lang="en-US" dirty="0"/>
              <a:t>types of EC and they have varying degrees of effectiveness, in some cases </a:t>
            </a:r>
            <a:r>
              <a:rPr lang="en-US" dirty="0" smtClean="0"/>
              <a:t>related </a:t>
            </a:r>
            <a:r>
              <a:rPr lang="en-US" dirty="0"/>
              <a:t>to how quickly they are used and the weight of the patient.  </a:t>
            </a:r>
            <a:endParaRPr lang="en-US" dirty="0" smtClean="0"/>
          </a:p>
          <a:p>
            <a:pPr marL="171450" lvl="0" indent="-171450" algn="l" rtl="0">
              <a:spcBef>
                <a:spcPts val="0"/>
              </a:spcBef>
              <a:spcAft>
                <a:spcPts val="0"/>
              </a:spcAft>
              <a:buFont typeface="Arial" panose="020B0604020202020204" pitchFamily="34" charset="0"/>
              <a:buChar char="•"/>
            </a:pPr>
            <a:r>
              <a:rPr lang="en-US" dirty="0" smtClean="0"/>
              <a:t>EC</a:t>
            </a:r>
            <a:r>
              <a:rPr lang="en-US" baseline="0" dirty="0" smtClean="0"/>
              <a:t> pills are more effective when taken as soon as possible after sex. </a:t>
            </a:r>
            <a:endParaRPr lang="en-US" dirty="0" smtClean="0"/>
          </a:p>
          <a:p>
            <a:pPr marL="171450" lvl="0" indent="-171450" algn="l" rtl="0">
              <a:spcBef>
                <a:spcPts val="0"/>
              </a:spcBef>
              <a:spcAft>
                <a:spcPts val="0"/>
              </a:spcAft>
              <a:buFont typeface="Arial" panose="020B0604020202020204" pitchFamily="34" charset="0"/>
              <a:buChar char="•"/>
            </a:pPr>
            <a:endParaRPr lang="en-US" dirty="0" smtClean="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smtClean="0"/>
              <a:t>People often</a:t>
            </a:r>
            <a:r>
              <a:rPr lang="en-US" baseline="0" dirty="0" smtClean="0"/>
              <a:t> qualify to get EC for free from a health clinic, and they can even get EC BEFORE they need it. There are also options for purchase over the counter at pharmacies.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Source:</a:t>
            </a:r>
            <a:endParaRPr dirty="0"/>
          </a:p>
        </p:txBody>
      </p:sp>
      <p:sp>
        <p:nvSpPr>
          <p:cNvPr id="675" name="Google Shape;67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extLst>
      <p:ext uri="{BB962C8B-B14F-4D97-AF65-F5344CB8AC3E}">
        <p14:creationId xmlns:p14="http://schemas.microsoft.com/office/powerpoint/2010/main" val="18851184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1: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000" dirty="0" smtClean="0"/>
              <a:t>H</a:t>
            </a:r>
            <a:r>
              <a:rPr lang="en-US" sz="1200" b="0" i="0" u="none" strike="noStrike" cap="none" dirty="0" smtClean="0">
                <a:solidFill>
                  <a:schemeClr val="dk1"/>
                </a:solidFill>
                <a:latin typeface="Calibri"/>
                <a:ea typeface="Calibri"/>
                <a:cs typeface="Calibri"/>
                <a:sym typeface="Calibri"/>
              </a:rPr>
              <a:t>ere are some health education materials to increase awareness of syphilis to your clients</a:t>
            </a:r>
          </a:p>
          <a:p>
            <a:pPr marL="0" lvl="0" indent="0" algn="l" rtl="0">
              <a:spcBef>
                <a:spcPts val="0"/>
              </a:spcBef>
              <a:spcAft>
                <a:spcPts val="0"/>
              </a:spcAft>
              <a:buNone/>
            </a:pPr>
            <a:endParaRPr lang="en-US" sz="1000" baseline="0" dirty="0" smtClean="0"/>
          </a:p>
          <a:p>
            <a:pPr marL="0" lvl="0" indent="0" algn="l" rtl="0">
              <a:spcBef>
                <a:spcPts val="0"/>
              </a:spcBef>
              <a:spcAft>
                <a:spcPts val="0"/>
              </a:spcAft>
              <a:buNone/>
            </a:pPr>
            <a:r>
              <a:rPr lang="en-US" sz="1000" baseline="0" dirty="0" smtClean="0"/>
              <a:t>The LA County Department of Public Health’s Syphilis in Women Action Toolkit includes posters and resources for congenital syphilis prevention, testing, and treatment. Access the toolkit via their website, which is hyperlinked on the source for this slide. </a:t>
            </a:r>
          </a:p>
          <a:p>
            <a:pPr marL="0" lvl="0" indent="0" algn="l" rtl="0">
              <a:spcBef>
                <a:spcPts val="0"/>
              </a:spcBef>
              <a:spcAft>
                <a:spcPts val="0"/>
              </a:spcAft>
              <a:buNone/>
            </a:pPr>
            <a:endParaRPr lang="en-US" sz="1000" baseline="0" dirty="0" smtClean="0"/>
          </a:p>
          <a:p>
            <a:pPr marL="0" lvl="0" indent="0" algn="l" rtl="0">
              <a:spcBef>
                <a:spcPts val="0"/>
              </a:spcBef>
              <a:spcAft>
                <a:spcPts val="0"/>
              </a:spcAft>
              <a:buNone/>
            </a:pPr>
            <a:r>
              <a:rPr lang="en-US" sz="1000" baseline="0" dirty="0" smtClean="0"/>
              <a:t>Essential Access Health provides “Girl, Get Tested” posters that promote HIV and syphilis testing for African American women. We are continually developing public education materials and would be happy to share materials with your organization. </a:t>
            </a:r>
            <a:endParaRPr sz="1000" dirty="0"/>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Source: </a:t>
            </a:r>
          </a:p>
          <a:p>
            <a:pPr marL="0" lvl="0" indent="0" algn="l" rtl="0">
              <a:spcBef>
                <a:spcPts val="0"/>
              </a:spcBef>
              <a:spcAft>
                <a:spcPts val="0"/>
              </a:spcAft>
              <a:buNone/>
            </a:pPr>
            <a:r>
              <a:rPr lang="en-US" dirty="0" smtClean="0"/>
              <a:t>http://publichealth.lacounty.gov/dhsp/SyphilisInWomen-ActionKit.htm </a:t>
            </a:r>
            <a:endParaRPr dirty="0"/>
          </a:p>
        </p:txBody>
      </p:sp>
      <p:sp>
        <p:nvSpPr>
          <p:cNvPr id="385" name="Google Shape;385;p31: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72</a:t>
            </a:fld>
            <a:endParaRPr/>
          </a:p>
        </p:txBody>
      </p:sp>
    </p:spTree>
    <p:extLst>
      <p:ext uri="{BB962C8B-B14F-4D97-AF65-F5344CB8AC3E}">
        <p14:creationId xmlns:p14="http://schemas.microsoft.com/office/powerpoint/2010/main" val="7226869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Talk With Your Kids is the</a:t>
            </a:r>
            <a:r>
              <a:rPr lang="en-US" baseline="0" dirty="0" smtClean="0"/>
              <a:t> adult version of </a:t>
            </a:r>
            <a:r>
              <a:rPr lang="en-US" baseline="0" dirty="0" err="1" smtClean="0"/>
              <a:t>TeenSource</a:t>
            </a:r>
            <a:r>
              <a:rPr lang="en-US" baseline="0" dirty="0" smtClean="0"/>
              <a:t>- it’s for any adult who has a young person in their life with whom they want to discuss sexual + reproductive health. The Talk With Your Kids timeline provides developmental appropriate discussion topics and activities to help facilitate those conversations.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Find this resource at : https://www.talkwithyourkids.org/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A90F76-309F-44A0-846B-B451D5B39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0667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would like to expand your knowledge and skills in reproductive health care, m</a:t>
            </a:r>
            <a:r>
              <a:rPr lang="en-US" dirty="0" smtClean="0"/>
              <a:t>ore trainings</a:t>
            </a:r>
            <a:r>
              <a:rPr lang="en-US" baseline="0" dirty="0" smtClean="0"/>
              <a:t> are available from Essential Access Health through our learning portal. Many are free, some do have a cost associated. </a:t>
            </a:r>
          </a:p>
          <a:p>
            <a:endParaRPr lang="en-US" baseline="0" dirty="0" smtClean="0"/>
          </a:p>
          <a:p>
            <a:r>
              <a:rPr lang="en-US" baseline="0" dirty="0" smtClean="0"/>
              <a:t>Online trainings and registration are at https://essentialaccesstraining.org/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5556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2: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000" dirty="0"/>
              <a:t>Here are additional websites for data, resources and training. </a:t>
            </a:r>
            <a:endParaRPr dirty="0"/>
          </a:p>
          <a:p>
            <a:pPr marL="0" lvl="0" indent="0" algn="l" rtl="0">
              <a:spcBef>
                <a:spcPts val="0"/>
              </a:spcBef>
              <a:spcAft>
                <a:spcPts val="0"/>
              </a:spcAft>
              <a:buNone/>
            </a:pPr>
            <a:endParaRPr sz="1000" dirty="0"/>
          </a:p>
          <a:p>
            <a:pPr marL="0" lvl="0" indent="0" algn="l" rtl="0">
              <a:spcBef>
                <a:spcPts val="0"/>
              </a:spcBef>
              <a:spcAft>
                <a:spcPts val="0"/>
              </a:spcAft>
              <a:buNone/>
            </a:pPr>
            <a:r>
              <a:rPr lang="en-US" sz="1000" dirty="0"/>
              <a:t>The California Department of Public Health STD Control Branch – best source for state and local data and tons of resources – including a section that focuses solely on Congenital Syphilis</a:t>
            </a:r>
            <a:endParaRPr dirty="0"/>
          </a:p>
          <a:p>
            <a:pPr marL="0" lvl="0" indent="0" algn="l" rtl="0">
              <a:spcBef>
                <a:spcPts val="0"/>
              </a:spcBef>
              <a:spcAft>
                <a:spcPts val="0"/>
              </a:spcAft>
              <a:buNone/>
            </a:pPr>
            <a:r>
              <a:rPr lang="en-US" sz="1000" u="sng" dirty="0">
                <a:solidFill>
                  <a:schemeClr val="hlink"/>
                </a:solidFill>
                <a:hlinkClick r:id="rId3"/>
              </a:rPr>
              <a:t>https://www.cdph.ca.gov/Programs/CID/DCDC/Pages/std.aspx</a:t>
            </a:r>
            <a:endParaRPr sz="1000" dirty="0"/>
          </a:p>
          <a:p>
            <a:pPr marL="0" lvl="0" indent="0" algn="l" rtl="0">
              <a:spcBef>
                <a:spcPts val="0"/>
              </a:spcBef>
              <a:spcAft>
                <a:spcPts val="0"/>
              </a:spcAft>
              <a:buNone/>
            </a:pPr>
            <a:endParaRPr sz="1000" dirty="0"/>
          </a:p>
          <a:p>
            <a:pPr marL="0" lvl="0" indent="0">
              <a:spcBef>
                <a:spcPts val="1200"/>
              </a:spcBef>
            </a:pPr>
            <a:r>
              <a:rPr lang="en-US" sz="1000" b="1" dirty="0" smtClean="0">
                <a:solidFill>
                  <a:schemeClr val="dk1"/>
                </a:solidFill>
                <a:latin typeface="Arial"/>
                <a:ea typeface="Arial"/>
                <a:cs typeface="Arial"/>
                <a:sym typeface="Arial"/>
              </a:rPr>
              <a:t>LA County Syphilis in Women Action Tool Kit</a:t>
            </a:r>
            <a:r>
              <a:rPr lang="en-US" sz="1000" b="1" dirty="0" smtClean="0"/>
              <a:t>: </a:t>
            </a:r>
          </a:p>
          <a:p>
            <a:pPr marL="0" lvl="0" indent="0">
              <a:spcBef>
                <a:spcPts val="1200"/>
              </a:spcBef>
            </a:pPr>
            <a:r>
              <a:rPr lang="en-US" sz="1000" b="1" dirty="0" smtClean="0">
                <a:hlinkClick r:id="rId4"/>
              </a:rPr>
              <a:t>http://publichealth.lacounty.gov/dhsp/SyphilisInWomen-ActionKit.htm</a:t>
            </a:r>
            <a:r>
              <a:rPr lang="en-US" sz="1000" b="1" dirty="0" smtClean="0"/>
              <a:t> </a:t>
            </a:r>
          </a:p>
          <a:p>
            <a:pPr marL="0" lvl="0" indent="0">
              <a:spcBef>
                <a:spcPts val="1200"/>
              </a:spcBef>
            </a:pPr>
            <a:r>
              <a:rPr lang="en-US" sz="1000" b="0" i="0" u="none" strike="noStrike" cap="none" dirty="0" smtClean="0">
                <a:solidFill>
                  <a:schemeClr val="dk1"/>
                </a:solidFill>
                <a:latin typeface="Arial"/>
                <a:ea typeface="Arial"/>
                <a:cs typeface="Arial"/>
                <a:sym typeface="Arial"/>
              </a:rPr>
              <a:t>Resources for providers and patients</a:t>
            </a:r>
            <a:endParaRPr lang="en-US" sz="1000" dirty="0" smtClean="0"/>
          </a:p>
          <a:p>
            <a:pPr marL="0" lvl="0" indent="0" algn="l" rtl="0">
              <a:spcBef>
                <a:spcPts val="0"/>
              </a:spcBef>
              <a:spcAft>
                <a:spcPts val="0"/>
              </a:spcAft>
              <a:buNone/>
            </a:pPr>
            <a:endParaRPr sz="1000" dirty="0"/>
          </a:p>
          <a:p>
            <a:pPr marL="0" lvl="0" indent="0" algn="l" rtl="0">
              <a:spcBef>
                <a:spcPts val="0"/>
              </a:spcBef>
              <a:spcAft>
                <a:spcPts val="0"/>
              </a:spcAft>
              <a:buNone/>
            </a:pPr>
            <a:r>
              <a:rPr lang="en-US" sz="1000" dirty="0"/>
              <a:t>The California Prevention Training Center – offers many clinical trainings on STDs plus technical assistance for health care organizations.</a:t>
            </a:r>
            <a:endParaRPr dirty="0"/>
          </a:p>
          <a:p>
            <a:pPr marL="0" lvl="0" indent="0" algn="l" rtl="0">
              <a:spcBef>
                <a:spcPts val="0"/>
              </a:spcBef>
              <a:spcAft>
                <a:spcPts val="0"/>
              </a:spcAft>
              <a:buNone/>
            </a:pPr>
            <a:r>
              <a:rPr lang="en-US" sz="1000" u="sng" dirty="0">
                <a:solidFill>
                  <a:schemeClr val="hlink"/>
                </a:solidFill>
                <a:hlinkClick r:id="rId5"/>
              </a:rPr>
              <a:t>https://californiaptc.com/</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US" sz="1000" dirty="0"/>
              <a:t>The Centers for Disease Control and Prevention – a great place for the latest national STD data and STD treatment guidelines.</a:t>
            </a:r>
            <a:endParaRPr dirty="0"/>
          </a:p>
          <a:p>
            <a:pPr marL="0" lvl="0" indent="0" algn="l" rtl="0">
              <a:spcBef>
                <a:spcPts val="0"/>
              </a:spcBef>
              <a:spcAft>
                <a:spcPts val="0"/>
              </a:spcAft>
              <a:buNone/>
            </a:pPr>
            <a:r>
              <a:rPr lang="en-US" sz="1000" u="sng" dirty="0">
                <a:solidFill>
                  <a:schemeClr val="hlink"/>
                </a:solidFill>
                <a:hlinkClick r:id="rId6"/>
              </a:rPr>
              <a:t>https://www.cdc.gov/std/</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US" sz="1000" dirty="0"/>
              <a:t>And Essential Access Health’s sexual and reproductive health care training portal.  I highly recommend our most popular signature training called Family Planning Health Worker Certification.  It’s an interactive and fun 2 day in-person training that will make you more of an expert on all things birth control.</a:t>
            </a:r>
            <a:endParaRPr dirty="0"/>
          </a:p>
          <a:p>
            <a:pPr marL="0" lvl="0" indent="0" algn="l" rtl="0">
              <a:spcBef>
                <a:spcPts val="0"/>
              </a:spcBef>
              <a:spcAft>
                <a:spcPts val="0"/>
              </a:spcAft>
              <a:buNone/>
            </a:pPr>
            <a:r>
              <a:rPr lang="en-US" sz="1000" u="sng" dirty="0">
                <a:solidFill>
                  <a:schemeClr val="hlink"/>
                </a:solidFill>
                <a:hlinkClick r:id="rId7"/>
              </a:rPr>
              <a:t>https://essentialaccesstraining.org/ets/home</a:t>
            </a:r>
            <a:endParaRPr sz="1000" dirty="0"/>
          </a:p>
        </p:txBody>
      </p:sp>
      <p:sp>
        <p:nvSpPr>
          <p:cNvPr id="395" name="Google Shape;395;p32: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75</a:t>
            </a:fld>
            <a:endParaRPr/>
          </a:p>
        </p:txBody>
      </p:sp>
    </p:spTree>
    <p:extLst>
      <p:ext uri="{BB962C8B-B14F-4D97-AF65-F5344CB8AC3E}">
        <p14:creationId xmlns:p14="http://schemas.microsoft.com/office/powerpoint/2010/main" val="21213342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3:notes"/>
          <p:cNvSpPr txBox="1">
            <a:spLocks noGrp="1"/>
          </p:cNvSpPr>
          <p:nvPr>
            <p:ph type="body" idx="1"/>
          </p:nvPr>
        </p:nvSpPr>
        <p:spPr>
          <a:xfrm>
            <a:off x="701040" y="4473894"/>
            <a:ext cx="5608320" cy="3660457"/>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We hope </a:t>
            </a:r>
            <a:r>
              <a:rPr lang="en-US" dirty="0" smtClean="0"/>
              <a:t>the </a:t>
            </a:r>
            <a:r>
              <a:rPr lang="en-US" dirty="0"/>
              <a:t>information, resources and tools provided will be helpful to you in your work.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smtClean="0"/>
              <a:t>Thank </a:t>
            </a:r>
            <a:r>
              <a:rPr lang="en-US" dirty="0"/>
              <a:t>you for </a:t>
            </a:r>
            <a:r>
              <a:rPr lang="en-US" dirty="0" smtClean="0"/>
              <a:t>listening.</a:t>
            </a:r>
            <a:r>
              <a:rPr lang="en-US" baseline="0" dirty="0" smtClean="0"/>
              <a:t> We </a:t>
            </a:r>
            <a:r>
              <a:rPr lang="en-US" dirty="0" smtClean="0"/>
              <a:t>wish </a:t>
            </a:r>
            <a:r>
              <a:rPr lang="en-US" dirty="0"/>
              <a:t>much success as you work on </a:t>
            </a:r>
            <a:r>
              <a:rPr lang="en-US" dirty="0" smtClean="0"/>
              <a:t>eliminating</a:t>
            </a:r>
            <a:r>
              <a:rPr lang="en-US" baseline="0" dirty="0" smtClean="0"/>
              <a:t> </a:t>
            </a:r>
            <a:r>
              <a:rPr lang="en-US" dirty="0" smtClean="0"/>
              <a:t>congenital </a:t>
            </a:r>
            <a:r>
              <a:rPr lang="en-US" dirty="0"/>
              <a:t>syphilis</a:t>
            </a:r>
            <a:r>
              <a:rPr lang="en-US" dirty="0" smtClean="0"/>
              <a:t>.</a:t>
            </a:r>
          </a:p>
          <a:p>
            <a:pPr marL="0" lvl="0" indent="0" algn="l" rtl="0">
              <a:spcBef>
                <a:spcPts val="0"/>
              </a:spcBef>
              <a:spcAft>
                <a:spcPts val="0"/>
              </a:spcAft>
              <a:buNone/>
            </a:pPr>
            <a:endParaRPr lang="en-US" dirty="0" smtClean="0"/>
          </a:p>
        </p:txBody>
      </p:sp>
      <p:sp>
        <p:nvSpPr>
          <p:cNvPr id="402" name="Google Shape;402;p33: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76</a:t>
            </a:fld>
            <a:endParaRPr/>
          </a:p>
        </p:txBody>
      </p:sp>
    </p:spTree>
    <p:extLst>
      <p:ext uri="{BB962C8B-B14F-4D97-AF65-F5344CB8AC3E}">
        <p14:creationId xmlns:p14="http://schemas.microsoft.com/office/powerpoint/2010/main" val="379022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framed our</a:t>
            </a:r>
            <a:r>
              <a:rPr lang="en-US" baseline="0" dirty="0" smtClean="0"/>
              <a:t> focus on reproductive health and justice</a:t>
            </a:r>
            <a:r>
              <a:rPr lang="en-US" dirty="0" smtClean="0"/>
              <a:t>, we are going to do an introduction into sexually transmitted infections, or STIs.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3126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buFontTx/>
              <a:buChar char="•"/>
            </a:pPr>
            <a:r>
              <a:rPr lang="en-US" altLang="en-US" dirty="0" smtClean="0"/>
              <a:t>A key</a:t>
            </a:r>
            <a:r>
              <a:rPr lang="en-US" altLang="en-US" baseline="0" dirty="0" smtClean="0"/>
              <a:t> part of sexual and reproductive health is the prevention and treatment of STIs. </a:t>
            </a:r>
            <a:endParaRPr lang="en-US" altLang="en-US" dirty="0" smtClean="0"/>
          </a:p>
          <a:p>
            <a:pPr>
              <a:buFontTx/>
              <a:buChar char="•"/>
            </a:pPr>
            <a:r>
              <a:rPr lang="en-US" altLang="en-US" dirty="0" smtClean="0"/>
              <a:t>These </a:t>
            </a:r>
            <a:r>
              <a:rPr lang="en-US" altLang="en-US" dirty="0"/>
              <a:t>are the major STIs. They are </a:t>
            </a:r>
            <a:r>
              <a:rPr lang="en-US" altLang="en-US" dirty="0" smtClean="0"/>
              <a:t>all spread through sexual contact between individuals. They</a:t>
            </a:r>
            <a:r>
              <a:rPr lang="en-US" altLang="en-US" baseline="0" dirty="0" smtClean="0"/>
              <a:t> can be spread </a:t>
            </a:r>
            <a:r>
              <a:rPr lang="en-US" altLang="en-US" dirty="0" smtClean="0"/>
              <a:t>through </a:t>
            </a:r>
            <a:r>
              <a:rPr lang="en-US" altLang="en-US" dirty="0"/>
              <a:t>oral, vaginal or anal </a:t>
            </a:r>
            <a:r>
              <a:rPr lang="en-US" altLang="en-US" dirty="0" smtClean="0"/>
              <a:t>sex. A few,</a:t>
            </a:r>
            <a:r>
              <a:rPr lang="en-US" altLang="en-US" baseline="0" dirty="0" smtClean="0"/>
              <a:t> such as </a:t>
            </a:r>
            <a:r>
              <a:rPr lang="en-US" altLang="en-US" dirty="0" smtClean="0"/>
              <a:t>herpes</a:t>
            </a:r>
            <a:r>
              <a:rPr lang="en-US" altLang="en-US" dirty="0"/>
              <a:t>, HPV, </a:t>
            </a:r>
            <a:r>
              <a:rPr lang="en-US" altLang="en-US" dirty="0" smtClean="0"/>
              <a:t>and syphilis, </a:t>
            </a:r>
            <a:r>
              <a:rPr lang="en-US" altLang="en-US" dirty="0"/>
              <a:t>can be spread through skin-to-skin contact, or contact with a sore.</a:t>
            </a:r>
          </a:p>
          <a:p>
            <a:pPr>
              <a:buFontTx/>
              <a:buChar char="•"/>
            </a:pPr>
            <a:r>
              <a:rPr lang="en-US" altLang="en-US" dirty="0" smtClean="0"/>
              <a:t>STIs can be caused by bacteria</a:t>
            </a:r>
            <a:r>
              <a:rPr lang="en-US" altLang="en-US" baseline="0" dirty="0" smtClean="0"/>
              <a:t>, viruses or other organisms.</a:t>
            </a:r>
            <a:endParaRPr lang="en-US" altLang="en-US" dirty="0"/>
          </a:p>
          <a:p>
            <a:pPr>
              <a:buFontTx/>
              <a:buChar char="•"/>
            </a:pPr>
            <a:r>
              <a:rPr lang="en-US" altLang="en-US" dirty="0" smtClean="0"/>
              <a:t>Bacterial </a:t>
            </a:r>
            <a:r>
              <a:rPr lang="en-US" altLang="en-US" dirty="0"/>
              <a:t>STIs can be cured with antibiotics, while viral infections can be managed, but not cured, with treatment. </a:t>
            </a:r>
          </a:p>
          <a:p>
            <a:pPr>
              <a:buFontTx/>
              <a:buChar char="•"/>
            </a:pPr>
            <a:endParaRPr lang="en-US" altLang="en-US" dirty="0" smtClean="0"/>
          </a:p>
          <a:p>
            <a:pPr>
              <a:buFontTx/>
              <a:buChar char="•"/>
            </a:pPr>
            <a:r>
              <a:rPr lang="en-US" altLang="en-US" dirty="0" smtClean="0"/>
              <a:t>Source: https://www.cdc.gov/std/general/default.htm</a:t>
            </a:r>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A90F76-309F-44A0-846B-B451D5B39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066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35"/>
          <p:cNvSpPr/>
          <p:nvPr/>
        </p:nvSpPr>
        <p:spPr>
          <a:xfrm>
            <a:off x="0" y="1"/>
            <a:ext cx="9144000" cy="5710989"/>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35"/>
          <p:cNvSpPr txBox="1">
            <a:spLocks noGrp="1"/>
          </p:cNvSpPr>
          <p:nvPr>
            <p:ph type="ctrTitle"/>
          </p:nvPr>
        </p:nvSpPr>
        <p:spPr>
          <a:xfrm>
            <a:off x="813961" y="889128"/>
            <a:ext cx="4439898" cy="2336024"/>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lt1"/>
              </a:buClr>
              <a:buSzPts val="5400"/>
              <a:buFont typeface="Arial"/>
              <a:buNone/>
              <a:defRPr sz="54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 name="Google Shape;17;p35"/>
          <p:cNvCxnSpPr/>
          <p:nvPr/>
        </p:nvCxnSpPr>
        <p:spPr>
          <a:xfrm>
            <a:off x="895440" y="3444417"/>
            <a:ext cx="1790610" cy="0"/>
          </a:xfrm>
          <a:prstGeom prst="straightConnector1">
            <a:avLst/>
          </a:prstGeom>
          <a:noFill/>
          <a:ln w="25400" cap="flat" cmpd="sng">
            <a:solidFill>
              <a:schemeClr val="lt1"/>
            </a:solidFill>
            <a:prstDash val="solid"/>
            <a:miter lim="800000"/>
            <a:headEnd type="none" w="sm" len="sm"/>
            <a:tailEnd type="none" w="sm" len="sm"/>
          </a:ln>
        </p:spPr>
      </p:cxnSp>
      <p:sp>
        <p:nvSpPr>
          <p:cNvPr id="18" name="Google Shape;18;p35"/>
          <p:cNvSpPr/>
          <p:nvPr/>
        </p:nvSpPr>
        <p:spPr>
          <a:xfrm>
            <a:off x="0" y="5710990"/>
            <a:ext cx="9144000" cy="1147010"/>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 name="Google Shape;19;p35" descr="eah_logo_rgb.png"/>
          <p:cNvPicPr preferRelativeResize="0"/>
          <p:nvPr/>
        </p:nvPicPr>
        <p:blipFill rotWithShape="1">
          <a:blip r:embed="rId2">
            <a:alphaModFix/>
          </a:blip>
          <a:srcRect/>
          <a:stretch/>
        </p:blipFill>
        <p:spPr>
          <a:xfrm>
            <a:off x="383759" y="5889578"/>
            <a:ext cx="3307648" cy="716891"/>
          </a:xfrm>
          <a:prstGeom prst="rect">
            <a:avLst/>
          </a:prstGeom>
          <a:noFill/>
          <a:ln>
            <a:noFill/>
          </a:ln>
        </p:spPr>
      </p:pic>
      <p:pic>
        <p:nvPicPr>
          <p:cNvPr id="20" name="Google Shape;20;p35" descr="eah_tagline_green_rgb.png"/>
          <p:cNvPicPr preferRelativeResize="0"/>
          <p:nvPr/>
        </p:nvPicPr>
        <p:blipFill rotWithShape="1">
          <a:blip r:embed="rId3">
            <a:alphaModFix/>
          </a:blip>
          <a:srcRect/>
          <a:stretch/>
        </p:blipFill>
        <p:spPr>
          <a:xfrm>
            <a:off x="6393989" y="6016127"/>
            <a:ext cx="2441632" cy="562933"/>
          </a:xfrm>
          <a:prstGeom prst="rect">
            <a:avLst/>
          </a:prstGeom>
          <a:noFill/>
          <a:ln>
            <a:noFill/>
          </a:ln>
        </p:spPr>
      </p:pic>
      <p:sp>
        <p:nvSpPr>
          <p:cNvPr id="21" name="Google Shape;21;p35"/>
          <p:cNvSpPr txBox="1">
            <a:spLocks noGrp="1"/>
          </p:cNvSpPr>
          <p:nvPr>
            <p:ph type="body" idx="1"/>
          </p:nvPr>
        </p:nvSpPr>
        <p:spPr>
          <a:xfrm>
            <a:off x="794841" y="3546196"/>
            <a:ext cx="2284377"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lt1"/>
              </a:buClr>
              <a:buSzPts val="2000"/>
              <a:buNone/>
              <a:defRPr sz="2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5"/>
          <p:cNvSpPr txBox="1">
            <a:spLocks noGrp="1"/>
          </p:cNvSpPr>
          <p:nvPr>
            <p:ph type="body" idx="2"/>
          </p:nvPr>
        </p:nvSpPr>
        <p:spPr>
          <a:xfrm>
            <a:off x="795337" y="3872221"/>
            <a:ext cx="5598651" cy="646331"/>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dk1"/>
              </a:buClr>
              <a:buSzPts val="20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line and Bullets w/ Image on Right">
  <p:cSld name="Headline and Bullets w/ Image on Right">
    <p:spTree>
      <p:nvGrpSpPr>
        <p:cNvPr id="1" name="Shape 81"/>
        <p:cNvGrpSpPr/>
        <p:nvPr/>
      </p:nvGrpSpPr>
      <p:grpSpPr>
        <a:xfrm>
          <a:off x="0" y="0"/>
          <a:ext cx="0" cy="0"/>
          <a:chOff x="0" y="0"/>
          <a:chExt cx="0" cy="0"/>
        </a:xfrm>
      </p:grpSpPr>
      <p:sp>
        <p:nvSpPr>
          <p:cNvPr id="82" name="Google Shape;82;p47"/>
          <p:cNvSpPr txBox="1">
            <a:spLocks noGrp="1"/>
          </p:cNvSpPr>
          <p:nvPr>
            <p:ph type="title"/>
          </p:nvPr>
        </p:nvSpPr>
        <p:spPr>
          <a:xfrm>
            <a:off x="751481" y="749292"/>
            <a:ext cx="4558780" cy="4801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accent2"/>
              </a:buClr>
              <a:buSzPts val="28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47"/>
          <p:cNvSpPr txBox="1">
            <a:spLocks noGrp="1"/>
          </p:cNvSpPr>
          <p:nvPr>
            <p:ph type="body" idx="1"/>
          </p:nvPr>
        </p:nvSpPr>
        <p:spPr>
          <a:xfrm>
            <a:off x="751481" y="1402081"/>
            <a:ext cx="4201519" cy="4067780"/>
          </a:xfrm>
          <a:prstGeom prst="rect">
            <a:avLst/>
          </a:prstGeom>
          <a:noFill/>
          <a:ln>
            <a:noFill/>
          </a:ln>
        </p:spPr>
        <p:txBody>
          <a:bodyPr spcFirstLastPara="1" wrap="square" lIns="91425" tIns="45700" rIns="91425" bIns="45700" anchor="t" anchorCtr="0">
            <a:spAutoFit/>
          </a:bodyPr>
          <a:lstStyle>
            <a:lvl1pPr marL="457200" lvl="0" indent="-406400" algn="l">
              <a:lnSpc>
                <a:spcPct val="130000"/>
              </a:lnSpc>
              <a:spcBef>
                <a:spcPts val="1200"/>
              </a:spcBef>
              <a:spcAft>
                <a:spcPts val="0"/>
              </a:spcAft>
              <a:buClr>
                <a:schemeClr val="accent2"/>
              </a:buClr>
              <a:buSzPts val="2800"/>
              <a:buFont typeface="Noto Sans Symbols"/>
              <a:buChar char="▪"/>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7"/>
          <p:cNvSpPr txBox="1">
            <a:spLocks noGrp="1"/>
          </p:cNvSpPr>
          <p:nvPr>
            <p:ph type="body" idx="2"/>
          </p:nvPr>
        </p:nvSpPr>
        <p:spPr>
          <a:xfrm>
            <a:off x="6457950" y="3151786"/>
            <a:ext cx="1444625" cy="13525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552">
          <p15:clr>
            <a:srgbClr val="FBAE40"/>
          </p15:clr>
        </p15:guide>
        <p15:guide id="2" pos="3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and Bullets w/ Image on Left">
  <p:cSld name="Headline and Bullets w/ Image on Left">
    <p:spTree>
      <p:nvGrpSpPr>
        <p:cNvPr id="1" name="Shape 86"/>
        <p:cNvGrpSpPr/>
        <p:nvPr/>
      </p:nvGrpSpPr>
      <p:grpSpPr>
        <a:xfrm>
          <a:off x="0" y="0"/>
          <a:ext cx="0" cy="0"/>
          <a:chOff x="0" y="0"/>
          <a:chExt cx="0" cy="0"/>
        </a:xfrm>
      </p:grpSpPr>
      <p:sp>
        <p:nvSpPr>
          <p:cNvPr id="87" name="Google Shape;87;p48"/>
          <p:cNvSpPr txBox="1">
            <a:spLocks noGrp="1"/>
          </p:cNvSpPr>
          <p:nvPr>
            <p:ph type="title"/>
          </p:nvPr>
        </p:nvSpPr>
        <p:spPr>
          <a:xfrm>
            <a:off x="4316388" y="746919"/>
            <a:ext cx="4595600" cy="4801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accent2"/>
              </a:buClr>
              <a:buSzPts val="28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48"/>
          <p:cNvSpPr txBox="1">
            <a:spLocks noGrp="1"/>
          </p:cNvSpPr>
          <p:nvPr>
            <p:ph type="body" idx="1"/>
          </p:nvPr>
        </p:nvSpPr>
        <p:spPr>
          <a:xfrm>
            <a:off x="4313539" y="1401685"/>
            <a:ext cx="4298197" cy="4067780"/>
          </a:xfrm>
          <a:prstGeom prst="rect">
            <a:avLst/>
          </a:prstGeom>
          <a:noFill/>
          <a:ln>
            <a:noFill/>
          </a:ln>
        </p:spPr>
        <p:txBody>
          <a:bodyPr spcFirstLastPara="1" wrap="square" lIns="91425" tIns="45700" rIns="91425" bIns="45700" anchor="t" anchorCtr="0">
            <a:spAutoFit/>
          </a:bodyPr>
          <a:lstStyle>
            <a:lvl1pPr marL="457200" lvl="0" indent="-406400" algn="l">
              <a:lnSpc>
                <a:spcPct val="130000"/>
              </a:lnSpc>
              <a:spcBef>
                <a:spcPts val="1200"/>
              </a:spcBef>
              <a:spcAft>
                <a:spcPts val="0"/>
              </a:spcAft>
              <a:buClr>
                <a:schemeClr val="accent2"/>
              </a:buClr>
              <a:buSzPts val="2800"/>
              <a:buFont typeface="Noto Sans Symbols"/>
              <a:buChar char="▪"/>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8"/>
          <p:cNvSpPr txBox="1">
            <a:spLocks noGrp="1"/>
          </p:cNvSpPr>
          <p:nvPr>
            <p:ph type="body" idx="2"/>
          </p:nvPr>
        </p:nvSpPr>
        <p:spPr>
          <a:xfrm>
            <a:off x="1246543" y="2962278"/>
            <a:ext cx="1444625" cy="13525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504">
          <p15:clr>
            <a:srgbClr val="FBAE40"/>
          </p15:clr>
        </p15:guide>
        <p15:guide id="2" pos="27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and Copy w/ Image on Left">
  <p:cSld name="Headline and Copy w/ Image on Left">
    <p:spTree>
      <p:nvGrpSpPr>
        <p:cNvPr id="1" name="Shape 91"/>
        <p:cNvGrpSpPr/>
        <p:nvPr/>
      </p:nvGrpSpPr>
      <p:grpSpPr>
        <a:xfrm>
          <a:off x="0" y="0"/>
          <a:ext cx="0" cy="0"/>
          <a:chOff x="0" y="0"/>
          <a:chExt cx="0" cy="0"/>
        </a:xfrm>
      </p:grpSpPr>
      <p:sp>
        <p:nvSpPr>
          <p:cNvPr id="92" name="Google Shape;92;p49"/>
          <p:cNvSpPr txBox="1">
            <a:spLocks noGrp="1"/>
          </p:cNvSpPr>
          <p:nvPr>
            <p:ph type="title"/>
          </p:nvPr>
        </p:nvSpPr>
        <p:spPr>
          <a:xfrm>
            <a:off x="4313539" y="682853"/>
            <a:ext cx="4643081" cy="607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28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49"/>
          <p:cNvSpPr txBox="1">
            <a:spLocks noGrp="1"/>
          </p:cNvSpPr>
          <p:nvPr>
            <p:ph type="body" idx="1"/>
          </p:nvPr>
        </p:nvSpPr>
        <p:spPr>
          <a:xfrm>
            <a:off x="4327187" y="1408625"/>
            <a:ext cx="4298197" cy="4769561"/>
          </a:xfrm>
          <a:prstGeom prst="rect">
            <a:avLst/>
          </a:prstGeom>
          <a:noFill/>
          <a:ln>
            <a:noFill/>
          </a:ln>
        </p:spPr>
        <p:txBody>
          <a:bodyPr spcFirstLastPara="1" wrap="square" lIns="91425" tIns="45700" rIns="91425" bIns="45700" anchor="t" anchorCtr="0">
            <a:spAutoFit/>
          </a:bodyPr>
          <a:lstStyle>
            <a:lvl1pPr marL="457200" marR="0" lvl="0" indent="-228600" algn="l">
              <a:lnSpc>
                <a:spcPct val="107000"/>
              </a:lnSpc>
              <a:spcBef>
                <a:spcPts val="0"/>
              </a:spcBef>
              <a:spcAft>
                <a:spcPts val="0"/>
              </a:spcAft>
              <a:buClr>
                <a:schemeClr val="accent2"/>
              </a:buClr>
              <a:buSzPts val="2800"/>
              <a:buFont typeface="Noto Sans Symbols"/>
              <a:buNone/>
              <a:defRPr sz="2000"/>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9"/>
          <p:cNvSpPr txBox="1">
            <a:spLocks noGrp="1"/>
          </p:cNvSpPr>
          <p:nvPr>
            <p:ph type="body" idx="2"/>
          </p:nvPr>
        </p:nvSpPr>
        <p:spPr>
          <a:xfrm>
            <a:off x="1318531" y="2894413"/>
            <a:ext cx="1444625" cy="13525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504">
          <p15:clr>
            <a:srgbClr val="FBAE40"/>
          </p15:clr>
        </p15:guide>
        <p15:guide id="2" pos="27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96"/>
        <p:cNvGrpSpPr/>
        <p:nvPr/>
      </p:nvGrpSpPr>
      <p:grpSpPr>
        <a:xfrm>
          <a:off x="0" y="0"/>
          <a:ext cx="0" cy="0"/>
          <a:chOff x="0" y="0"/>
          <a:chExt cx="0" cy="0"/>
        </a:xfrm>
      </p:grpSpPr>
      <p:sp>
        <p:nvSpPr>
          <p:cNvPr id="97" name="Google Shape;9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50"/>
          <p:cNvSpPr txBox="1">
            <a:spLocks noGrp="1"/>
          </p:cNvSpPr>
          <p:nvPr>
            <p:ph type="body" idx="1"/>
          </p:nvPr>
        </p:nvSpPr>
        <p:spPr>
          <a:xfrm>
            <a:off x="708996" y="900753"/>
            <a:ext cx="5282371" cy="2308324"/>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0"/>
          <p:cNvSpPr txBox="1">
            <a:spLocks noGrp="1"/>
          </p:cNvSpPr>
          <p:nvPr>
            <p:ph type="body" idx="2"/>
          </p:nvPr>
        </p:nvSpPr>
        <p:spPr>
          <a:xfrm>
            <a:off x="2702255" y="3193433"/>
            <a:ext cx="3384646"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dk1"/>
              </a:buClr>
              <a:buSzPts val="20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0"/>
          <p:cNvSpPr txBox="1">
            <a:spLocks noGrp="1"/>
          </p:cNvSpPr>
          <p:nvPr>
            <p:ph type="body" idx="3"/>
          </p:nvPr>
        </p:nvSpPr>
        <p:spPr>
          <a:xfrm>
            <a:off x="6698780" y="3565743"/>
            <a:ext cx="1444625" cy="13525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3"/>
        <p:cNvGrpSpPr/>
        <p:nvPr/>
      </p:nvGrpSpPr>
      <p:grpSpPr>
        <a:xfrm>
          <a:off x="0" y="0"/>
          <a:ext cx="0" cy="0"/>
          <a:chOff x="0" y="0"/>
          <a:chExt cx="0" cy="0"/>
        </a:xfrm>
      </p:grpSpPr>
      <p:sp>
        <p:nvSpPr>
          <p:cNvPr id="104" name="Google Shape;104;p52"/>
          <p:cNvSpPr/>
          <p:nvPr/>
        </p:nvSpPr>
        <p:spPr>
          <a:xfrm>
            <a:off x="0" y="1"/>
            <a:ext cx="9144000" cy="5710989"/>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52"/>
          <p:cNvSpPr txBox="1">
            <a:spLocks noGrp="1"/>
          </p:cNvSpPr>
          <p:nvPr>
            <p:ph type="ctrTitle"/>
          </p:nvPr>
        </p:nvSpPr>
        <p:spPr>
          <a:xfrm>
            <a:off x="813961" y="2384922"/>
            <a:ext cx="4439898" cy="840230"/>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lt1"/>
              </a:buClr>
              <a:buSzPts val="5400"/>
              <a:buFont typeface="Arial"/>
              <a:buNone/>
              <a:defRPr sz="54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6" name="Google Shape;106;p52"/>
          <p:cNvCxnSpPr/>
          <p:nvPr/>
        </p:nvCxnSpPr>
        <p:spPr>
          <a:xfrm>
            <a:off x="895440" y="3444417"/>
            <a:ext cx="1790610" cy="0"/>
          </a:xfrm>
          <a:prstGeom prst="straightConnector1">
            <a:avLst/>
          </a:prstGeom>
          <a:noFill/>
          <a:ln w="25400" cap="flat" cmpd="sng">
            <a:solidFill>
              <a:schemeClr val="lt1"/>
            </a:solidFill>
            <a:prstDash val="solid"/>
            <a:miter lim="800000"/>
            <a:headEnd type="none" w="sm" len="sm"/>
            <a:tailEnd type="none" w="sm" len="sm"/>
          </a:ln>
        </p:spPr>
      </p:cxnSp>
      <p:sp>
        <p:nvSpPr>
          <p:cNvPr id="107" name="Google Shape;107;p52"/>
          <p:cNvSpPr/>
          <p:nvPr/>
        </p:nvSpPr>
        <p:spPr>
          <a:xfrm>
            <a:off x="0" y="5710990"/>
            <a:ext cx="9144000" cy="1147010"/>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8" name="Google Shape;108;p52" descr="eah_logo_rgb.png"/>
          <p:cNvPicPr preferRelativeResize="0"/>
          <p:nvPr/>
        </p:nvPicPr>
        <p:blipFill rotWithShape="1">
          <a:blip r:embed="rId2">
            <a:alphaModFix/>
          </a:blip>
          <a:srcRect/>
          <a:stretch/>
        </p:blipFill>
        <p:spPr>
          <a:xfrm>
            <a:off x="383759" y="5889578"/>
            <a:ext cx="3307648" cy="716891"/>
          </a:xfrm>
          <a:prstGeom prst="rect">
            <a:avLst/>
          </a:prstGeom>
          <a:noFill/>
          <a:ln>
            <a:noFill/>
          </a:ln>
        </p:spPr>
      </p:pic>
      <p:pic>
        <p:nvPicPr>
          <p:cNvPr id="109" name="Google Shape;109;p52" descr="eah_tagline_green_rgb.png"/>
          <p:cNvPicPr preferRelativeResize="0"/>
          <p:nvPr/>
        </p:nvPicPr>
        <p:blipFill rotWithShape="1">
          <a:blip r:embed="rId3">
            <a:alphaModFix/>
          </a:blip>
          <a:srcRect/>
          <a:stretch/>
        </p:blipFill>
        <p:spPr>
          <a:xfrm>
            <a:off x="6393989" y="6016127"/>
            <a:ext cx="2441632" cy="562933"/>
          </a:xfrm>
          <a:prstGeom prst="rect">
            <a:avLst/>
          </a:prstGeom>
          <a:noFill/>
          <a:ln>
            <a:noFill/>
          </a:ln>
        </p:spPr>
      </p:pic>
      <p:sp>
        <p:nvSpPr>
          <p:cNvPr id="110" name="Google Shape;110;p52"/>
          <p:cNvSpPr txBox="1">
            <a:spLocks noGrp="1"/>
          </p:cNvSpPr>
          <p:nvPr>
            <p:ph type="body" idx="1"/>
          </p:nvPr>
        </p:nvSpPr>
        <p:spPr>
          <a:xfrm>
            <a:off x="794841" y="3546196"/>
            <a:ext cx="2284377" cy="480131"/>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lt1"/>
              </a:buClr>
              <a:buSzPts val="2800"/>
              <a:buNone/>
              <a:defRPr sz="28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2"/>
          <p:cNvSpPr txBox="1">
            <a:spLocks noGrp="1"/>
          </p:cNvSpPr>
          <p:nvPr>
            <p:ph type="body" idx="2"/>
          </p:nvPr>
        </p:nvSpPr>
        <p:spPr>
          <a:xfrm>
            <a:off x="795337" y="4268004"/>
            <a:ext cx="5598651" cy="1179810"/>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dk1"/>
              </a:buClr>
              <a:buSzPts val="20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Headline and Copy w/ Imag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9" y="746571"/>
            <a:ext cx="4558780"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65131" y="1409485"/>
            <a:ext cx="4175360" cy="4702826"/>
          </a:xfrm>
        </p:spPr>
        <p:txBody>
          <a:bodyPr>
            <a:spAutoFit/>
          </a:bodyPr>
          <a:lstStyle>
            <a:lvl1pPr marL="0" marR="0" indent="0" algn="l" defTabSz="914400" rtl="0" eaLnBrk="1" fontAlgn="auto" latinLnBrk="0" hangingPunct="1">
              <a:lnSpc>
                <a:spcPts val="2400"/>
              </a:lnSpc>
              <a:spcBef>
                <a:spcPts val="0"/>
              </a:spcBef>
              <a:spcAft>
                <a:spcPts val="800"/>
              </a:spcAft>
              <a:buClr>
                <a:schemeClr val="accent2"/>
              </a:buClr>
              <a:buSzPct val="130000"/>
              <a:buFont typeface="Wingdings" panose="05000000000000000000" pitchFamily="2" charset="2"/>
              <a:buNone/>
              <a:tabLst/>
              <a:defRPr lang="en-US" sz="2000" smtClean="0">
                <a:effectLst/>
              </a:defRPr>
            </a:lvl1pPr>
          </a:lstStyle>
          <a:p>
            <a:pPr marL="0" marR="0">
              <a:lnSpc>
                <a:spcPct val="107000"/>
              </a:lnSpc>
              <a:spcBef>
                <a:spcPts val="0"/>
              </a:spcBef>
              <a:spcAft>
                <a:spcPts val="800"/>
              </a:spcAft>
            </a:pPr>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Excepteur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sint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occaecat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cupidatat</a:t>
            </a:r>
            <a:r>
              <a:rPr lang="en-US" sz="2000" dirty="0">
                <a:effectLst/>
                <a:latin typeface="Karla" pitchFamily="2" charset="0"/>
                <a:ea typeface="Calibri" panose="020F0502020204030204" pitchFamily="34" charset="0"/>
                <a:cs typeface="Times New Roman" panose="02020603050405020304" pitchFamily="18" charset="0"/>
              </a:rPr>
              <a:t> non </a:t>
            </a:r>
            <a:r>
              <a:rPr lang="en-US" sz="2000" dirty="0" err="1">
                <a:effectLst/>
                <a:latin typeface="Karla" pitchFamily="2" charset="0"/>
                <a:ea typeface="Calibri" panose="020F0502020204030204" pitchFamily="34" charset="0"/>
                <a:cs typeface="Times New Roman" panose="02020603050405020304" pitchFamily="18" charset="0"/>
              </a:rPr>
              <a:t>proident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sunt</a:t>
            </a:r>
            <a:r>
              <a:rPr lang="en-US" sz="2000" dirty="0">
                <a:effectLst/>
                <a:latin typeface="Karla" pitchFamily="2" charset="0"/>
                <a:ea typeface="Calibri" panose="020F0502020204030204" pitchFamily="34" charset="0"/>
                <a:cs typeface="Times New Roman" panose="02020603050405020304" pitchFamily="18" charset="0"/>
              </a:rPr>
              <a:t> in culpa qui official.</a:t>
            </a:r>
            <a:endParaRPr lang="en-US" dirty="0"/>
          </a:p>
        </p:txBody>
      </p:sp>
      <p:sp>
        <p:nvSpPr>
          <p:cNvPr id="7" name="Slide Number Placeholder 6"/>
          <p:cNvSpPr>
            <a:spLocks noGrp="1"/>
          </p:cNvSpPr>
          <p:nvPr>
            <p:ph type="sldNum" sz="quarter" idx="12"/>
          </p:nvPr>
        </p:nvSpPr>
        <p:spPr/>
        <p:txBody>
          <a:bodyPr/>
          <a:lstStyle/>
          <a:p>
            <a:fld id="{C58CF7AB-755B-B340-81E2-BC75821D3336}" type="slidenum">
              <a:rPr lang="en-US" smtClean="0"/>
              <a:pPr/>
              <a:t>‹#›</a:t>
            </a:fld>
            <a:endParaRPr lang="en-US"/>
          </a:p>
        </p:txBody>
      </p:sp>
      <p:sp>
        <p:nvSpPr>
          <p:cNvPr id="5" name="Text Placeholder 4"/>
          <p:cNvSpPr>
            <a:spLocks noGrp="1"/>
          </p:cNvSpPr>
          <p:nvPr>
            <p:ph type="body" sz="quarter" idx="13" hasCustomPrompt="1"/>
          </p:nvPr>
        </p:nvSpPr>
        <p:spPr>
          <a:xfrm>
            <a:off x="6262544" y="3136788"/>
            <a:ext cx="1444625" cy="1352550"/>
          </a:xfrm>
        </p:spPr>
        <p:txBody>
          <a:bodyPr>
            <a:normAutofit/>
          </a:bodyPr>
          <a:lstStyle>
            <a:lvl1pPr algn="ctr">
              <a:defRPr sz="2400" baseline="0"/>
            </a:lvl1pPr>
          </a:lstStyle>
          <a:p>
            <a:pPr lvl="0"/>
            <a:r>
              <a:rPr lang="en-US" dirty="0"/>
              <a:t>PLACE IMAGE HERE</a:t>
            </a:r>
          </a:p>
        </p:txBody>
      </p:sp>
    </p:spTree>
    <p:extLst>
      <p:ext uri="{BB962C8B-B14F-4D97-AF65-F5344CB8AC3E}">
        <p14:creationId xmlns:p14="http://schemas.microsoft.com/office/powerpoint/2010/main" val="3978029558"/>
      </p:ext>
    </p:extLst>
  </p:cSld>
  <p:clrMapOvr>
    <a:masterClrMapping/>
  </p:clrMapOvr>
  <p:extLst mod="1">
    <p:ext uri="{DCECCB84-F9BA-43D5-87BE-67443E8EF086}">
      <p15:sldGuideLst xmlns:p15="http://schemas.microsoft.com/office/powerpoint/2012/main">
        <p15:guide id="1" orient="horz" pos="528">
          <p15:clr>
            <a:srgbClr val="FBAE40"/>
          </p15:clr>
        </p15:guide>
        <p15:guide id="2" pos="31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Headlin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9" y="746224"/>
            <a:ext cx="4804440"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37834" y="1402545"/>
            <a:ext cx="7886700" cy="2400657"/>
          </a:xfrm>
        </p:spPr>
        <p:txBody>
          <a:bodyPr>
            <a:spAutoFit/>
          </a:bodyPr>
          <a:lstStyle>
            <a:lvl1pPr marL="342900" indent="-342900">
              <a:lnSpc>
                <a:spcPts val="2600"/>
              </a:lnSpc>
              <a:spcBef>
                <a:spcPts val="1200"/>
              </a:spcBef>
              <a:buClr>
                <a:schemeClr val="accent2"/>
              </a:buClr>
              <a:buSzPct val="140000"/>
              <a:buFont typeface="Wingdings" panose="05000000000000000000" pitchFamily="2" charset="2"/>
              <a:buChar char="§"/>
              <a:defRPr lang="en-US" sz="2000" smtClean="0">
                <a:effectLst/>
              </a:defRPr>
            </a:lvl1pPr>
          </a:lstStyle>
          <a:p>
            <a:pPr lvl="0"/>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endParaRPr lang="en-US" dirty="0"/>
          </a:p>
        </p:txBody>
      </p:sp>
      <p:sp>
        <p:nvSpPr>
          <p:cNvPr id="7" name="Slide Number Placeholder 6"/>
          <p:cNvSpPr>
            <a:spLocks noGrp="1"/>
          </p:cNvSpPr>
          <p:nvPr>
            <p:ph type="sldNum" sz="quarter" idx="12"/>
          </p:nvPr>
        </p:nvSpPr>
        <p:spPr/>
        <p:txBody>
          <a:bodyPr/>
          <a:lstStyle/>
          <a:p>
            <a:fld id="{C58CF7AB-755B-B340-81E2-BC75821D3336}" type="slidenum">
              <a:rPr lang="en-US" smtClean="0"/>
              <a:pPr/>
              <a:t>‹#›</a:t>
            </a:fld>
            <a:endParaRPr lang="en-US"/>
          </a:p>
        </p:txBody>
      </p:sp>
    </p:spTree>
    <p:extLst>
      <p:ext uri="{BB962C8B-B14F-4D97-AF65-F5344CB8AC3E}">
        <p14:creationId xmlns:p14="http://schemas.microsoft.com/office/powerpoint/2010/main" val="197291138"/>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Headlin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9" y="746224"/>
            <a:ext cx="4804440"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37834" y="1402545"/>
            <a:ext cx="7886700" cy="2400657"/>
          </a:xfrm>
        </p:spPr>
        <p:txBody>
          <a:bodyPr>
            <a:spAutoFit/>
          </a:bodyPr>
          <a:lstStyle>
            <a:lvl1pPr marL="342900" indent="-342900">
              <a:lnSpc>
                <a:spcPts val="2600"/>
              </a:lnSpc>
              <a:spcBef>
                <a:spcPts val="1200"/>
              </a:spcBef>
              <a:buClr>
                <a:schemeClr val="accent2"/>
              </a:buClr>
              <a:buSzPct val="140000"/>
              <a:buFont typeface="Wingdings" panose="05000000000000000000" pitchFamily="2" charset="2"/>
              <a:buChar char="§"/>
              <a:defRPr lang="en-US" sz="2000" smtClean="0">
                <a:effectLst/>
              </a:defRPr>
            </a:lvl1pPr>
          </a:lstStyle>
          <a:p>
            <a:pPr lvl="0"/>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endParaRPr lang="en-US" dirty="0"/>
          </a:p>
        </p:txBody>
      </p:sp>
      <p:sp>
        <p:nvSpPr>
          <p:cNvPr id="7" name="Slide Number Placeholder 6"/>
          <p:cNvSpPr>
            <a:spLocks noGrp="1"/>
          </p:cNvSpPr>
          <p:nvPr>
            <p:ph type="sldNum" sz="quarter" idx="12"/>
          </p:nvPr>
        </p:nvSpPr>
        <p:spPr/>
        <p:txBody>
          <a:bodyPr/>
          <a:lstStyle/>
          <a:p>
            <a:fld id="{C58CF7AB-755B-B340-81E2-BC75821D3336}" type="slidenum">
              <a:rPr lang="en-US" smtClean="0"/>
              <a:pPr/>
              <a:t>‹#›</a:t>
            </a:fld>
            <a:endParaRPr lang="en-US"/>
          </a:p>
        </p:txBody>
      </p:sp>
    </p:spTree>
    <p:extLst>
      <p:ext uri="{BB962C8B-B14F-4D97-AF65-F5344CB8AC3E}">
        <p14:creationId xmlns:p14="http://schemas.microsoft.com/office/powerpoint/2010/main" val="4098208919"/>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5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8A22E"/>
              </a:buClr>
              <a:buSzPts val="4000"/>
              <a:buFont typeface="Arial"/>
              <a:buNone/>
              <a:defRPr sz="4000" b="1" cap="none">
                <a:solidFill>
                  <a:srgbClr val="78A22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3"/>
          <p:cNvSpPr txBox="1">
            <a:spLocks noGrp="1"/>
          </p:cNvSpPr>
          <p:nvPr>
            <p:ph type="body" idx="1"/>
          </p:nvPr>
        </p:nvSpPr>
        <p:spPr>
          <a:xfrm>
            <a:off x="722313" y="2906713"/>
            <a:ext cx="7772400" cy="1500187"/>
          </a:xfrm>
          <a:prstGeom prst="rect">
            <a:avLst/>
          </a:prstGeom>
          <a:solidFill>
            <a:srgbClr val="78A22E"/>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C9D9E"/>
              </a:buClr>
              <a:buSzPts val="1800"/>
              <a:buNone/>
              <a:defRPr sz="1800">
                <a:solidFill>
                  <a:srgbClr val="9C9D9E"/>
                </a:solidFill>
              </a:defRPr>
            </a:lvl2pPr>
            <a:lvl3pPr marL="1371600" lvl="2" indent="-228600" algn="l">
              <a:lnSpc>
                <a:spcPct val="90000"/>
              </a:lnSpc>
              <a:spcBef>
                <a:spcPts val="500"/>
              </a:spcBef>
              <a:spcAft>
                <a:spcPts val="0"/>
              </a:spcAft>
              <a:buClr>
                <a:srgbClr val="9C9D9E"/>
              </a:buClr>
              <a:buSzPts val="1600"/>
              <a:buNone/>
              <a:defRPr sz="1600">
                <a:solidFill>
                  <a:srgbClr val="9C9D9E"/>
                </a:solidFill>
              </a:defRPr>
            </a:lvl3pPr>
            <a:lvl4pPr marL="1828800" lvl="3" indent="-228600" algn="l">
              <a:lnSpc>
                <a:spcPct val="90000"/>
              </a:lnSpc>
              <a:spcBef>
                <a:spcPts val="500"/>
              </a:spcBef>
              <a:spcAft>
                <a:spcPts val="0"/>
              </a:spcAft>
              <a:buClr>
                <a:srgbClr val="9C9D9E"/>
              </a:buClr>
              <a:buSzPts val="1400"/>
              <a:buNone/>
              <a:defRPr sz="1400">
                <a:solidFill>
                  <a:srgbClr val="9C9D9E"/>
                </a:solidFill>
              </a:defRPr>
            </a:lvl4pPr>
            <a:lvl5pPr marL="2286000" lvl="4" indent="-228600" algn="l">
              <a:lnSpc>
                <a:spcPct val="90000"/>
              </a:lnSpc>
              <a:spcBef>
                <a:spcPts val="500"/>
              </a:spcBef>
              <a:spcAft>
                <a:spcPts val="0"/>
              </a:spcAft>
              <a:buClr>
                <a:srgbClr val="9C9D9E"/>
              </a:buClr>
              <a:buSzPts val="1400"/>
              <a:buNone/>
              <a:defRPr sz="1400">
                <a:solidFill>
                  <a:srgbClr val="9C9D9E"/>
                </a:solidFill>
              </a:defRPr>
            </a:lvl5pPr>
            <a:lvl6pPr marL="2743200" lvl="5" indent="-228600" algn="l">
              <a:lnSpc>
                <a:spcPct val="90000"/>
              </a:lnSpc>
              <a:spcBef>
                <a:spcPts val="500"/>
              </a:spcBef>
              <a:spcAft>
                <a:spcPts val="0"/>
              </a:spcAft>
              <a:buClr>
                <a:srgbClr val="9C9D9E"/>
              </a:buClr>
              <a:buSzPts val="1400"/>
              <a:buNone/>
              <a:defRPr sz="1400">
                <a:solidFill>
                  <a:srgbClr val="9C9D9E"/>
                </a:solidFill>
              </a:defRPr>
            </a:lvl6pPr>
            <a:lvl7pPr marL="3200400" lvl="6" indent="-228600" algn="l">
              <a:lnSpc>
                <a:spcPct val="90000"/>
              </a:lnSpc>
              <a:spcBef>
                <a:spcPts val="500"/>
              </a:spcBef>
              <a:spcAft>
                <a:spcPts val="0"/>
              </a:spcAft>
              <a:buClr>
                <a:srgbClr val="9C9D9E"/>
              </a:buClr>
              <a:buSzPts val="1400"/>
              <a:buNone/>
              <a:defRPr sz="1400">
                <a:solidFill>
                  <a:srgbClr val="9C9D9E"/>
                </a:solidFill>
              </a:defRPr>
            </a:lvl7pPr>
            <a:lvl8pPr marL="3657600" lvl="7" indent="-228600" algn="l">
              <a:lnSpc>
                <a:spcPct val="90000"/>
              </a:lnSpc>
              <a:spcBef>
                <a:spcPts val="500"/>
              </a:spcBef>
              <a:spcAft>
                <a:spcPts val="0"/>
              </a:spcAft>
              <a:buClr>
                <a:srgbClr val="9C9D9E"/>
              </a:buClr>
              <a:buSzPts val="1400"/>
              <a:buNone/>
              <a:defRPr sz="1400">
                <a:solidFill>
                  <a:srgbClr val="9C9D9E"/>
                </a:solidFill>
              </a:defRPr>
            </a:lvl8pPr>
            <a:lvl9pPr marL="4114800" lvl="8" indent="-228600" algn="l">
              <a:lnSpc>
                <a:spcPct val="90000"/>
              </a:lnSpc>
              <a:spcBef>
                <a:spcPts val="500"/>
              </a:spcBef>
              <a:spcAft>
                <a:spcPts val="0"/>
              </a:spcAft>
              <a:buClr>
                <a:srgbClr val="9C9D9E"/>
              </a:buClr>
              <a:buSzPts val="1400"/>
              <a:buNone/>
              <a:defRPr sz="1400">
                <a:solidFill>
                  <a:srgbClr val="9C9D9E"/>
                </a:solidFill>
              </a:defRPr>
            </a:lvl9pPr>
          </a:lstStyle>
          <a:p>
            <a:endParaRPr/>
          </a:p>
        </p:txBody>
      </p:sp>
    </p:spTree>
    <p:extLst>
      <p:ext uri="{BB962C8B-B14F-4D97-AF65-F5344CB8AC3E}">
        <p14:creationId xmlns:p14="http://schemas.microsoft.com/office/powerpoint/2010/main" val="91323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Headline with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8" y="746225"/>
            <a:ext cx="4599723"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65130" y="1409485"/>
            <a:ext cx="7886700" cy="2807948"/>
          </a:xfrm>
        </p:spPr>
        <p:txBody>
          <a:bodyPr>
            <a:spAutoFit/>
          </a:bodyPr>
          <a:lstStyle>
            <a:lvl1pPr marL="0" marR="0" indent="0" algn="l" defTabSz="914400" rtl="0" eaLnBrk="1" fontAlgn="auto" latinLnBrk="0" hangingPunct="1">
              <a:lnSpc>
                <a:spcPts val="2400"/>
              </a:lnSpc>
              <a:spcBef>
                <a:spcPts val="0"/>
              </a:spcBef>
              <a:spcAft>
                <a:spcPts val="800"/>
              </a:spcAft>
              <a:buClr>
                <a:schemeClr val="accent2"/>
              </a:buClr>
              <a:buSzPct val="130000"/>
              <a:buFont typeface="Wingdings" panose="05000000000000000000" pitchFamily="2" charset="2"/>
              <a:buNone/>
              <a:tabLst/>
              <a:defRPr lang="en-US" sz="2000" smtClean="0">
                <a:effectLst/>
              </a:defRPr>
            </a:lvl1pPr>
          </a:lstStyle>
          <a:p>
            <a:pPr marL="0" marR="0">
              <a:lnSpc>
                <a:spcPct val="107000"/>
              </a:lnSpc>
              <a:spcBef>
                <a:spcPts val="0"/>
              </a:spcBef>
              <a:spcAft>
                <a:spcPts val="800"/>
              </a:spcAft>
            </a:pPr>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Excepteur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sint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occaecat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cupidatat</a:t>
            </a:r>
            <a:r>
              <a:rPr lang="en-US" sz="2000" dirty="0">
                <a:effectLst/>
                <a:latin typeface="Karla" pitchFamily="2" charset="0"/>
                <a:ea typeface="Calibri" panose="020F0502020204030204" pitchFamily="34" charset="0"/>
                <a:cs typeface="Times New Roman" panose="02020603050405020304" pitchFamily="18" charset="0"/>
              </a:rPr>
              <a:t> non </a:t>
            </a:r>
            <a:r>
              <a:rPr lang="en-US" sz="2000" dirty="0" err="1">
                <a:effectLst/>
                <a:latin typeface="Karla" pitchFamily="2" charset="0"/>
                <a:ea typeface="Calibri" panose="020F0502020204030204" pitchFamily="34" charset="0"/>
                <a:cs typeface="Times New Roman" panose="02020603050405020304" pitchFamily="18" charset="0"/>
              </a:rPr>
              <a:t>proident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sunt</a:t>
            </a:r>
            <a:r>
              <a:rPr lang="en-US" sz="2000" dirty="0">
                <a:effectLst/>
                <a:latin typeface="Karla" pitchFamily="2" charset="0"/>
                <a:ea typeface="Calibri" panose="020F0502020204030204" pitchFamily="34" charset="0"/>
                <a:cs typeface="Times New Roman" panose="02020603050405020304" pitchFamily="18" charset="0"/>
              </a:rPr>
              <a:t> in culpa qui </a:t>
            </a:r>
            <a:r>
              <a:rPr lang="en-US" sz="2000" dirty="0" err="1">
                <a:effectLst/>
                <a:latin typeface="Karla" pitchFamily="2" charset="0"/>
                <a:ea typeface="Calibri" panose="020F0502020204030204" pitchFamily="34" charset="0"/>
                <a:cs typeface="Times New Roman" panose="02020603050405020304" pitchFamily="18" charset="0"/>
              </a:rPr>
              <a:t>officia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deserunt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mollit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anim</a:t>
            </a:r>
            <a:r>
              <a:rPr lang="en-US" sz="2000" dirty="0">
                <a:effectLst/>
                <a:latin typeface="Karla" pitchFamily="2" charset="0"/>
                <a:ea typeface="Calibri" panose="020F0502020204030204" pitchFamily="34" charset="0"/>
                <a:cs typeface="Times New Roman" panose="02020603050405020304" pitchFamily="18" charset="0"/>
              </a:rPr>
              <a:t> id </a:t>
            </a:r>
            <a:r>
              <a:rPr lang="en-US" sz="2000" dirty="0" err="1">
                <a:effectLst/>
                <a:latin typeface="Karla" pitchFamily="2" charset="0"/>
                <a:ea typeface="Calibri" panose="020F0502020204030204" pitchFamily="34" charset="0"/>
                <a:cs typeface="Times New Roman" panose="02020603050405020304" pitchFamily="18" charset="0"/>
              </a:rPr>
              <a:t>est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laborum</a:t>
            </a:r>
            <a:r>
              <a:rPr lang="en-US" sz="2000" dirty="0">
                <a:effectLst/>
                <a:latin typeface="Karla" pitchFamily="2"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p:txBody>
      </p:sp>
      <p:sp>
        <p:nvSpPr>
          <p:cNvPr id="7" name="Slide Number Placeholder 6"/>
          <p:cNvSpPr>
            <a:spLocks noGrp="1"/>
          </p:cNvSpPr>
          <p:nvPr>
            <p:ph type="sldNum" sz="quarter" idx="12"/>
          </p:nvPr>
        </p:nvSpPr>
        <p:spPr/>
        <p:txBody>
          <a:bodyPr/>
          <a:lstStyle/>
          <a:p>
            <a:fld id="{C58CF7AB-755B-B340-81E2-BC75821D3336}" type="slidenum">
              <a:rPr lang="en-US" smtClean="0"/>
              <a:pPr/>
              <a:t>‹#›</a:t>
            </a:fld>
            <a:endParaRPr lang="en-US"/>
          </a:p>
        </p:txBody>
      </p:sp>
    </p:spTree>
    <p:extLst>
      <p:ext uri="{BB962C8B-B14F-4D97-AF65-F5344CB8AC3E}">
        <p14:creationId xmlns:p14="http://schemas.microsoft.com/office/powerpoint/2010/main" val="1914626653"/>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 with Bullets">
  <p:cSld name="Headline with Bullets">
    <p:spTree>
      <p:nvGrpSpPr>
        <p:cNvPr id="1" name="Shape 23"/>
        <p:cNvGrpSpPr/>
        <p:nvPr/>
      </p:nvGrpSpPr>
      <p:grpSpPr>
        <a:xfrm>
          <a:off x="0" y="0"/>
          <a:ext cx="0" cy="0"/>
          <a:chOff x="0" y="0"/>
          <a:chExt cx="0" cy="0"/>
        </a:xfrm>
      </p:grpSpPr>
      <p:sp>
        <p:nvSpPr>
          <p:cNvPr id="24" name="Google Shape;24;p36"/>
          <p:cNvSpPr txBox="1">
            <a:spLocks noGrp="1"/>
          </p:cNvSpPr>
          <p:nvPr>
            <p:ph type="title"/>
          </p:nvPr>
        </p:nvSpPr>
        <p:spPr>
          <a:xfrm>
            <a:off x="750199" y="746224"/>
            <a:ext cx="4804440" cy="4801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accent2"/>
              </a:buClr>
              <a:buSzPts val="28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6"/>
          <p:cNvSpPr txBox="1">
            <a:spLocks noGrp="1"/>
          </p:cNvSpPr>
          <p:nvPr>
            <p:ph type="body" idx="1"/>
          </p:nvPr>
        </p:nvSpPr>
        <p:spPr>
          <a:xfrm>
            <a:off x="737834" y="1402545"/>
            <a:ext cx="7886700" cy="2400657"/>
          </a:xfrm>
          <a:prstGeom prst="rect">
            <a:avLst/>
          </a:prstGeom>
          <a:noFill/>
          <a:ln>
            <a:noFill/>
          </a:ln>
        </p:spPr>
        <p:txBody>
          <a:bodyPr spcFirstLastPara="1" wrap="square" lIns="91425" tIns="45700" rIns="91425" bIns="45700" anchor="t" anchorCtr="0">
            <a:spAutoFit/>
          </a:bodyPr>
          <a:lstStyle>
            <a:lvl1pPr marL="457200" lvl="0" indent="-406400" algn="l">
              <a:lnSpc>
                <a:spcPct val="130000"/>
              </a:lnSpc>
              <a:spcBef>
                <a:spcPts val="1200"/>
              </a:spcBef>
              <a:spcAft>
                <a:spcPts val="0"/>
              </a:spcAft>
              <a:buClr>
                <a:schemeClr val="accent2"/>
              </a:buClr>
              <a:buSzPts val="2800"/>
              <a:buFont typeface="Noto Sans Symbols"/>
              <a:buChar char="▪"/>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8CF7AB-755B-B340-81E2-BC75821D3336}" type="slidenum">
              <a:rPr kumimoji="0" lang="en-US" sz="1200" b="0" i="0" u="none" strike="noStrike" kern="1200" cap="none" spc="0" normalizeH="0" baseline="0" noProof="0" smtClean="0">
                <a:ln>
                  <a:noFill/>
                </a:ln>
                <a:solidFill>
                  <a:srgbClr val="616365"/>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16365"/>
              </a:solidFill>
              <a:effectLst/>
              <a:uLnTx/>
              <a:uFillTx/>
              <a:latin typeface="Arial"/>
              <a:ea typeface="+mn-ea"/>
              <a:cs typeface="+mn-cs"/>
            </a:endParaRPr>
          </a:p>
        </p:txBody>
      </p:sp>
    </p:spTree>
    <p:extLst>
      <p:ext uri="{BB962C8B-B14F-4D97-AF65-F5344CB8AC3E}">
        <p14:creationId xmlns:p14="http://schemas.microsoft.com/office/powerpoint/2010/main" val="3153032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1"/>
        <p:cNvGrpSpPr/>
        <p:nvPr/>
      </p:nvGrpSpPr>
      <p:grpSpPr>
        <a:xfrm>
          <a:off x="0" y="0"/>
          <a:ext cx="0" cy="0"/>
          <a:chOff x="0" y="0"/>
          <a:chExt cx="0" cy="0"/>
        </a:xfrm>
      </p:grpSpPr>
      <p:sp>
        <p:nvSpPr>
          <p:cNvPr id="102" name="Google Shape;102;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29897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Headlin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9" y="746224"/>
            <a:ext cx="4804440"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37834" y="1402545"/>
            <a:ext cx="7886700" cy="2400657"/>
          </a:xfrm>
        </p:spPr>
        <p:txBody>
          <a:bodyPr>
            <a:spAutoFit/>
          </a:bodyPr>
          <a:lstStyle>
            <a:lvl1pPr marL="342900" indent="-342900">
              <a:lnSpc>
                <a:spcPts val="2600"/>
              </a:lnSpc>
              <a:spcBef>
                <a:spcPts val="1200"/>
              </a:spcBef>
              <a:buClr>
                <a:schemeClr val="accent2"/>
              </a:buClr>
              <a:buSzPct val="140000"/>
              <a:buFont typeface="Wingdings" panose="05000000000000000000" pitchFamily="2" charset="2"/>
              <a:buChar char="§"/>
              <a:defRPr lang="en-US" sz="2000" smtClean="0">
                <a:effectLst/>
              </a:defRPr>
            </a:lvl1pPr>
          </a:lstStyle>
          <a:p>
            <a:pPr lvl="0"/>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endParaRPr lang="en-US" dirty="0"/>
          </a:p>
        </p:txBody>
      </p:sp>
      <p:sp>
        <p:nvSpPr>
          <p:cNvPr id="7" name="Slide Number Placeholder 6"/>
          <p:cNvSpPr>
            <a:spLocks noGrp="1"/>
          </p:cNvSpPr>
          <p:nvPr>
            <p:ph type="sldNum" sz="quarter" idx="12"/>
          </p:nvPr>
        </p:nvSpPr>
        <p:spPr/>
        <p:txBody>
          <a:bodyPr/>
          <a:lstStyle/>
          <a:p>
            <a:fld id="{C58CF7AB-755B-B340-81E2-BC75821D3336}" type="slidenum">
              <a:rPr lang="en-US" smtClean="0"/>
              <a:pPr/>
              <a:t>‹#›</a:t>
            </a:fld>
            <a:endParaRPr lang="en-US"/>
          </a:p>
        </p:txBody>
      </p:sp>
    </p:spTree>
    <p:extLst>
      <p:ext uri="{BB962C8B-B14F-4D97-AF65-F5344CB8AC3E}">
        <p14:creationId xmlns:p14="http://schemas.microsoft.com/office/powerpoint/2010/main" val="1597097881"/>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Headlin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9" y="746224"/>
            <a:ext cx="4804440"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37834" y="1402545"/>
            <a:ext cx="7886700" cy="2400657"/>
          </a:xfrm>
        </p:spPr>
        <p:txBody>
          <a:bodyPr>
            <a:spAutoFit/>
          </a:bodyPr>
          <a:lstStyle>
            <a:lvl1pPr marL="342900" indent="-342900">
              <a:lnSpc>
                <a:spcPts val="2600"/>
              </a:lnSpc>
              <a:spcBef>
                <a:spcPts val="1200"/>
              </a:spcBef>
              <a:buClr>
                <a:schemeClr val="accent2"/>
              </a:buClr>
              <a:buSzPct val="140000"/>
              <a:buFont typeface="Wingdings" panose="05000000000000000000" pitchFamily="2" charset="2"/>
              <a:buChar char="§"/>
              <a:defRPr lang="en-US" sz="2000" smtClean="0">
                <a:effectLst/>
              </a:defRPr>
            </a:lvl1pPr>
          </a:lstStyle>
          <a:p>
            <a:pPr lvl="0"/>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endParaRPr lang="en-US" dirty="0"/>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8CF7AB-755B-B340-81E2-BC75821D3336}" type="slidenum">
              <a:rPr kumimoji="0" lang="en-US" sz="1200" b="0" i="0" u="none" strike="noStrike" kern="1200" cap="none" spc="0" normalizeH="0" baseline="0" noProof="0" smtClean="0">
                <a:ln>
                  <a:noFill/>
                </a:ln>
                <a:solidFill>
                  <a:srgbClr val="616365"/>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16365"/>
              </a:solidFill>
              <a:effectLst/>
              <a:uLnTx/>
              <a:uFillTx/>
              <a:latin typeface="Arial"/>
              <a:ea typeface="+mn-ea"/>
              <a:cs typeface="+mn-cs"/>
            </a:endParaRPr>
          </a:p>
        </p:txBody>
      </p:sp>
    </p:spTree>
    <p:extLst>
      <p:ext uri="{BB962C8B-B14F-4D97-AF65-F5344CB8AC3E}">
        <p14:creationId xmlns:p14="http://schemas.microsoft.com/office/powerpoint/2010/main" val="1750833122"/>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Headlin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9" y="746224"/>
            <a:ext cx="4804440"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37834" y="1402545"/>
            <a:ext cx="7886700" cy="2400657"/>
          </a:xfrm>
        </p:spPr>
        <p:txBody>
          <a:bodyPr>
            <a:spAutoFit/>
          </a:bodyPr>
          <a:lstStyle>
            <a:lvl1pPr marL="342900" indent="-342900">
              <a:lnSpc>
                <a:spcPts val="2600"/>
              </a:lnSpc>
              <a:spcBef>
                <a:spcPts val="1200"/>
              </a:spcBef>
              <a:buClr>
                <a:schemeClr val="accent2"/>
              </a:buClr>
              <a:buSzPct val="140000"/>
              <a:buFont typeface="Wingdings" panose="05000000000000000000" pitchFamily="2" charset="2"/>
              <a:buChar char="§"/>
              <a:defRPr lang="en-US" sz="2000" smtClean="0">
                <a:effectLst/>
              </a:defRPr>
            </a:lvl1pPr>
          </a:lstStyle>
          <a:p>
            <a:pPr lvl="0"/>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endParaRPr lang="en-US" dirty="0"/>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8CF7AB-755B-B340-81E2-BC75821D3336}" type="slidenum">
              <a:rPr kumimoji="0" lang="en-US" sz="1200" b="0" i="0" u="none" strike="noStrike" kern="1200" cap="none" spc="0" normalizeH="0" baseline="0" noProof="0" smtClean="0">
                <a:ln>
                  <a:noFill/>
                </a:ln>
                <a:solidFill>
                  <a:srgbClr val="616365"/>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16365"/>
              </a:solidFill>
              <a:effectLst/>
              <a:uLnTx/>
              <a:uFillTx/>
              <a:latin typeface="Arial"/>
              <a:ea typeface="+mn-ea"/>
              <a:cs typeface="+mn-cs"/>
            </a:endParaRPr>
          </a:p>
        </p:txBody>
      </p:sp>
    </p:spTree>
    <p:extLst>
      <p:ext uri="{BB962C8B-B14F-4D97-AF65-F5344CB8AC3E}">
        <p14:creationId xmlns:p14="http://schemas.microsoft.com/office/powerpoint/2010/main" val="2772923643"/>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Headlin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9" y="746224"/>
            <a:ext cx="4804440"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37834" y="1402545"/>
            <a:ext cx="7886700" cy="2400657"/>
          </a:xfrm>
        </p:spPr>
        <p:txBody>
          <a:bodyPr>
            <a:spAutoFit/>
          </a:bodyPr>
          <a:lstStyle>
            <a:lvl1pPr marL="342900" indent="-342900">
              <a:lnSpc>
                <a:spcPts val="2600"/>
              </a:lnSpc>
              <a:spcBef>
                <a:spcPts val="1200"/>
              </a:spcBef>
              <a:buClr>
                <a:schemeClr val="accent2"/>
              </a:buClr>
              <a:buSzPct val="140000"/>
              <a:buFont typeface="Wingdings" panose="05000000000000000000" pitchFamily="2" charset="2"/>
              <a:buChar char="§"/>
              <a:defRPr lang="en-US" sz="2000" smtClean="0">
                <a:effectLst/>
              </a:defRPr>
            </a:lvl1pPr>
          </a:lstStyle>
          <a:p>
            <a:pPr lvl="0"/>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endParaRPr lang="en-US" dirty="0"/>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8CF7AB-755B-B340-81E2-BC75821D3336}" type="slidenum">
              <a:rPr kumimoji="0" lang="en-US" sz="1200" b="0" i="0" u="none" strike="noStrike" kern="1200" cap="none" spc="0" normalizeH="0" baseline="0" noProof="0" smtClean="0">
                <a:ln>
                  <a:noFill/>
                </a:ln>
                <a:solidFill>
                  <a:srgbClr val="616365"/>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16365"/>
              </a:solidFill>
              <a:effectLst/>
              <a:uLnTx/>
              <a:uFillTx/>
              <a:latin typeface="Arial"/>
              <a:ea typeface="+mn-ea"/>
              <a:cs typeface="+mn-cs"/>
            </a:endParaRPr>
          </a:p>
        </p:txBody>
      </p:sp>
    </p:spTree>
    <p:extLst>
      <p:ext uri="{BB962C8B-B14F-4D97-AF65-F5344CB8AC3E}">
        <p14:creationId xmlns:p14="http://schemas.microsoft.com/office/powerpoint/2010/main" val="1721630710"/>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58CF7AB-755B-B340-81E2-BC75821D3336}" type="slidenum">
              <a:rPr lang="en-US" smtClean="0"/>
              <a:pPr/>
              <a:t>‹#›</a:t>
            </a:fld>
            <a:endParaRPr lang="en-US" dirty="0"/>
          </a:p>
        </p:txBody>
      </p:sp>
    </p:spTree>
    <p:extLst>
      <p:ext uri="{BB962C8B-B14F-4D97-AF65-F5344CB8AC3E}">
        <p14:creationId xmlns:p14="http://schemas.microsoft.com/office/powerpoint/2010/main" val="3161171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One Column of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6" name="Content Placeholder 2"/>
          <p:cNvSpPr>
            <a:spLocks noGrp="1"/>
          </p:cNvSpPr>
          <p:nvPr>
            <p:ph idx="1"/>
          </p:nvPr>
        </p:nvSpPr>
        <p:spPr>
          <a:xfrm>
            <a:off x="457200" y="1752600"/>
            <a:ext cx="8229600" cy="4343400"/>
          </a:xfrm>
        </p:spPr>
        <p:txBody>
          <a:bodyPr/>
          <a:lstStyle>
            <a:lvl1pPr>
              <a:defRPr sz="3600">
                <a:solidFill>
                  <a:schemeClr val="tx1"/>
                </a:solidFill>
              </a:defRPr>
            </a:lvl1pPr>
            <a:lvl2pPr>
              <a:defRPr sz="3400">
                <a:solidFill>
                  <a:schemeClr val="tx1"/>
                </a:solidFill>
              </a:defRPr>
            </a:lvl2pPr>
            <a:lvl3pPr>
              <a:defRPr sz="3200">
                <a:solidFill>
                  <a:schemeClr val="tx1"/>
                </a:solidFill>
              </a:defRPr>
            </a:lvl3pPr>
            <a:lvl4pPr>
              <a:defRPr sz="3200">
                <a:solidFill>
                  <a:schemeClr val="tx1"/>
                </a:solidFill>
              </a:defRPr>
            </a:lvl4pPr>
            <a:lvl5pPr>
              <a:defRPr sz="3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2150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line and Copy w/ Imag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9" y="746571"/>
            <a:ext cx="4558780"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65131" y="1409485"/>
            <a:ext cx="4175360" cy="4702826"/>
          </a:xfrm>
        </p:spPr>
        <p:txBody>
          <a:bodyPr>
            <a:spAutoFit/>
          </a:bodyPr>
          <a:lstStyle>
            <a:lvl1pPr marL="0" marR="0" indent="0" algn="l" defTabSz="914400" rtl="0" eaLnBrk="1" fontAlgn="auto" latinLnBrk="0" hangingPunct="1">
              <a:lnSpc>
                <a:spcPts val="2400"/>
              </a:lnSpc>
              <a:spcBef>
                <a:spcPts val="0"/>
              </a:spcBef>
              <a:spcAft>
                <a:spcPts val="800"/>
              </a:spcAft>
              <a:buClr>
                <a:schemeClr val="accent2"/>
              </a:buClr>
              <a:buSzPct val="130000"/>
              <a:buFont typeface="Wingdings" panose="05000000000000000000" pitchFamily="2" charset="2"/>
              <a:buNone/>
              <a:tabLst/>
              <a:defRPr lang="en-US" sz="2000" smtClean="0">
                <a:effectLst/>
              </a:defRPr>
            </a:lvl1pPr>
          </a:lstStyle>
          <a:p>
            <a:pPr marL="0" marR="0">
              <a:lnSpc>
                <a:spcPct val="107000"/>
              </a:lnSpc>
              <a:spcBef>
                <a:spcPts val="0"/>
              </a:spcBef>
              <a:spcAft>
                <a:spcPts val="800"/>
              </a:spcAft>
            </a:pPr>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Excepteur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sint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occaecat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cupidatat</a:t>
            </a:r>
            <a:r>
              <a:rPr lang="en-US" sz="2000" dirty="0">
                <a:effectLst/>
                <a:latin typeface="Karla" pitchFamily="2" charset="0"/>
                <a:ea typeface="Calibri" panose="020F0502020204030204" pitchFamily="34" charset="0"/>
                <a:cs typeface="Times New Roman" panose="02020603050405020304" pitchFamily="18" charset="0"/>
              </a:rPr>
              <a:t> non </a:t>
            </a:r>
            <a:r>
              <a:rPr lang="en-US" sz="2000" dirty="0" err="1">
                <a:effectLst/>
                <a:latin typeface="Karla" pitchFamily="2" charset="0"/>
                <a:ea typeface="Calibri" panose="020F0502020204030204" pitchFamily="34" charset="0"/>
                <a:cs typeface="Times New Roman" panose="02020603050405020304" pitchFamily="18" charset="0"/>
              </a:rPr>
              <a:t>proident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sunt</a:t>
            </a:r>
            <a:r>
              <a:rPr lang="en-US" sz="2000" dirty="0">
                <a:effectLst/>
                <a:latin typeface="Karla" pitchFamily="2" charset="0"/>
                <a:ea typeface="Calibri" panose="020F0502020204030204" pitchFamily="34" charset="0"/>
                <a:cs typeface="Times New Roman" panose="02020603050405020304" pitchFamily="18" charset="0"/>
              </a:rPr>
              <a:t> in culpa qui official.</a:t>
            </a:r>
            <a:endParaRPr lang="en-US" dirty="0"/>
          </a:p>
        </p:txBody>
      </p:sp>
      <p:sp>
        <p:nvSpPr>
          <p:cNvPr id="7" name="Slide Number Placeholder 6"/>
          <p:cNvSpPr>
            <a:spLocks noGrp="1"/>
          </p:cNvSpPr>
          <p:nvPr>
            <p:ph type="sldNum" sz="quarter" idx="12"/>
          </p:nvPr>
        </p:nvSpPr>
        <p:spPr/>
        <p:txBody>
          <a:bodyPr/>
          <a:lstStyle/>
          <a:p>
            <a:fld id="{C58CF7AB-755B-B340-81E2-BC75821D3336}" type="slidenum">
              <a:rPr lang="en-US" smtClean="0"/>
              <a:pPr/>
              <a:t>‹#›</a:t>
            </a:fld>
            <a:endParaRPr lang="en-US"/>
          </a:p>
        </p:txBody>
      </p:sp>
      <p:sp>
        <p:nvSpPr>
          <p:cNvPr id="5" name="Text Placeholder 4"/>
          <p:cNvSpPr>
            <a:spLocks noGrp="1"/>
          </p:cNvSpPr>
          <p:nvPr>
            <p:ph type="body" sz="quarter" idx="13" hasCustomPrompt="1"/>
          </p:nvPr>
        </p:nvSpPr>
        <p:spPr>
          <a:xfrm>
            <a:off x="6262544" y="3136788"/>
            <a:ext cx="1444625" cy="1352550"/>
          </a:xfrm>
        </p:spPr>
        <p:txBody>
          <a:bodyPr>
            <a:normAutofit/>
          </a:bodyPr>
          <a:lstStyle>
            <a:lvl1pPr algn="ctr">
              <a:defRPr sz="2400" baseline="0"/>
            </a:lvl1pPr>
          </a:lstStyle>
          <a:p>
            <a:pPr lvl="0"/>
            <a:r>
              <a:rPr lang="en-US" dirty="0"/>
              <a:t>PLACE IMAGE HERE</a:t>
            </a:r>
          </a:p>
        </p:txBody>
      </p:sp>
    </p:spTree>
    <p:extLst>
      <p:ext uri="{BB962C8B-B14F-4D97-AF65-F5344CB8AC3E}">
        <p14:creationId xmlns:p14="http://schemas.microsoft.com/office/powerpoint/2010/main" val="1074121123"/>
      </p:ext>
    </p:extLst>
  </p:cSld>
  <p:clrMapOvr>
    <a:masterClrMapping/>
  </p:clrMapOvr>
  <p:extLst>
    <p:ext uri="{DCECCB84-F9BA-43D5-87BE-67443E8EF086}">
      <p15:sldGuideLst xmlns:p15="http://schemas.microsoft.com/office/powerpoint/2012/main">
        <p15:guide id="1" orient="horz" pos="528">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Headline with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8" y="746225"/>
            <a:ext cx="4599723"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65130" y="1409485"/>
            <a:ext cx="7886700" cy="2807948"/>
          </a:xfrm>
        </p:spPr>
        <p:txBody>
          <a:bodyPr>
            <a:spAutoFit/>
          </a:bodyPr>
          <a:lstStyle>
            <a:lvl1pPr marL="0" marR="0" indent="0" algn="l" defTabSz="914400" rtl="0" eaLnBrk="1" fontAlgn="auto" latinLnBrk="0" hangingPunct="1">
              <a:lnSpc>
                <a:spcPts val="2400"/>
              </a:lnSpc>
              <a:spcBef>
                <a:spcPts val="0"/>
              </a:spcBef>
              <a:spcAft>
                <a:spcPts val="800"/>
              </a:spcAft>
              <a:buClr>
                <a:schemeClr val="accent2"/>
              </a:buClr>
              <a:buSzPct val="130000"/>
              <a:buFont typeface="Wingdings" panose="05000000000000000000" pitchFamily="2" charset="2"/>
              <a:buNone/>
              <a:tabLst/>
              <a:defRPr lang="en-US" sz="2000" smtClean="0">
                <a:effectLst/>
              </a:defRPr>
            </a:lvl1pPr>
          </a:lstStyle>
          <a:p>
            <a:pPr marL="0" marR="0">
              <a:lnSpc>
                <a:spcPct val="107000"/>
              </a:lnSpc>
              <a:spcBef>
                <a:spcPts val="0"/>
              </a:spcBef>
              <a:spcAft>
                <a:spcPts val="800"/>
              </a:spcAft>
            </a:pPr>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Excepteur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sint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occaecat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cupidatat</a:t>
            </a:r>
            <a:r>
              <a:rPr lang="en-US" sz="2000" dirty="0">
                <a:effectLst/>
                <a:latin typeface="Karla" pitchFamily="2" charset="0"/>
                <a:ea typeface="Calibri" panose="020F0502020204030204" pitchFamily="34" charset="0"/>
                <a:cs typeface="Times New Roman" panose="02020603050405020304" pitchFamily="18" charset="0"/>
              </a:rPr>
              <a:t> non </a:t>
            </a:r>
            <a:r>
              <a:rPr lang="en-US" sz="2000" dirty="0" err="1">
                <a:effectLst/>
                <a:latin typeface="Karla" pitchFamily="2" charset="0"/>
                <a:ea typeface="Calibri" panose="020F0502020204030204" pitchFamily="34" charset="0"/>
                <a:cs typeface="Times New Roman" panose="02020603050405020304" pitchFamily="18" charset="0"/>
              </a:rPr>
              <a:t>proident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sunt</a:t>
            </a:r>
            <a:r>
              <a:rPr lang="en-US" sz="2000" dirty="0">
                <a:effectLst/>
                <a:latin typeface="Karla" pitchFamily="2" charset="0"/>
                <a:ea typeface="Calibri" panose="020F0502020204030204" pitchFamily="34" charset="0"/>
                <a:cs typeface="Times New Roman" panose="02020603050405020304" pitchFamily="18" charset="0"/>
              </a:rPr>
              <a:t> in culpa qui </a:t>
            </a:r>
            <a:r>
              <a:rPr lang="en-US" sz="2000" dirty="0" err="1">
                <a:effectLst/>
                <a:latin typeface="Karla" pitchFamily="2" charset="0"/>
                <a:ea typeface="Calibri" panose="020F0502020204030204" pitchFamily="34" charset="0"/>
                <a:cs typeface="Times New Roman" panose="02020603050405020304" pitchFamily="18" charset="0"/>
              </a:rPr>
              <a:t>officia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deserunt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mollit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anim</a:t>
            </a:r>
            <a:r>
              <a:rPr lang="en-US" sz="2000" dirty="0">
                <a:effectLst/>
                <a:latin typeface="Karla" pitchFamily="2" charset="0"/>
                <a:ea typeface="Calibri" panose="020F0502020204030204" pitchFamily="34" charset="0"/>
                <a:cs typeface="Times New Roman" panose="02020603050405020304" pitchFamily="18" charset="0"/>
              </a:rPr>
              <a:t> id </a:t>
            </a:r>
            <a:r>
              <a:rPr lang="en-US" sz="2000" dirty="0" err="1">
                <a:effectLst/>
                <a:latin typeface="Karla" pitchFamily="2" charset="0"/>
                <a:ea typeface="Calibri" panose="020F0502020204030204" pitchFamily="34" charset="0"/>
                <a:cs typeface="Times New Roman" panose="02020603050405020304" pitchFamily="18" charset="0"/>
              </a:rPr>
              <a:t>est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laborum</a:t>
            </a:r>
            <a:r>
              <a:rPr lang="en-US" sz="2000" dirty="0">
                <a:effectLst/>
                <a:latin typeface="Karla" pitchFamily="2"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8CF7AB-755B-B340-81E2-BC75821D3336}" type="slidenum">
              <a:rPr kumimoji="0" lang="en-US" sz="1200" b="0" i="0" u="none" strike="noStrike" kern="1200" cap="none" spc="0" normalizeH="0" baseline="0" noProof="0" smtClean="0">
                <a:ln>
                  <a:noFill/>
                </a:ln>
                <a:solidFill>
                  <a:srgbClr val="616365"/>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16365"/>
              </a:solidFill>
              <a:effectLst/>
              <a:uLnTx/>
              <a:uFillTx/>
              <a:latin typeface="Arial"/>
              <a:ea typeface="+mn-ea"/>
              <a:cs typeface="+mn-cs"/>
            </a:endParaRPr>
          </a:p>
        </p:txBody>
      </p:sp>
    </p:spTree>
    <p:extLst>
      <p:ext uri="{BB962C8B-B14F-4D97-AF65-F5344CB8AC3E}">
        <p14:creationId xmlns:p14="http://schemas.microsoft.com/office/powerpoint/2010/main" val="3194574927"/>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line with Copy">
  <p:cSld name="Headline with Copy">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750198" y="746225"/>
            <a:ext cx="4599723" cy="4801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accent2"/>
              </a:buClr>
              <a:buSzPts val="28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765130" y="1409485"/>
            <a:ext cx="7886700" cy="2807948"/>
          </a:xfrm>
          <a:prstGeom prst="rect">
            <a:avLst/>
          </a:prstGeom>
          <a:noFill/>
          <a:ln>
            <a:noFill/>
          </a:ln>
        </p:spPr>
        <p:txBody>
          <a:bodyPr spcFirstLastPara="1" wrap="square" lIns="91425" tIns="45700" rIns="91425" bIns="45700" anchor="t" anchorCtr="0">
            <a:spAutoFit/>
          </a:bodyPr>
          <a:lstStyle>
            <a:lvl1pPr marL="457200" marR="0" lvl="0" indent="-228600" algn="l">
              <a:lnSpc>
                <a:spcPct val="120000"/>
              </a:lnSpc>
              <a:spcBef>
                <a:spcPts val="0"/>
              </a:spcBef>
              <a:spcAft>
                <a:spcPts val="0"/>
              </a:spcAft>
              <a:buClr>
                <a:schemeClr val="accent2"/>
              </a:buClr>
              <a:buSzPts val="2600"/>
              <a:buFont typeface="Noto Sans Symbols"/>
              <a:buNone/>
              <a:defRPr sz="2000"/>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Headline with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8" y="746225"/>
            <a:ext cx="4599723"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65130" y="1409485"/>
            <a:ext cx="7886700" cy="2807948"/>
          </a:xfrm>
        </p:spPr>
        <p:txBody>
          <a:bodyPr>
            <a:spAutoFit/>
          </a:bodyPr>
          <a:lstStyle>
            <a:lvl1pPr marL="0" marR="0" indent="0" algn="l" defTabSz="914400" rtl="0" eaLnBrk="1" fontAlgn="auto" latinLnBrk="0" hangingPunct="1">
              <a:lnSpc>
                <a:spcPts val="2400"/>
              </a:lnSpc>
              <a:spcBef>
                <a:spcPts val="0"/>
              </a:spcBef>
              <a:spcAft>
                <a:spcPts val="800"/>
              </a:spcAft>
              <a:buClr>
                <a:schemeClr val="accent2"/>
              </a:buClr>
              <a:buSzPct val="130000"/>
              <a:buFont typeface="Wingdings" panose="05000000000000000000" pitchFamily="2" charset="2"/>
              <a:buNone/>
              <a:tabLst/>
              <a:defRPr lang="en-US" sz="2000" smtClean="0">
                <a:effectLst/>
              </a:defRPr>
            </a:lvl1pPr>
          </a:lstStyle>
          <a:p>
            <a:pPr marL="0" marR="0">
              <a:lnSpc>
                <a:spcPct val="107000"/>
              </a:lnSpc>
              <a:spcBef>
                <a:spcPts val="0"/>
              </a:spcBef>
              <a:spcAft>
                <a:spcPts val="800"/>
              </a:spcAft>
            </a:pPr>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Excepteur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sint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occaecat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cupidatat</a:t>
            </a:r>
            <a:r>
              <a:rPr lang="en-US" sz="2000" dirty="0">
                <a:effectLst/>
                <a:latin typeface="Karla" pitchFamily="2" charset="0"/>
                <a:ea typeface="Calibri" panose="020F0502020204030204" pitchFamily="34" charset="0"/>
                <a:cs typeface="Times New Roman" panose="02020603050405020304" pitchFamily="18" charset="0"/>
              </a:rPr>
              <a:t> non </a:t>
            </a:r>
            <a:r>
              <a:rPr lang="en-US" sz="2000" dirty="0" err="1">
                <a:effectLst/>
                <a:latin typeface="Karla" pitchFamily="2" charset="0"/>
                <a:ea typeface="Calibri" panose="020F0502020204030204" pitchFamily="34" charset="0"/>
                <a:cs typeface="Times New Roman" panose="02020603050405020304" pitchFamily="18" charset="0"/>
              </a:rPr>
              <a:t>proident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sunt</a:t>
            </a:r>
            <a:r>
              <a:rPr lang="en-US" sz="2000" dirty="0">
                <a:effectLst/>
                <a:latin typeface="Karla" pitchFamily="2" charset="0"/>
                <a:ea typeface="Calibri" panose="020F0502020204030204" pitchFamily="34" charset="0"/>
                <a:cs typeface="Times New Roman" panose="02020603050405020304" pitchFamily="18" charset="0"/>
              </a:rPr>
              <a:t> in culpa qui </a:t>
            </a:r>
            <a:r>
              <a:rPr lang="en-US" sz="2000" dirty="0" err="1">
                <a:effectLst/>
                <a:latin typeface="Karla" pitchFamily="2" charset="0"/>
                <a:ea typeface="Calibri" panose="020F0502020204030204" pitchFamily="34" charset="0"/>
                <a:cs typeface="Times New Roman" panose="02020603050405020304" pitchFamily="18" charset="0"/>
              </a:rPr>
              <a:t>officia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deserunt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mollit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anim</a:t>
            </a:r>
            <a:r>
              <a:rPr lang="en-US" sz="2000" dirty="0">
                <a:effectLst/>
                <a:latin typeface="Karla" pitchFamily="2" charset="0"/>
                <a:ea typeface="Calibri" panose="020F0502020204030204" pitchFamily="34" charset="0"/>
                <a:cs typeface="Times New Roman" panose="02020603050405020304" pitchFamily="18" charset="0"/>
              </a:rPr>
              <a:t> id </a:t>
            </a:r>
            <a:r>
              <a:rPr lang="en-US" sz="2000" dirty="0" err="1">
                <a:effectLst/>
                <a:latin typeface="Karla" pitchFamily="2" charset="0"/>
                <a:ea typeface="Calibri" panose="020F0502020204030204" pitchFamily="34" charset="0"/>
                <a:cs typeface="Times New Roman" panose="02020603050405020304" pitchFamily="18" charset="0"/>
              </a:rPr>
              <a:t>est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laborum</a:t>
            </a:r>
            <a:r>
              <a:rPr lang="en-US" sz="2000" dirty="0">
                <a:effectLst/>
                <a:latin typeface="Karla" pitchFamily="2"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8CF7AB-755B-B340-81E2-BC75821D3336}" type="slidenum">
              <a:rPr kumimoji="0" lang="en-US" sz="1200" b="0" i="0" u="none" strike="noStrike" kern="1200" cap="none" spc="0" normalizeH="0" baseline="0" noProof="0" smtClean="0">
                <a:ln>
                  <a:noFill/>
                </a:ln>
                <a:solidFill>
                  <a:srgbClr val="616365"/>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16365"/>
              </a:solidFill>
              <a:effectLst/>
              <a:uLnTx/>
              <a:uFillTx/>
              <a:latin typeface="Arial"/>
              <a:ea typeface="+mn-ea"/>
              <a:cs typeface="+mn-cs"/>
            </a:endParaRPr>
          </a:p>
        </p:txBody>
      </p:sp>
    </p:spTree>
    <p:extLst>
      <p:ext uri="{BB962C8B-B14F-4D97-AF65-F5344CB8AC3E}">
        <p14:creationId xmlns:p14="http://schemas.microsoft.com/office/powerpoint/2010/main" val="156361719"/>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Headlin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9" y="746224"/>
            <a:ext cx="4804440"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37834" y="1402545"/>
            <a:ext cx="7886700" cy="2400657"/>
          </a:xfrm>
        </p:spPr>
        <p:txBody>
          <a:bodyPr>
            <a:spAutoFit/>
          </a:bodyPr>
          <a:lstStyle>
            <a:lvl1pPr marL="342900" indent="-342900">
              <a:lnSpc>
                <a:spcPts val="2600"/>
              </a:lnSpc>
              <a:spcBef>
                <a:spcPts val="1200"/>
              </a:spcBef>
              <a:buClr>
                <a:schemeClr val="accent2"/>
              </a:buClr>
              <a:buSzPct val="140000"/>
              <a:buFont typeface="Wingdings" panose="05000000000000000000" pitchFamily="2" charset="2"/>
              <a:buChar char="§"/>
              <a:defRPr lang="en-US" sz="2000" smtClean="0">
                <a:effectLst/>
              </a:defRPr>
            </a:lvl1pPr>
          </a:lstStyle>
          <a:p>
            <a:pPr lvl="0"/>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endParaRPr lang="en-US" dirty="0"/>
          </a:p>
        </p:txBody>
      </p:sp>
      <p:sp>
        <p:nvSpPr>
          <p:cNvPr id="7" name="Slide Number Placeholder 6"/>
          <p:cNvSpPr>
            <a:spLocks noGrp="1"/>
          </p:cNvSpPr>
          <p:nvPr>
            <p:ph type="sldNum" sz="quarter" idx="12"/>
          </p:nvPr>
        </p:nvSpPr>
        <p:spPr/>
        <p:txBody>
          <a:bodyPr/>
          <a:lstStyle/>
          <a:p>
            <a:fld id="{C58CF7AB-755B-B340-81E2-BC75821D3336}" type="slidenum">
              <a:rPr lang="en-US" smtClean="0"/>
              <a:pPr/>
              <a:t>‹#›</a:t>
            </a:fld>
            <a:endParaRPr lang="en-US"/>
          </a:p>
        </p:txBody>
      </p:sp>
    </p:spTree>
    <p:extLst>
      <p:ext uri="{BB962C8B-B14F-4D97-AF65-F5344CB8AC3E}">
        <p14:creationId xmlns:p14="http://schemas.microsoft.com/office/powerpoint/2010/main" val="1707928585"/>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Headlin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9" y="746224"/>
            <a:ext cx="4804440"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37834" y="1402545"/>
            <a:ext cx="7886700" cy="2400657"/>
          </a:xfrm>
        </p:spPr>
        <p:txBody>
          <a:bodyPr>
            <a:spAutoFit/>
          </a:bodyPr>
          <a:lstStyle>
            <a:lvl1pPr marL="342900" indent="-342900">
              <a:lnSpc>
                <a:spcPts val="2600"/>
              </a:lnSpc>
              <a:spcBef>
                <a:spcPts val="1200"/>
              </a:spcBef>
              <a:buClr>
                <a:schemeClr val="accent2"/>
              </a:buClr>
              <a:buSzPct val="140000"/>
              <a:buFont typeface="Wingdings" panose="05000000000000000000" pitchFamily="2" charset="2"/>
              <a:buChar char="§"/>
              <a:defRPr lang="en-US" sz="2000" smtClean="0">
                <a:effectLst/>
              </a:defRPr>
            </a:lvl1pPr>
          </a:lstStyle>
          <a:p>
            <a:pPr lvl="0"/>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endParaRPr lang="en-US" dirty="0"/>
          </a:p>
        </p:txBody>
      </p:sp>
      <p:sp>
        <p:nvSpPr>
          <p:cNvPr id="7" name="Slide Number Placeholder 6"/>
          <p:cNvSpPr>
            <a:spLocks noGrp="1"/>
          </p:cNvSpPr>
          <p:nvPr>
            <p:ph type="sldNum" sz="quarter" idx="12"/>
          </p:nvPr>
        </p:nvSpPr>
        <p:spPr/>
        <p:txBody>
          <a:bodyPr/>
          <a:lstStyle/>
          <a:p>
            <a:fld id="{C58CF7AB-755B-B340-81E2-BC75821D3336}" type="slidenum">
              <a:rPr lang="en-US" smtClean="0"/>
              <a:pPr/>
              <a:t>‹#›</a:t>
            </a:fld>
            <a:endParaRPr lang="en-US"/>
          </a:p>
        </p:txBody>
      </p:sp>
    </p:spTree>
    <p:extLst>
      <p:ext uri="{BB962C8B-B14F-4D97-AF65-F5344CB8AC3E}">
        <p14:creationId xmlns:p14="http://schemas.microsoft.com/office/powerpoint/2010/main" val="793351587"/>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Headlin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199" y="746224"/>
            <a:ext cx="4804440" cy="480131"/>
          </a:xfrm>
        </p:spPr>
        <p:txBody>
          <a:bodyPr>
            <a:spAutoFit/>
          </a:bodyPr>
          <a:lstStyle>
            <a:lvl1pPr>
              <a:defRPr>
                <a:solidFill>
                  <a:schemeClr val="accent2"/>
                </a:solidFill>
              </a:defRPr>
            </a:lvl1pPr>
          </a:lstStyle>
          <a:p>
            <a:r>
              <a:rPr lang="en-US" dirty="0"/>
              <a:t>Headline copy goes here.</a:t>
            </a:r>
          </a:p>
        </p:txBody>
      </p:sp>
      <p:sp>
        <p:nvSpPr>
          <p:cNvPr id="3" name="Content Placeholder 2"/>
          <p:cNvSpPr>
            <a:spLocks noGrp="1"/>
          </p:cNvSpPr>
          <p:nvPr>
            <p:ph sz="half" idx="1" hasCustomPrompt="1"/>
          </p:nvPr>
        </p:nvSpPr>
        <p:spPr>
          <a:xfrm>
            <a:off x="737834" y="1402545"/>
            <a:ext cx="7886700" cy="2400657"/>
          </a:xfrm>
        </p:spPr>
        <p:txBody>
          <a:bodyPr>
            <a:spAutoFit/>
          </a:bodyPr>
          <a:lstStyle>
            <a:lvl1pPr marL="342900" indent="-342900">
              <a:lnSpc>
                <a:spcPts val="2600"/>
              </a:lnSpc>
              <a:spcBef>
                <a:spcPts val="1200"/>
              </a:spcBef>
              <a:buClr>
                <a:schemeClr val="accent2"/>
              </a:buClr>
              <a:buSzPct val="140000"/>
              <a:buFont typeface="Wingdings" panose="05000000000000000000" pitchFamily="2" charset="2"/>
              <a:buChar char="§"/>
              <a:defRPr lang="en-US" sz="2000" smtClean="0">
                <a:effectLst/>
              </a:defRPr>
            </a:lvl1pPr>
          </a:lstStyle>
          <a:p>
            <a:pPr lvl="0"/>
            <a:r>
              <a:rPr lang="en-US" sz="2000" dirty="0">
                <a:effectLst/>
                <a:latin typeface="Karla" pitchFamily="2" charset="0"/>
                <a:ea typeface="Calibri" panose="020F0502020204030204" pitchFamily="34" charset="0"/>
                <a:cs typeface="Times New Roman" panose="02020603050405020304" pitchFamily="18" charset="0"/>
              </a:rPr>
              <a:t>Lorem ipsum dolor sit </a:t>
            </a:r>
            <a:r>
              <a:rPr lang="en-US" sz="2000" dirty="0" err="1">
                <a:effectLst/>
                <a:latin typeface="Karla" pitchFamily="2" charset="0"/>
                <a:ea typeface="Calibri" panose="020F0502020204030204" pitchFamily="34" charset="0"/>
                <a:cs typeface="Times New Roman" panose="02020603050405020304" pitchFamily="18" charset="0"/>
              </a:rPr>
              <a:t>amet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consectetur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adipiscing</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sed</a:t>
            </a:r>
            <a:r>
              <a:rPr lang="en-US" sz="2000" dirty="0">
                <a:effectLst/>
                <a:latin typeface="Karla" pitchFamily="2" charset="0"/>
                <a:ea typeface="Calibri" panose="020F0502020204030204" pitchFamily="34" charset="0"/>
                <a:cs typeface="Times New Roman" panose="02020603050405020304" pitchFamily="18" charset="0"/>
              </a:rPr>
              <a:t> do </a:t>
            </a:r>
            <a:r>
              <a:rPr lang="en-US" sz="2000" dirty="0" err="1">
                <a:effectLst/>
                <a:latin typeface="Karla" pitchFamily="2" charset="0"/>
                <a:ea typeface="Calibri" panose="020F0502020204030204" pitchFamily="34" charset="0"/>
                <a:cs typeface="Times New Roman" panose="02020603050405020304" pitchFamily="18" charset="0"/>
              </a:rPr>
              <a:t>eiusmod</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tempor</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incididunt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labore</a:t>
            </a:r>
            <a:r>
              <a:rPr lang="en-US" sz="2000" dirty="0">
                <a:effectLst/>
                <a:latin typeface="Karla" pitchFamily="2" charset="0"/>
                <a:ea typeface="Calibri" panose="020F0502020204030204" pitchFamily="34" charset="0"/>
                <a:cs typeface="Times New Roman" panose="02020603050405020304" pitchFamily="18" charset="0"/>
              </a:rPr>
              <a:t> et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magna </a:t>
            </a:r>
            <a:r>
              <a:rPr lang="en-US" sz="2000" dirty="0" err="1">
                <a:effectLst/>
                <a:latin typeface="Karla" pitchFamily="2" charset="0"/>
                <a:ea typeface="Calibri" panose="020F0502020204030204" pitchFamily="34" charset="0"/>
                <a:cs typeface="Times New Roman" panose="02020603050405020304" pitchFamily="18" charset="0"/>
              </a:rPr>
              <a:t>aliqua</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enim</a:t>
            </a:r>
            <a:r>
              <a:rPr lang="en-US" sz="2000" dirty="0">
                <a:effectLst/>
                <a:latin typeface="Karla" pitchFamily="2" charset="0"/>
                <a:ea typeface="Calibri" panose="020F0502020204030204" pitchFamily="34" charset="0"/>
                <a:cs typeface="Times New Roman" panose="02020603050405020304" pitchFamily="18" charset="0"/>
              </a:rPr>
              <a:t> ad minim </a:t>
            </a:r>
            <a:r>
              <a:rPr lang="en-US" sz="2000" dirty="0" err="1">
                <a:effectLst/>
                <a:latin typeface="Karla" pitchFamily="2" charset="0"/>
                <a:ea typeface="Calibri" panose="020F0502020204030204" pitchFamily="34" charset="0"/>
                <a:cs typeface="Times New Roman" panose="02020603050405020304" pitchFamily="18" charset="0"/>
              </a:rPr>
              <a:t>veniam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quis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nostrud</a:t>
            </a:r>
            <a:r>
              <a:rPr lang="en-US" sz="2000" dirty="0">
                <a:effectLst/>
                <a:latin typeface="Karla" pitchFamily="2" charset="0"/>
                <a:ea typeface="Calibri" panose="020F0502020204030204" pitchFamily="34" charset="0"/>
                <a:cs typeface="Times New Roman" panose="02020603050405020304" pitchFamily="18" charset="0"/>
              </a:rPr>
              <a:t> exercitation </a:t>
            </a:r>
            <a:r>
              <a:rPr lang="en-US" sz="2000" dirty="0" err="1">
                <a:effectLst/>
                <a:latin typeface="Karla" pitchFamily="2" charset="0"/>
                <a:ea typeface="Calibri" panose="020F0502020204030204" pitchFamily="34" charset="0"/>
                <a:cs typeface="Times New Roman" panose="02020603050405020304" pitchFamily="18" charset="0"/>
              </a:rPr>
              <a:t>ullamco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laboris</a:t>
            </a:r>
            <a:r>
              <a:rPr lang="en-US" sz="2000" dirty="0">
                <a:effectLst/>
                <a:latin typeface="Karla" pitchFamily="2" charset="0"/>
                <a:ea typeface="Calibri" panose="020F0502020204030204" pitchFamily="34" charset="0"/>
                <a:cs typeface="Times New Roman" panose="02020603050405020304" pitchFamily="18" charset="0"/>
              </a:rPr>
              <a:t> nisi </a:t>
            </a:r>
            <a:r>
              <a:rPr lang="en-US" sz="2000" dirty="0" err="1">
                <a:effectLst/>
                <a:latin typeface="Karla" pitchFamily="2" charset="0"/>
                <a:ea typeface="Calibri" panose="020F0502020204030204" pitchFamily="34" charset="0"/>
                <a:cs typeface="Times New Roman" panose="02020603050405020304" pitchFamily="18" charset="0"/>
              </a:rPr>
              <a:t>ut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aliquip</a:t>
            </a:r>
            <a:r>
              <a:rPr lang="en-US" sz="2000" dirty="0">
                <a:effectLst/>
                <a:latin typeface="Karla" pitchFamily="2" charset="0"/>
                <a:ea typeface="Calibri" panose="020F0502020204030204" pitchFamily="34" charset="0"/>
                <a:cs typeface="Times New Roman" panose="02020603050405020304" pitchFamily="18" charset="0"/>
              </a:rPr>
              <a:t> ex </a:t>
            </a:r>
            <a:r>
              <a:rPr lang="en-US" sz="2000" dirty="0" err="1">
                <a:effectLst/>
                <a:latin typeface="Karla" pitchFamily="2" charset="0"/>
                <a:ea typeface="Calibri" panose="020F0502020204030204" pitchFamily="34" charset="0"/>
                <a:cs typeface="Times New Roman" panose="02020603050405020304" pitchFamily="18" charset="0"/>
              </a:rPr>
              <a:t>ea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commodo</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consequat</a:t>
            </a:r>
            <a:r>
              <a:rPr lang="en-US" sz="2000" dirty="0">
                <a:effectLst/>
                <a:latin typeface="Karla" pitchFamily="2" charset="0"/>
                <a:ea typeface="Calibri" panose="020F0502020204030204" pitchFamily="34" charset="0"/>
                <a:cs typeface="Times New Roman" panose="02020603050405020304" pitchFamily="18" charset="0"/>
              </a:rPr>
              <a:t>. </a:t>
            </a:r>
          </a:p>
          <a:p>
            <a:pPr lvl="0"/>
            <a:r>
              <a:rPr lang="en-US" sz="2000" dirty="0" err="1">
                <a:effectLst/>
                <a:latin typeface="Karla" pitchFamily="2" charset="0"/>
                <a:ea typeface="Calibri" panose="020F0502020204030204" pitchFamily="34" charset="0"/>
                <a:cs typeface="Times New Roman" panose="02020603050405020304" pitchFamily="18" charset="0"/>
              </a:rPr>
              <a:t>Duis</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aute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irure</a:t>
            </a:r>
            <a:r>
              <a:rPr lang="en-US" sz="2000" dirty="0">
                <a:effectLst/>
                <a:latin typeface="Karla" pitchFamily="2" charset="0"/>
                <a:ea typeface="Calibri" panose="020F0502020204030204" pitchFamily="34" charset="0"/>
                <a:cs typeface="Times New Roman" panose="02020603050405020304" pitchFamily="18" charset="0"/>
              </a:rPr>
              <a:t> dolor in </a:t>
            </a:r>
            <a:r>
              <a:rPr lang="en-US" sz="2000" dirty="0" err="1">
                <a:effectLst/>
                <a:latin typeface="Karla" pitchFamily="2" charset="0"/>
                <a:ea typeface="Calibri" panose="020F0502020204030204" pitchFamily="34" charset="0"/>
                <a:cs typeface="Times New Roman" panose="02020603050405020304" pitchFamily="18" charset="0"/>
              </a:rPr>
              <a:t>reprehenderit</a:t>
            </a:r>
            <a:r>
              <a:rPr lang="en-US" sz="2000" dirty="0">
                <a:effectLst/>
                <a:latin typeface="Karla" pitchFamily="2" charset="0"/>
                <a:ea typeface="Calibri" panose="020F0502020204030204" pitchFamily="34" charset="0"/>
                <a:cs typeface="Times New Roman" panose="02020603050405020304" pitchFamily="18" charset="0"/>
              </a:rPr>
              <a:t> in </a:t>
            </a:r>
            <a:r>
              <a:rPr lang="en-US" sz="2000" dirty="0" err="1">
                <a:effectLst/>
                <a:latin typeface="Karla" pitchFamily="2" charset="0"/>
                <a:ea typeface="Calibri" panose="020F0502020204030204" pitchFamily="34" charset="0"/>
                <a:cs typeface="Times New Roman" panose="02020603050405020304" pitchFamily="18" charset="0"/>
              </a:rPr>
              <a:t>voluptate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velit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esse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cillum</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dolore</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eu</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fugiat</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nulla</a:t>
            </a:r>
            <a:r>
              <a:rPr lang="en-US" sz="2000" dirty="0">
                <a:effectLst/>
                <a:latin typeface="Karla" pitchFamily="2" charset="0"/>
                <a:ea typeface="Calibri" panose="020F0502020204030204" pitchFamily="34" charset="0"/>
                <a:cs typeface="Times New Roman" panose="02020603050405020304" pitchFamily="18" charset="0"/>
              </a:rPr>
              <a:t> </a:t>
            </a:r>
            <a:r>
              <a:rPr lang="en-US" sz="2000" dirty="0" err="1">
                <a:effectLst/>
                <a:latin typeface="Karla" pitchFamily="2" charset="0"/>
                <a:ea typeface="Calibri" panose="020F0502020204030204" pitchFamily="34" charset="0"/>
                <a:cs typeface="Times New Roman" panose="02020603050405020304" pitchFamily="18" charset="0"/>
              </a:rPr>
              <a:t>pariatur</a:t>
            </a:r>
            <a:r>
              <a:rPr lang="en-US" sz="2000" dirty="0">
                <a:effectLst/>
                <a:latin typeface="Karla" pitchFamily="2" charset="0"/>
                <a:ea typeface="Calibri" panose="020F0502020204030204" pitchFamily="34" charset="0"/>
                <a:cs typeface="Times New Roman" panose="02020603050405020304" pitchFamily="18" charset="0"/>
              </a:rPr>
              <a:t>. </a:t>
            </a:r>
            <a:endParaRPr lang="en-US" dirty="0"/>
          </a:p>
        </p:txBody>
      </p:sp>
      <p:sp>
        <p:nvSpPr>
          <p:cNvPr id="7" name="Slide Number Placeholder 6"/>
          <p:cNvSpPr>
            <a:spLocks noGrp="1"/>
          </p:cNvSpPr>
          <p:nvPr>
            <p:ph type="sldNum" sz="quarter" idx="12"/>
          </p:nvPr>
        </p:nvSpPr>
        <p:spPr/>
        <p:txBody>
          <a:bodyPr/>
          <a:lstStyle/>
          <a:p>
            <a:fld id="{C58CF7AB-755B-B340-81E2-BC75821D3336}" type="slidenum">
              <a:rPr lang="en-US" smtClean="0"/>
              <a:t>‹#›</a:t>
            </a:fld>
            <a:endParaRPr lang="en-US"/>
          </a:p>
        </p:txBody>
      </p:sp>
    </p:spTree>
    <p:extLst>
      <p:ext uri="{BB962C8B-B14F-4D97-AF65-F5344CB8AC3E}">
        <p14:creationId xmlns:p14="http://schemas.microsoft.com/office/powerpoint/2010/main" val="3165858373"/>
      </p:ext>
    </p:extLst>
  </p:cSld>
  <p:clrMapOvr>
    <a:masterClrMapping/>
  </p:clrMapOvr>
  <p:extLst mod="1">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Layout">
  <p:cSld name="Two Content Layout">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dt" idx="10"/>
          </p:nvPr>
        </p:nvSpPr>
        <p:spPr>
          <a:xfrm>
            <a:off x="5704464" y="6263787"/>
            <a:ext cx="213359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38"/>
          <p:cNvSpPr txBox="1">
            <a:spLocks noGrp="1"/>
          </p:cNvSpPr>
          <p:nvPr>
            <p:ph type="ftr" idx="11"/>
          </p:nvPr>
        </p:nvSpPr>
        <p:spPr>
          <a:xfrm>
            <a:off x="435894" y="6259461"/>
            <a:ext cx="5187908"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Google Shape;35;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38"/>
          <p:cNvSpPr txBox="1">
            <a:spLocks noGrp="1"/>
          </p:cNvSpPr>
          <p:nvPr>
            <p:ph type="body" idx="1"/>
          </p:nvPr>
        </p:nvSpPr>
        <p:spPr>
          <a:xfrm>
            <a:off x="435895" y="2228004"/>
            <a:ext cx="4066793" cy="36330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body" idx="2"/>
          </p:nvPr>
        </p:nvSpPr>
        <p:spPr>
          <a:xfrm>
            <a:off x="4641313" y="2228004"/>
            <a:ext cx="4066794" cy="36330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Break Orange">
  <p:cSld name="Section Break Orange">
    <p:spTree>
      <p:nvGrpSpPr>
        <p:cNvPr id="1" name="Shape 38"/>
        <p:cNvGrpSpPr/>
        <p:nvPr/>
      </p:nvGrpSpPr>
      <p:grpSpPr>
        <a:xfrm>
          <a:off x="0" y="0"/>
          <a:ext cx="0" cy="0"/>
          <a:chOff x="0" y="0"/>
          <a:chExt cx="0" cy="0"/>
        </a:xfrm>
      </p:grpSpPr>
      <p:sp>
        <p:nvSpPr>
          <p:cNvPr id="39" name="Google Shape;39;p39"/>
          <p:cNvSpPr/>
          <p:nvPr/>
        </p:nvSpPr>
        <p:spPr>
          <a:xfrm>
            <a:off x="0" y="0"/>
            <a:ext cx="9144000" cy="6073254"/>
          </a:xfrm>
          <a:prstGeom prst="rect">
            <a:avLst/>
          </a:prstGeom>
          <a:solidFill>
            <a:schemeClr val="accent2"/>
          </a:solidFill>
          <a:ln w="12700" cap="flat" cmpd="sng">
            <a:solidFill>
              <a:srgbClr val="5B2F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 name="Google Shape;40;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39"/>
          <p:cNvSpPr txBox="1">
            <a:spLocks noGrp="1"/>
          </p:cNvSpPr>
          <p:nvPr>
            <p:ph type="title"/>
          </p:nvPr>
        </p:nvSpPr>
        <p:spPr>
          <a:xfrm>
            <a:off x="683242" y="876103"/>
            <a:ext cx="6973152" cy="1588127"/>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2" name="Google Shape;42;p39"/>
          <p:cNvCxnSpPr/>
          <p:nvPr/>
        </p:nvCxnSpPr>
        <p:spPr>
          <a:xfrm>
            <a:off x="2579427" y="2634018"/>
            <a:ext cx="5363570" cy="0"/>
          </a:xfrm>
          <a:prstGeom prst="straightConnector1">
            <a:avLst/>
          </a:prstGeom>
          <a:noFill/>
          <a:ln w="38100" cap="flat" cmpd="sng">
            <a:solidFill>
              <a:schemeClr val="lt1"/>
            </a:solidFill>
            <a:prstDash val="solid"/>
            <a:miter lim="800000"/>
            <a:headEnd type="none" w="sm" len="sm"/>
            <a:tailEnd type="none" w="sm" len="sm"/>
          </a:ln>
        </p:spPr>
      </p:cxnSp>
      <p:sp>
        <p:nvSpPr>
          <p:cNvPr id="43" name="Google Shape;43;p39"/>
          <p:cNvSpPr txBox="1">
            <a:spLocks noGrp="1"/>
          </p:cNvSpPr>
          <p:nvPr>
            <p:ph type="body" idx="1"/>
          </p:nvPr>
        </p:nvSpPr>
        <p:spPr>
          <a:xfrm>
            <a:off x="2497529" y="2825090"/>
            <a:ext cx="5554662" cy="1754326"/>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lt1"/>
              </a:buClr>
              <a:buSzPts val="20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4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break blue">
  <p:cSld name="Section break blue">
    <p:spTree>
      <p:nvGrpSpPr>
        <p:cNvPr id="1" name="Shape 56"/>
        <p:cNvGrpSpPr/>
        <p:nvPr/>
      </p:nvGrpSpPr>
      <p:grpSpPr>
        <a:xfrm>
          <a:off x="0" y="0"/>
          <a:ext cx="0" cy="0"/>
          <a:chOff x="0" y="0"/>
          <a:chExt cx="0" cy="0"/>
        </a:xfrm>
      </p:grpSpPr>
      <p:sp>
        <p:nvSpPr>
          <p:cNvPr id="57" name="Google Shape;57;p42"/>
          <p:cNvSpPr/>
          <p:nvPr/>
        </p:nvSpPr>
        <p:spPr>
          <a:xfrm>
            <a:off x="0" y="0"/>
            <a:ext cx="9144000" cy="607325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42"/>
          <p:cNvSpPr txBox="1">
            <a:spLocks noGrp="1"/>
          </p:cNvSpPr>
          <p:nvPr>
            <p:ph type="title"/>
          </p:nvPr>
        </p:nvSpPr>
        <p:spPr>
          <a:xfrm>
            <a:off x="683242" y="876103"/>
            <a:ext cx="6973152" cy="1588127"/>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0" name="Google Shape;60;p42"/>
          <p:cNvCxnSpPr/>
          <p:nvPr/>
        </p:nvCxnSpPr>
        <p:spPr>
          <a:xfrm>
            <a:off x="2579427" y="2634018"/>
            <a:ext cx="5363570" cy="0"/>
          </a:xfrm>
          <a:prstGeom prst="straightConnector1">
            <a:avLst/>
          </a:prstGeom>
          <a:noFill/>
          <a:ln w="38100" cap="flat" cmpd="sng">
            <a:solidFill>
              <a:schemeClr val="lt1"/>
            </a:solidFill>
            <a:prstDash val="solid"/>
            <a:miter lim="800000"/>
            <a:headEnd type="none" w="sm" len="sm"/>
            <a:tailEnd type="none" w="sm" len="sm"/>
          </a:ln>
        </p:spPr>
      </p:cxnSp>
      <p:sp>
        <p:nvSpPr>
          <p:cNvPr id="61" name="Google Shape;61;p42"/>
          <p:cNvSpPr txBox="1">
            <a:spLocks noGrp="1"/>
          </p:cNvSpPr>
          <p:nvPr>
            <p:ph type="body" idx="1"/>
          </p:nvPr>
        </p:nvSpPr>
        <p:spPr>
          <a:xfrm>
            <a:off x="2497529" y="2825090"/>
            <a:ext cx="5554662" cy="1754326"/>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lt1"/>
              </a:buClr>
              <a:buSzPts val="20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with 3 Columns">
  <p:cSld name="Headline with 3 Columns">
    <p:spTree>
      <p:nvGrpSpPr>
        <p:cNvPr id="1" name="Shape 68"/>
        <p:cNvGrpSpPr/>
        <p:nvPr/>
      </p:nvGrpSpPr>
      <p:grpSpPr>
        <a:xfrm>
          <a:off x="0" y="0"/>
          <a:ext cx="0" cy="0"/>
          <a:chOff x="0" y="0"/>
          <a:chExt cx="0" cy="0"/>
        </a:xfrm>
      </p:grpSpPr>
      <p:sp>
        <p:nvSpPr>
          <p:cNvPr id="69" name="Google Shape;69;p44"/>
          <p:cNvSpPr txBox="1">
            <a:spLocks noGrp="1"/>
          </p:cNvSpPr>
          <p:nvPr>
            <p:ph type="body" idx="1"/>
          </p:nvPr>
        </p:nvSpPr>
        <p:spPr>
          <a:xfrm>
            <a:off x="765130" y="1409485"/>
            <a:ext cx="7886700" cy="4029265"/>
          </a:xfrm>
          <a:prstGeom prst="rect">
            <a:avLst/>
          </a:prstGeom>
          <a:noFill/>
          <a:ln>
            <a:noFill/>
          </a:ln>
        </p:spPr>
        <p:txBody>
          <a:bodyPr spcFirstLastPara="1" wrap="square" lIns="91425" tIns="45700" rIns="91425" bIns="45700" anchor="t" anchorCtr="0">
            <a:spAutoFit/>
          </a:bodyPr>
          <a:lstStyle>
            <a:lvl1pPr marL="457200" marR="0" lvl="0" indent="-228600" algn="l">
              <a:lnSpc>
                <a:spcPct val="133333"/>
              </a:lnSpc>
              <a:spcBef>
                <a:spcPts val="0"/>
              </a:spcBef>
              <a:spcAft>
                <a:spcPts val="0"/>
              </a:spcAft>
              <a:buClr>
                <a:schemeClr val="accent2"/>
              </a:buClr>
              <a:buSzPts val="2340"/>
              <a:buFont typeface="Noto Sans Symbols"/>
              <a:buNone/>
              <a:defRPr sz="1800"/>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44"/>
          <p:cNvSpPr txBox="1">
            <a:spLocks noGrp="1"/>
          </p:cNvSpPr>
          <p:nvPr>
            <p:ph type="title"/>
          </p:nvPr>
        </p:nvSpPr>
        <p:spPr>
          <a:xfrm>
            <a:off x="750198" y="746225"/>
            <a:ext cx="4599723" cy="4801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accent2"/>
              </a:buClr>
              <a:buSzPts val="28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line with 2 columms">
  <p:cSld name="Headline with 2 columms">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750199" y="746571"/>
            <a:ext cx="4545132" cy="4801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accent2"/>
              </a:buClr>
              <a:buSzPts val="28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a:off x="765130" y="1409485"/>
            <a:ext cx="7886700" cy="4029265"/>
          </a:xfrm>
          <a:prstGeom prst="rect">
            <a:avLst/>
          </a:prstGeom>
          <a:noFill/>
          <a:ln>
            <a:noFill/>
          </a:ln>
        </p:spPr>
        <p:txBody>
          <a:bodyPr spcFirstLastPara="1" wrap="square" lIns="91425" tIns="45700" rIns="91425" bIns="45700" anchor="t" anchorCtr="0">
            <a:spAutoFit/>
          </a:bodyPr>
          <a:lstStyle>
            <a:lvl1pPr marL="457200" marR="0" lvl="0" indent="-228600" algn="l">
              <a:lnSpc>
                <a:spcPct val="120000"/>
              </a:lnSpc>
              <a:spcBef>
                <a:spcPts val="0"/>
              </a:spcBef>
              <a:spcAft>
                <a:spcPts val="0"/>
              </a:spcAft>
              <a:buClr>
                <a:schemeClr val="accent2"/>
              </a:buClr>
              <a:buSzPts val="2600"/>
              <a:buFont typeface="Noto Sans Symbols"/>
              <a:buNone/>
              <a:defRPr sz="2000"/>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528">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0" marR="0" lvl="1" indent="0" algn="r" rtl="0">
              <a:spcBef>
                <a:spcPts val="0"/>
              </a:spcBef>
              <a:buNone/>
              <a:defRPr sz="1200" b="0" i="0" u="none" strike="noStrike" cap="none">
                <a:solidFill>
                  <a:schemeClr val="dk2"/>
                </a:solidFill>
                <a:latin typeface="Arial"/>
                <a:ea typeface="Arial"/>
                <a:cs typeface="Arial"/>
                <a:sym typeface="Arial"/>
              </a:defRPr>
            </a:lvl2pPr>
            <a:lvl3pPr marL="0" marR="0" lvl="2" indent="0" algn="r" rtl="0">
              <a:spcBef>
                <a:spcPts val="0"/>
              </a:spcBef>
              <a:buNone/>
              <a:defRPr sz="1200" b="0" i="0" u="none" strike="noStrike" cap="none">
                <a:solidFill>
                  <a:schemeClr val="dk2"/>
                </a:solidFill>
                <a:latin typeface="Arial"/>
                <a:ea typeface="Arial"/>
                <a:cs typeface="Arial"/>
                <a:sym typeface="Arial"/>
              </a:defRPr>
            </a:lvl3pPr>
            <a:lvl4pPr marL="0" marR="0" lvl="3" indent="0" algn="r" rtl="0">
              <a:spcBef>
                <a:spcPts val="0"/>
              </a:spcBef>
              <a:buNone/>
              <a:defRPr sz="1200" b="0" i="0" u="none" strike="noStrike" cap="none">
                <a:solidFill>
                  <a:schemeClr val="dk2"/>
                </a:solidFill>
                <a:latin typeface="Arial"/>
                <a:ea typeface="Arial"/>
                <a:cs typeface="Arial"/>
                <a:sym typeface="Arial"/>
              </a:defRPr>
            </a:lvl4pPr>
            <a:lvl5pPr marL="0" marR="0" lvl="4" indent="0" algn="r" rtl="0">
              <a:spcBef>
                <a:spcPts val="0"/>
              </a:spcBef>
              <a:buNone/>
              <a:defRPr sz="1200" b="0" i="0" u="none" strike="noStrike" cap="none">
                <a:solidFill>
                  <a:schemeClr val="dk2"/>
                </a:solidFill>
                <a:latin typeface="Arial"/>
                <a:ea typeface="Arial"/>
                <a:cs typeface="Arial"/>
                <a:sym typeface="Arial"/>
              </a:defRPr>
            </a:lvl5pPr>
            <a:lvl6pPr marL="0" marR="0" lvl="5" indent="0" algn="r" rtl="0">
              <a:spcBef>
                <a:spcPts val="0"/>
              </a:spcBef>
              <a:buNone/>
              <a:defRPr sz="1200" b="0" i="0" u="none" strike="noStrike" cap="none">
                <a:solidFill>
                  <a:schemeClr val="dk2"/>
                </a:solidFill>
                <a:latin typeface="Arial"/>
                <a:ea typeface="Arial"/>
                <a:cs typeface="Arial"/>
                <a:sym typeface="Arial"/>
              </a:defRPr>
            </a:lvl6pPr>
            <a:lvl7pPr marL="0" marR="0" lvl="6" indent="0" algn="r" rtl="0">
              <a:spcBef>
                <a:spcPts val="0"/>
              </a:spcBef>
              <a:buNone/>
              <a:defRPr sz="1200" b="0" i="0" u="none" strike="noStrike" cap="none">
                <a:solidFill>
                  <a:schemeClr val="dk2"/>
                </a:solidFill>
                <a:latin typeface="Arial"/>
                <a:ea typeface="Arial"/>
                <a:cs typeface="Arial"/>
                <a:sym typeface="Arial"/>
              </a:defRPr>
            </a:lvl7pPr>
            <a:lvl8pPr marL="0" marR="0" lvl="7" indent="0" algn="r" rtl="0">
              <a:spcBef>
                <a:spcPts val="0"/>
              </a:spcBef>
              <a:buNone/>
              <a:defRPr sz="1200" b="0" i="0" u="none" strike="noStrike" cap="none">
                <a:solidFill>
                  <a:schemeClr val="dk2"/>
                </a:solidFill>
                <a:latin typeface="Arial"/>
                <a:ea typeface="Arial"/>
                <a:cs typeface="Arial"/>
                <a:sym typeface="Arial"/>
              </a:defRPr>
            </a:lvl8pPr>
            <a:lvl9pPr marL="0" marR="0" lvl="8" indent="0" algn="r" rtl="0">
              <a:spcBef>
                <a:spcPts val="0"/>
              </a:spcBef>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34" descr="eah_logo_rgb.png"/>
          <p:cNvPicPr preferRelativeResize="0"/>
          <p:nvPr/>
        </p:nvPicPr>
        <p:blipFill rotWithShape="1">
          <a:blip r:embed="rId35">
            <a:alphaModFix/>
          </a:blip>
          <a:srcRect/>
          <a:stretch/>
        </p:blipFill>
        <p:spPr>
          <a:xfrm>
            <a:off x="402034" y="6210976"/>
            <a:ext cx="1964488" cy="4257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8" r:id="rId8"/>
    <p:sldLayoutId id="2147483659" r:id="rId9"/>
    <p:sldLayoutId id="2147483661" r:id="rId10"/>
    <p:sldLayoutId id="2147483662" r:id="rId11"/>
    <p:sldLayoutId id="2147483663" r:id="rId12"/>
    <p:sldLayoutId id="2147483664" r:id="rId13"/>
    <p:sldLayoutId id="2147483666" r:id="rId14"/>
    <p:sldLayoutId id="2147483673" r:id="rId15"/>
    <p:sldLayoutId id="2147483674" r:id="rId16"/>
    <p:sldLayoutId id="2147483676" r:id="rId17"/>
    <p:sldLayoutId id="2147483677" r:id="rId18"/>
    <p:sldLayoutId id="2147483679" r:id="rId19"/>
    <p:sldLayoutId id="2147483681" r:id="rId20"/>
    <p:sldLayoutId id="2147483683" r:id="rId21"/>
    <p:sldLayoutId id="2147483684" r:id="rId22"/>
    <p:sldLayoutId id="2147483685" r:id="rId23"/>
    <p:sldLayoutId id="2147483686" r:id="rId24"/>
    <p:sldLayoutId id="2147483687" r:id="rId25"/>
    <p:sldLayoutId id="2147483688" r:id="rId26"/>
    <p:sldLayoutId id="2147483689" r:id="rId27"/>
    <p:sldLayoutId id="2147483693" r:id="rId28"/>
    <p:sldLayoutId id="2147483694" r:id="rId29"/>
    <p:sldLayoutId id="2147483695" r:id="rId30"/>
    <p:sldLayoutId id="2147483696" r:id="rId31"/>
    <p:sldLayoutId id="2147483697" r:id="rId32"/>
    <p:sldLayoutId id="2147483698"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ph.ca.gov/Programs/CID/DCDC/Pages/STD-Data.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s://www.cdph.ca.gov/Programs/CID/DCDC/Pages/STD-Data.aspx%20Data%20slid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std/treatment-guidelines/gonorrhea-adults.htm"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hemeOverride" Target="../theme/themeOverride3.xml"/><Relationship Id="rId6" Type="http://schemas.openxmlformats.org/officeDocument/2006/relationships/hyperlink" Target="http://publichealth.lacounty.gov/dhsp/Reports/STD/2019_LAC_STD_Snapshot_051921Update.pdf" TargetMode="External"/><Relationship Id="rId5" Type="http://schemas.openxmlformats.org/officeDocument/2006/relationships/hyperlink" Target="https://www.cdc.gov/std/statistics/2019/overview.htm#Syphilis" TargetMode="Externa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std/statistics/2019/overview.htm#Syphili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publichealth.lacounty.gov/dhsp/Reports/STD/2019_LAC_STD_Snapshot_051921Update.pdf"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hemeOverride" Target="../theme/themeOverride4.xml"/><Relationship Id="rId6" Type="http://schemas.openxmlformats.org/officeDocument/2006/relationships/hyperlink" Target="source:%20http://publichealth.lacounty.gov/dhsp/You/CongenitalSyphilisFAQ9-10-15.pdf" TargetMode="External"/><Relationship Id="rId5" Type="http://schemas.openxmlformats.org/officeDocument/2006/relationships/image" Target="../media/image14.png"/><Relationship Id="rId4" Type="http://schemas.openxmlformats.org/officeDocument/2006/relationships/hyperlink" Target="http://publichealth.lacounty.gov/dhsp/SyphilisInWom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publichealth.lacounty.gov/dhsp/Reports/STD/2019_LAC_STD_Snapshot_051921Updat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s://www.cdc.gov/tuskegee/timeline.htm"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themeOverride" Target="../theme/themeOverride5.xml"/><Relationship Id="rId5" Type="http://schemas.openxmlformats.org/officeDocument/2006/relationships/image" Target="../media/image17.emf"/><Relationship Id="rId4" Type="http://schemas.openxmlformats.org/officeDocument/2006/relationships/hyperlink" Target="https://www.sciencedirect.com/science/article/pii/S1755436515000080"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ph.ca.gov/Programs/CID/DCDC/CDPH%20Document%20Library/Expanded-Syphilis-Screening-Recommendations.pdf" TargetMode="External"/><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hemeOverride" Target="../theme/themeOverride6.xml"/><Relationship Id="rId5" Type="http://schemas.openxmlformats.org/officeDocument/2006/relationships/hyperlink" Target="https://www.cdc.gov/nchhstp/pregnancy/effects/syphilis.html#:~:text=Approximately%2040%25%20of%20babies%20born,%2C%20meningitis%2C%20or%20skin%20rashes." TargetMode="Externa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hyperlink" Target="source:%20http://publichealth.lacounty.gov/dhsp/You/CongenitalSyphilisFAQ9-10-15.pdf" TargetMode="External"/><Relationship Id="rId4" Type="http://schemas.openxmlformats.org/officeDocument/2006/relationships/hyperlink" Target="http://publichealth.lacounty.gov/owh/OWHConferences/TimeisNow2019/ShobitaCongenitalSyphilis.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tandfonline.com/doi/abs/10.1080/10826084.2019.1656255?journalCode=isum20"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source:%20http://publichealth.lacounty.gov/dhsp/You/CongenitalSyphilisFAQ9-10-15.pdf" TargetMode="External"/><Relationship Id="rId4" Type="http://schemas.openxmlformats.org/officeDocument/2006/relationships/hyperlink" Target="https://journals.plos.org/plosone/article?id=10.1371/journal.pone.0249419"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rhntc.org/sites/default/files/resources/supplemental/fpntc_qfp_std_5p_crd_2015.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hemeOverride" Target="../theme/themeOverride7.xml"/><Relationship Id="rId5" Type="http://schemas.openxmlformats.org/officeDocument/2006/relationships/image" Target="../media/image26.jpg"/><Relationship Id="rId4" Type="http://schemas.openxmlformats.org/officeDocument/2006/relationships/hyperlink" Target="https://www.cdc.gov/hiv/clinicians/screening/discussing-sexual-health.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dc.gov/std/treatment-guidelines/STI-Guidelines-2021.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3.xml"/><Relationship Id="rId1" Type="http://schemas.openxmlformats.org/officeDocument/2006/relationships/slideLayout" Target="../slideLayouts/slideLayout10.xml"/><Relationship Id="rId5" Type="http://schemas.openxmlformats.org/officeDocument/2006/relationships/hyperlink" Target="https://www.hhs.gov/guidance/sites/default/files/hhs-guidance-documents/QFP%202017.pdf" TargetMode="External"/><Relationship Id="rId4" Type="http://schemas.openxmlformats.org/officeDocument/2006/relationships/hyperlink" Target="https://www.cdph.ca.gov/Programs/CID/DCDC/CDPH%20Document%20Library/Expanded-Syphilis-Screening-Recommendations.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cdc.gov/std/treatment-guidelines/STI-Guidelines-2021.pdf" TargetMode="External"/><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29.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hemeOverride" Target="../theme/themeOverride8.xml"/><Relationship Id="rId5" Type="http://schemas.openxmlformats.org/officeDocument/2006/relationships/image" Target="../media/image30.jpg"/><Relationship Id="rId4" Type="http://schemas.openxmlformats.org/officeDocument/2006/relationships/hyperlink" Target="https://www.cdc.gov/std/treatment-guidelines/STI-Guidelines-2021.pdf"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1.xml"/><Relationship Id="rId1" Type="http://schemas.openxmlformats.org/officeDocument/2006/relationships/themeOverride" Target="../theme/themeOverride9.xml"/><Relationship Id="rId5" Type="http://schemas.openxmlformats.org/officeDocument/2006/relationships/image" Target="../media/image31.jpg"/><Relationship Id="rId4" Type="http://schemas.openxmlformats.org/officeDocument/2006/relationships/hyperlink" Target="https://www.cdc.gov/std/treatment-guidelines/STI-Guidelines-2021.pdf"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hyperlink" Target="https://www.sistersong.net/reproductive-justice" TargetMode="External"/><Relationship Id="rId4" Type="http://schemas.openxmlformats.org/officeDocument/2006/relationships/hyperlink" Target="https://www.unfpa.org/events/international-conference-population-and-development-icpd"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hyperlink" Target="https://www.ncshguide.org/downloads/NCSH-Sexual-Health-Guide-National.pdf" TargetMode="External"/><Relationship Id="rId4" Type="http://schemas.openxmlformats.org/officeDocument/2006/relationships/image" Target="../media/image32.jpg"/></Relationships>
</file>

<file path=ppt/slides/_rels/slide61.xml.rels><?xml version="1.0" encoding="UTF-8" standalone="yes"?>
<Relationships xmlns="http://schemas.openxmlformats.org/package/2006/relationships"><Relationship Id="rId3" Type="http://schemas.openxmlformats.org/officeDocument/2006/relationships/hyperlink" Target="https://www.ncshguide.org/downloads/NCSH-Sexual-Health-Guide-National.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tel:+1-888-839-9909"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lafla.org/get-help/" TargetMode="External"/><Relationship Id="rId4" Type="http://schemas.openxmlformats.org/officeDocument/2006/relationships/hyperlink" Target="tel:+1-888-466-2219"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teensource.org/condoms/free/pick-up-map"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picck.org/resource/contraception-guide-contraception-information-sheets-and-postpartum-contraception-guide/" TargetMode="External"/><Relationship Id="rId2" Type="http://schemas.openxmlformats.org/officeDocument/2006/relationships/notesSlide" Target="../notesSlides/notesSlide69.xml"/><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hyperlink" Target="http://www.menti.com/"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beyondthepill.ucsf.edu/tools-material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21.xml"/><Relationship Id="rId4" Type="http://schemas.openxmlformats.org/officeDocument/2006/relationships/hyperlink" Target="https://beyondthepill.ucsf.edu/educational-material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publichealth.lacounty.gov/dhsp/SyphilisInWomen-ActionKit.htm"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20.xml"/><Relationship Id="rId4" Type="http://schemas.openxmlformats.org/officeDocument/2006/relationships/hyperlink" Target="https://www.talkwithyourkids.or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s://essentialaccesstraining.org/"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std.ca.gov/" TargetMode="External"/><Relationship Id="rId7" Type="http://schemas.openxmlformats.org/officeDocument/2006/relationships/hyperlink" Target="https://essentialaccesstraining.org/" TargetMode="External"/><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hyperlink" Target="https://www.cdc.gov/std/" TargetMode="External"/><Relationship Id="rId5" Type="http://schemas.openxmlformats.org/officeDocument/2006/relationships/hyperlink" Target="https://californiaptc.com/" TargetMode="External"/><Relationship Id="rId4" Type="http://schemas.openxmlformats.org/officeDocument/2006/relationships/hyperlink" Target="http://publichealth.lacounty.gov/dhsp/SyphilisInWomen-ActionKit.htm"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std/general/default.htm"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a:spLocks noGrp="1"/>
          </p:cNvSpPr>
          <p:nvPr>
            <p:ph type="ctrTitle"/>
          </p:nvPr>
        </p:nvSpPr>
        <p:spPr>
          <a:xfrm>
            <a:off x="813960" y="1803265"/>
            <a:ext cx="6938561" cy="1421887"/>
          </a:xfrm>
          <a:prstGeom prst="rect">
            <a:avLst/>
          </a:prstGeom>
          <a:noFill/>
          <a:ln>
            <a:noFill/>
          </a:ln>
        </p:spPr>
        <p:txBody>
          <a:bodyPr spcFirstLastPara="1" wrap="square" lIns="91425" tIns="45700" rIns="91425" bIns="45700" anchor="b" anchorCtr="0">
            <a:spAutoFit/>
          </a:bodyPr>
          <a:lstStyle/>
          <a:p>
            <a:pPr lvl="0">
              <a:buSzPts val="4400"/>
            </a:pPr>
            <a:r>
              <a:rPr lang="en-US" sz="4800" dirty="0" smtClean="0"/>
              <a:t>Sexually Transmitted Infections + Pregnancy</a:t>
            </a:r>
            <a:endParaRPr sz="4800" dirty="0"/>
          </a:p>
        </p:txBody>
      </p:sp>
      <p:sp>
        <p:nvSpPr>
          <p:cNvPr id="119" name="Google Shape;119;p1"/>
          <p:cNvSpPr txBox="1">
            <a:spLocks noGrp="1"/>
          </p:cNvSpPr>
          <p:nvPr>
            <p:ph type="body" idx="1"/>
          </p:nvPr>
        </p:nvSpPr>
        <p:spPr>
          <a:xfrm>
            <a:off x="794841" y="3546196"/>
            <a:ext cx="7136585" cy="1200288"/>
          </a:xfrm>
          <a:prstGeom prst="rect">
            <a:avLst/>
          </a:prstGeom>
          <a:noFill/>
          <a:ln>
            <a:noFill/>
          </a:ln>
        </p:spPr>
        <p:txBody>
          <a:bodyPr spcFirstLastPara="1" wrap="square" lIns="91425" tIns="45700" rIns="91425" bIns="45700" anchor="t" anchorCtr="0">
            <a:spAutoFit/>
          </a:bodyPr>
          <a:lstStyle/>
          <a:p>
            <a:pPr marL="0" lvl="0" indent="0">
              <a:spcBef>
                <a:spcPts val="0"/>
              </a:spcBef>
            </a:pPr>
            <a:r>
              <a:rPr lang="en-US" dirty="0" smtClean="0"/>
              <a:t>LABBN Parent Coaches</a:t>
            </a:r>
          </a:p>
          <a:p>
            <a:pPr marL="0" lvl="0" indent="0">
              <a:spcBef>
                <a:spcPts val="0"/>
              </a:spcBef>
            </a:pPr>
            <a:endParaRPr lang="en-US" dirty="0"/>
          </a:p>
          <a:p>
            <a:pPr marL="0" lvl="0" indent="0">
              <a:spcBef>
                <a:spcPts val="0"/>
              </a:spcBef>
            </a:pPr>
            <a:r>
              <a:rPr lang="en-US" dirty="0" smtClean="0"/>
              <a:t>Monday</a:t>
            </a:r>
            <a:r>
              <a:rPr lang="en-US" dirty="0"/>
              <a:t>, August 14, </a:t>
            </a:r>
            <a:r>
              <a:rPr lang="en-US" dirty="0" smtClean="0"/>
              <a:t>2023 9:00am </a:t>
            </a:r>
            <a:r>
              <a:rPr lang="en-US" dirty="0"/>
              <a:t>– 10:30am </a:t>
            </a:r>
            <a:endParaRPr lang="en-US" dirty="0" smtClean="0"/>
          </a:p>
          <a:p>
            <a:pPr marL="0" lvl="0" indent="0" algn="l" rtl="0">
              <a:lnSpc>
                <a:spcPct val="90000"/>
              </a:lnSpc>
              <a:spcBef>
                <a:spcPts val="0"/>
              </a:spcBef>
              <a:spcAft>
                <a:spcPts val="0"/>
              </a:spcAft>
              <a:buClr>
                <a:schemeClr val="lt1"/>
              </a:buClr>
              <a:buSzPts val="2000"/>
              <a:buNone/>
            </a:pPr>
            <a:endParaRPr dirty="0"/>
          </a:p>
        </p:txBody>
      </p:sp>
      <p:sp>
        <p:nvSpPr>
          <p:cNvPr id="118" name="Google Shape;118;p1"/>
          <p:cNvSpPr txBox="1">
            <a:spLocks noGrp="1"/>
          </p:cNvSpPr>
          <p:nvPr>
            <p:ph type="body" idx="2"/>
          </p:nvPr>
        </p:nvSpPr>
        <p:spPr>
          <a:xfrm>
            <a:off x="813960" y="4587839"/>
            <a:ext cx="5598651" cy="646331"/>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2800"/>
              <a:buNone/>
            </a:pPr>
            <a:r>
              <a:rPr lang="en-US" dirty="0" smtClean="0"/>
              <a:t>Katie Farro, MPH</a:t>
            </a:r>
          </a:p>
          <a:p>
            <a:pPr marL="0" lvl="0" indent="0" algn="l" rtl="0">
              <a:lnSpc>
                <a:spcPct val="100000"/>
              </a:lnSpc>
              <a:spcBef>
                <a:spcPts val="0"/>
              </a:spcBef>
              <a:spcAft>
                <a:spcPts val="0"/>
              </a:spcAft>
              <a:buClr>
                <a:schemeClr val="dk1"/>
              </a:buClr>
              <a:buSzPts val="2800"/>
              <a:buNone/>
            </a:pPr>
            <a:r>
              <a:rPr lang="en-US" dirty="0" smtClean="0"/>
              <a:t>She/her</a:t>
            </a:r>
            <a:r>
              <a:rPr lang="en-US" dirty="0"/>
              <a:t> </a:t>
            </a:r>
            <a:r>
              <a:rPr lang="en-US" dirty="0" smtClean="0"/>
              <a:t>Pronouns</a:t>
            </a:r>
            <a:endParaRPr lang="en-US" dirty="0"/>
          </a:p>
          <a:p>
            <a:pPr marL="0" lvl="0" indent="0" algn="l" rtl="0">
              <a:lnSpc>
                <a:spcPct val="100000"/>
              </a:lnSpc>
              <a:spcBef>
                <a:spcPts val="0"/>
              </a:spcBef>
              <a:spcAft>
                <a:spcPts val="0"/>
              </a:spcAft>
              <a:buClr>
                <a:schemeClr val="dk1"/>
              </a:buClr>
              <a:buSzPts val="2800"/>
              <a:buNone/>
            </a:pPr>
            <a:r>
              <a:rPr lang="en-US" dirty="0" smtClean="0"/>
              <a:t>STI Prevention Specialist</a:t>
            </a:r>
          </a:p>
          <a:p>
            <a:pPr marL="0" lvl="0" indent="0">
              <a:lnSpc>
                <a:spcPct val="100000"/>
              </a:lnSpc>
              <a:spcBef>
                <a:spcPts val="0"/>
              </a:spcBef>
              <a:buSzPts val="2800"/>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74758" y="6318286"/>
            <a:ext cx="2769242" cy="276999"/>
          </a:xfrm>
          <a:prstGeom prst="rect">
            <a:avLst/>
          </a:prstGeom>
          <a:noFill/>
        </p:spPr>
        <p:txBody>
          <a:bodyPr wrap="square" rtlCol="0">
            <a:spAutoFit/>
          </a:bodyPr>
          <a:lstStyle/>
          <a:p>
            <a:pPr defTabSz="457189"/>
            <a:r>
              <a:rPr lang="en-US" sz="1200" dirty="0" smtClean="0">
                <a:solidFill>
                  <a:srgbClr val="616365"/>
                </a:solidFill>
                <a:latin typeface="Arial"/>
              </a:rPr>
              <a:t>Source: </a:t>
            </a:r>
            <a:r>
              <a:rPr lang="en-US" sz="1200" dirty="0" smtClean="0">
                <a:solidFill>
                  <a:srgbClr val="616365"/>
                </a:solidFill>
                <a:latin typeface="Arial"/>
                <a:hlinkClick r:id="rId3"/>
              </a:rPr>
              <a:t>CA DPH STD Control Branch </a:t>
            </a:r>
            <a:endParaRPr lang="en-US" sz="1200" dirty="0">
              <a:solidFill>
                <a:srgbClr val="616365"/>
              </a:solidFill>
              <a:latin typeface="Arial"/>
            </a:endParaRPr>
          </a:p>
        </p:txBody>
      </p:sp>
      <p:sp>
        <p:nvSpPr>
          <p:cNvPr id="9" name="Title 8"/>
          <p:cNvSpPr>
            <a:spLocks noGrp="1"/>
          </p:cNvSpPr>
          <p:nvPr>
            <p:ph type="title"/>
          </p:nvPr>
        </p:nvSpPr>
        <p:spPr>
          <a:xfrm>
            <a:off x="750198" y="552345"/>
            <a:ext cx="7631802" cy="867890"/>
          </a:xfrm>
        </p:spPr>
        <p:txBody>
          <a:bodyPr/>
          <a:lstStyle/>
          <a:p>
            <a:r>
              <a:rPr lang="en-US" dirty="0" smtClean="0"/>
              <a:t>Chlamydia, Gonorrhea, and Early Syphilis* California Incidence Rates, 1990-2020</a:t>
            </a:r>
            <a:endParaRPr lang="en-US" dirty="0"/>
          </a:p>
        </p:txBody>
      </p:sp>
      <p:graphicFrame>
        <p:nvGraphicFramePr>
          <p:cNvPr id="5" name="Graph" descr="1990-2020 trendline graph of incidence rates (per 100,000 population) for chlamydia, gonorrhea, and primary &amp; secondary syphilis.​&#10;&#10;•  Chlamydia increased from 66,213 cases in 1990 (rate=222.0) to 177,266 cases in 2020 (rate=445.6)​&#10;&#10;•  Gonorrhea increased from 54,076 cases in 1990 (rate=181.3) to 77,823 cases in 2020 (rate=195.6)​&#10;&#10;•  Primary &amp; secondary syphilis decreased from 4,494 cases in 1990 (rate=15.1) to a low of 293 cases in 1999 (rate=0.9) and has since continually increased to 7,513 cases in 2020 (rate=18.9).​"/>
          <p:cNvGraphicFramePr>
            <a:graphicFrameLocks noGrp="1" noChangeAspect="1"/>
          </p:cNvGraphicFramePr>
          <p:nvPr>
            <p:extLst>
              <p:ext uri="{D42A27DB-BD31-4B8C-83A1-F6EECF244321}">
                <p14:modId xmlns:p14="http://schemas.microsoft.com/office/powerpoint/2010/main" val="3964925593"/>
              </p:ext>
            </p:extLst>
          </p:nvPr>
        </p:nvGraphicFramePr>
        <p:xfrm>
          <a:off x="141013" y="1785356"/>
          <a:ext cx="8850172" cy="38979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816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740664" y="1399032"/>
            <a:ext cx="8077200" cy="2404872"/>
          </a:xfrm>
        </p:spPr>
        <p:txBody>
          <a:bodyPr>
            <a:noAutofit/>
          </a:bodyPr>
          <a:lstStyle/>
          <a:p>
            <a:pPr marL="342900" indent="-342900">
              <a:lnSpc>
                <a:spcPct val="114000"/>
              </a:lnSpc>
              <a:spcBef>
                <a:spcPts val="600"/>
              </a:spcBef>
              <a:spcAft>
                <a:spcPts val="1200"/>
              </a:spcAft>
              <a:buClr>
                <a:srgbClr val="F15D22"/>
              </a:buClr>
              <a:buSzPct val="140000"/>
              <a:buFont typeface="Wingdings" panose="05000000000000000000" pitchFamily="2" charset="2"/>
              <a:buChar char="§"/>
            </a:pPr>
            <a:r>
              <a:rPr lang="en-US" altLang="en-US" sz="2000" dirty="0"/>
              <a:t>HPV </a:t>
            </a:r>
            <a:r>
              <a:rPr lang="en-US" altLang="en-US" sz="2000" dirty="0" smtClean="0"/>
              <a:t>can cause </a:t>
            </a:r>
            <a:r>
              <a:rPr lang="en-US" altLang="en-US" sz="2000" dirty="0"/>
              <a:t>genital warts and cancers.</a:t>
            </a:r>
          </a:p>
          <a:p>
            <a:pPr marL="342900" indent="-342900">
              <a:lnSpc>
                <a:spcPct val="114000"/>
              </a:lnSpc>
              <a:spcBef>
                <a:spcPts val="600"/>
              </a:spcBef>
              <a:spcAft>
                <a:spcPts val="1200"/>
              </a:spcAft>
              <a:buClr>
                <a:srgbClr val="F15D22"/>
              </a:buClr>
              <a:buSzPct val="140000"/>
              <a:buFont typeface="Wingdings" panose="05000000000000000000" pitchFamily="2" charset="2"/>
              <a:buChar char="§"/>
            </a:pPr>
            <a:r>
              <a:rPr lang="en-US" altLang="en-US" sz="2000" dirty="0"/>
              <a:t>Syphilis can cause permanent damage to the heart, liver, and brain.</a:t>
            </a:r>
          </a:p>
          <a:p>
            <a:pPr marL="342900" indent="-342900">
              <a:lnSpc>
                <a:spcPct val="114000"/>
              </a:lnSpc>
              <a:spcBef>
                <a:spcPts val="600"/>
              </a:spcBef>
              <a:spcAft>
                <a:spcPts val="1200"/>
              </a:spcAft>
              <a:buClr>
                <a:srgbClr val="F15D22"/>
              </a:buClr>
              <a:buSzPct val="140000"/>
              <a:buFont typeface="Wingdings" panose="05000000000000000000" pitchFamily="2" charset="2"/>
              <a:buChar char="§"/>
            </a:pPr>
            <a:r>
              <a:rPr lang="en-US" altLang="en-US" sz="2000" dirty="0"/>
              <a:t>HIV/AIDS weakens the immune system, making the body vulnerable to potentially deadly infections.</a:t>
            </a:r>
          </a:p>
          <a:p>
            <a:pPr marL="342900" indent="-342900">
              <a:lnSpc>
                <a:spcPct val="114000"/>
              </a:lnSpc>
              <a:spcBef>
                <a:spcPts val="600"/>
              </a:spcBef>
              <a:spcAft>
                <a:spcPts val="1200"/>
              </a:spcAft>
              <a:buClr>
                <a:srgbClr val="F15D22"/>
              </a:buClr>
              <a:buSzPct val="140000"/>
              <a:buFont typeface="Wingdings" panose="05000000000000000000" pitchFamily="2" charset="2"/>
              <a:buChar char="§"/>
            </a:pPr>
            <a:r>
              <a:rPr lang="en-US" altLang="en-US" sz="2000" dirty="0"/>
              <a:t>Many </a:t>
            </a:r>
            <a:r>
              <a:rPr lang="en-US" altLang="en-US" sz="2000" dirty="0" smtClean="0"/>
              <a:t>STIs </a:t>
            </a:r>
            <a:r>
              <a:rPr lang="en-US" altLang="en-US" sz="2000" dirty="0"/>
              <a:t>also cause serious complications in pregnancy, including increased risk of miscarriage and health problems for exposed newborns.</a:t>
            </a:r>
          </a:p>
        </p:txBody>
      </p:sp>
      <p:sp>
        <p:nvSpPr>
          <p:cNvPr id="4" name="Rectangle 2"/>
          <p:cNvSpPr txBox="1">
            <a:spLocks noChangeArrowheads="1"/>
          </p:cNvSpPr>
          <p:nvPr/>
        </p:nvSpPr>
        <p:spPr bwMode="auto">
          <a:xfrm>
            <a:off x="749808" y="749808"/>
            <a:ext cx="4800600" cy="484632"/>
          </a:xfrm>
          <a:prstGeom prst="rect">
            <a:avLst/>
          </a:prstGeom>
          <a:noFill/>
          <a:ln>
            <a:miter lim="800000"/>
            <a:headEnd/>
            <a:tailEnd/>
          </a:ln>
        </p:spPr>
        <p:txBody>
          <a:bodyPr anchor="b"/>
          <a:lstStyle/>
          <a:p>
            <a:pPr defTabSz="912813">
              <a:defRPr/>
            </a:pPr>
            <a:r>
              <a:rPr lang="en-US" sz="2800" b="1" dirty="0">
                <a:solidFill>
                  <a:srgbClr val="F15D22"/>
                </a:solidFill>
              </a:rPr>
              <a:t>Untreated </a:t>
            </a:r>
            <a:r>
              <a:rPr lang="en-US" sz="2800" b="1" dirty="0" smtClean="0">
                <a:solidFill>
                  <a:srgbClr val="F15D22"/>
                </a:solidFill>
              </a:rPr>
              <a:t>STIs</a:t>
            </a:r>
            <a:endParaRPr lang="en-US" sz="3600" b="1" dirty="0">
              <a:solidFill>
                <a:srgbClr val="F15D22"/>
              </a:solidFill>
              <a:latin typeface="+mj-lt"/>
              <a:ea typeface="+mj-ea"/>
              <a:cs typeface="+mj-cs"/>
            </a:endParaRPr>
          </a:p>
        </p:txBody>
      </p:sp>
    </p:spTree>
    <p:extLst>
      <p:ext uri="{BB962C8B-B14F-4D97-AF65-F5344CB8AC3E}">
        <p14:creationId xmlns:p14="http://schemas.microsoft.com/office/powerpoint/2010/main" val="364463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 y="210774"/>
            <a:ext cx="9144000" cy="5599477"/>
          </a:xfrm>
        </p:spPr>
      </p:pic>
      <p:sp>
        <p:nvSpPr>
          <p:cNvPr id="6" name="TextBox 5"/>
          <p:cNvSpPr txBox="1"/>
          <p:nvPr/>
        </p:nvSpPr>
        <p:spPr>
          <a:xfrm>
            <a:off x="6164854" y="6305700"/>
            <a:ext cx="5787343" cy="276999"/>
          </a:xfrm>
          <a:prstGeom prst="rect">
            <a:avLst/>
          </a:prstGeom>
          <a:noFill/>
        </p:spPr>
        <p:txBody>
          <a:bodyPr wrap="square" rtlCol="0">
            <a:spAutoFit/>
          </a:bodyPr>
          <a:lstStyle/>
          <a:p>
            <a:pPr defTabSz="457189"/>
            <a:r>
              <a:rPr lang="en-US" sz="1200" dirty="0" smtClean="0">
                <a:solidFill>
                  <a:srgbClr val="616365"/>
                </a:solidFill>
                <a:latin typeface="Arial"/>
              </a:rPr>
              <a:t>Source: </a:t>
            </a:r>
            <a:r>
              <a:rPr lang="en-US" sz="1200" dirty="0" smtClean="0">
                <a:solidFill>
                  <a:srgbClr val="616365"/>
                </a:solidFill>
                <a:latin typeface="Arial"/>
                <a:hlinkClick r:id="rId4"/>
              </a:rPr>
              <a:t>CA DPH STD Control Branch </a:t>
            </a:r>
            <a:endParaRPr lang="en-US" sz="1200" dirty="0">
              <a:solidFill>
                <a:srgbClr val="616365"/>
              </a:solidFill>
              <a:latin typeface="Arial"/>
            </a:endParaRPr>
          </a:p>
        </p:txBody>
      </p:sp>
    </p:spTree>
    <p:extLst>
      <p:ext uri="{BB962C8B-B14F-4D97-AF65-F5344CB8AC3E}">
        <p14:creationId xmlns:p14="http://schemas.microsoft.com/office/powerpoint/2010/main" val="207120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Placeholder 2"/>
          <p:cNvSpPr>
            <a:spLocks noGrp="1"/>
          </p:cNvSpPr>
          <p:nvPr>
            <p:ph type="body" idx="1"/>
          </p:nvPr>
        </p:nvSpPr>
        <p:spPr>
          <a:xfrm>
            <a:off x="0" y="2386016"/>
            <a:ext cx="9144000" cy="1500187"/>
          </a:xfrm>
          <a:solidFill>
            <a:srgbClr val="F15D22"/>
          </a:solidFill>
        </p:spPr>
        <p:txBody>
          <a:bodyPr anchor="ctr"/>
          <a:lstStyle/>
          <a:p>
            <a:pPr algn="ctr"/>
            <a:r>
              <a:rPr lang="en-US" altLang="en-US" sz="3600" b="1" dirty="0">
                <a:latin typeface="Arial" panose="020B0604020202020204" pitchFamily="34" charset="0"/>
                <a:cs typeface="Arial" panose="020B0604020202020204" pitchFamily="34" charset="0"/>
              </a:rPr>
              <a:t>Chlamydia and Gonorrhea </a:t>
            </a:r>
          </a:p>
        </p:txBody>
      </p:sp>
    </p:spTree>
    <p:extLst>
      <p:ext uri="{BB962C8B-B14F-4D97-AF65-F5344CB8AC3E}">
        <p14:creationId xmlns:p14="http://schemas.microsoft.com/office/powerpoint/2010/main" val="112605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480" y="500013"/>
            <a:ext cx="6384815" cy="978689"/>
          </a:xfrm>
          <a:noFill/>
        </p:spPr>
        <p:txBody>
          <a:bodyPr/>
          <a:lstStyle/>
          <a:p>
            <a:r>
              <a:rPr lang="en-US" sz="3200" dirty="0" smtClean="0"/>
              <a:t>Chlamydia and Gonorrhea</a:t>
            </a:r>
            <a:endParaRPr lang="en-US" sz="3200" dirty="0"/>
          </a:p>
        </p:txBody>
      </p:sp>
      <p:sp>
        <p:nvSpPr>
          <p:cNvPr id="3" name="Content Placeholder 2"/>
          <p:cNvSpPr>
            <a:spLocks noGrp="1"/>
          </p:cNvSpPr>
          <p:nvPr>
            <p:ph type="body" idx="1"/>
          </p:nvPr>
        </p:nvSpPr>
        <p:spPr>
          <a:xfrm>
            <a:off x="751481" y="1402081"/>
            <a:ext cx="4201519" cy="4834616"/>
          </a:xfrm>
        </p:spPr>
        <p:txBody>
          <a:bodyPr/>
          <a:lstStyle/>
          <a:p>
            <a:r>
              <a:rPr lang="en-US" dirty="0" smtClean="0"/>
              <a:t>Bacterial infections</a:t>
            </a:r>
            <a:endParaRPr lang="en-US" dirty="0"/>
          </a:p>
          <a:p>
            <a:r>
              <a:rPr lang="en-US" dirty="0" smtClean="0"/>
              <a:t>Most people who </a:t>
            </a:r>
            <a:r>
              <a:rPr lang="en-US" smtClean="0"/>
              <a:t>have them </a:t>
            </a:r>
            <a:r>
              <a:rPr lang="en-US" dirty="0" smtClean="0"/>
              <a:t>do not have any signs or symptoms.  </a:t>
            </a:r>
            <a:endParaRPr lang="en-US" dirty="0"/>
          </a:p>
          <a:p>
            <a:r>
              <a:rPr lang="en-US" dirty="0"/>
              <a:t>Can be cured with antibiotics</a:t>
            </a:r>
          </a:p>
          <a:p>
            <a:pPr lvl="1"/>
            <a:r>
              <a:rPr lang="en-US" dirty="0"/>
              <a:t>If untreated, can cause serious health problems including </a:t>
            </a:r>
            <a:r>
              <a:rPr lang="en-US" dirty="0" smtClean="0"/>
              <a:t>infertility, lower stomach pain, infection can spread to other parts of the body</a:t>
            </a:r>
            <a:endParaRPr lang="en-US" dirty="0"/>
          </a:p>
          <a:p>
            <a:endParaRPr lang="en-US" dirty="0"/>
          </a:p>
        </p:txBody>
      </p:sp>
      <p:sp>
        <p:nvSpPr>
          <p:cNvPr id="6" name="Text Placeholder 5"/>
          <p:cNvSpPr>
            <a:spLocks noGrp="1"/>
          </p:cNvSpPr>
          <p:nvPr>
            <p:ph type="body" idx="2"/>
          </p:nvPr>
        </p:nvSpPr>
        <p:spPr/>
        <p:txBody>
          <a:bodyPr/>
          <a:lstStyle/>
          <a:p>
            <a:endParaRPr lang="en-US"/>
          </a:p>
        </p:txBody>
      </p:sp>
      <p:sp>
        <p:nvSpPr>
          <p:cNvPr id="4" name="TextBox 6"/>
          <p:cNvSpPr txBox="1">
            <a:spLocks noChangeArrowheads="1"/>
          </p:cNvSpPr>
          <p:nvPr/>
        </p:nvSpPr>
        <p:spPr bwMode="auto">
          <a:xfrm>
            <a:off x="3152419" y="6165850"/>
            <a:ext cx="6038850" cy="369332"/>
          </a:xfrm>
          <a:prstGeom prst="rect">
            <a:avLst/>
          </a:prstGeom>
          <a:noFill/>
          <a:ln w="9525">
            <a:noFill/>
            <a:miter lim="800000"/>
            <a:headEnd/>
            <a:tailEnd/>
          </a:ln>
        </p:spPr>
        <p:txBody>
          <a:bodyPr wrap="square">
            <a:spAutoFit/>
          </a:bodyPr>
          <a:lstStyle/>
          <a:p>
            <a:r>
              <a:rPr lang="en-US" sz="900" dirty="0" smtClean="0"/>
              <a:t>Source: CDC</a:t>
            </a:r>
            <a:r>
              <a:rPr lang="en-US" sz="900" dirty="0"/>
              <a:t>. (</a:t>
            </a:r>
            <a:r>
              <a:rPr lang="en-US" sz="900" dirty="0" smtClean="0"/>
              <a:t>2021). </a:t>
            </a:r>
            <a:r>
              <a:rPr lang="en-US" sz="900" dirty="0" smtClean="0">
                <a:hlinkClick r:id="rId3"/>
              </a:rPr>
              <a:t>Gonococcal </a:t>
            </a:r>
            <a:r>
              <a:rPr lang="en-US" sz="900" dirty="0">
                <a:hlinkClick r:id="rId3"/>
              </a:rPr>
              <a:t>Infections Among Adolescents and Adults - STI Treatment Guidelines (cdc.gov)</a:t>
            </a:r>
            <a:endParaRPr lang="en-US" sz="900" dirty="0" smtClean="0"/>
          </a:p>
          <a:p>
            <a:endParaRPr lang="en-US" sz="900" dirty="0"/>
          </a:p>
        </p:txBody>
      </p:sp>
      <p:pic>
        <p:nvPicPr>
          <p:cNvPr id="5" name="Picture 4"/>
          <p:cNvPicPr>
            <a:picLocks noChangeAspect="1"/>
          </p:cNvPicPr>
          <p:nvPr/>
        </p:nvPicPr>
        <p:blipFill>
          <a:blip r:embed="rId4"/>
          <a:stretch>
            <a:fillRect/>
          </a:stretch>
        </p:blipFill>
        <p:spPr>
          <a:xfrm>
            <a:off x="5389057" y="2305878"/>
            <a:ext cx="3405665" cy="2374236"/>
          </a:xfrm>
          <a:prstGeom prst="rect">
            <a:avLst/>
          </a:prstGeom>
        </p:spPr>
      </p:pic>
    </p:spTree>
    <p:extLst>
      <p:ext uri="{BB962C8B-B14F-4D97-AF65-F5344CB8AC3E}">
        <p14:creationId xmlns:p14="http://schemas.microsoft.com/office/powerpoint/2010/main" val="768972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050"/>
            <a:ext cx="9560718" cy="6858000"/>
          </a:xfrm>
        </p:spPr>
      </p:pic>
    </p:spTree>
    <p:extLst>
      <p:ext uri="{BB962C8B-B14F-4D97-AF65-F5344CB8AC3E}">
        <p14:creationId xmlns:p14="http://schemas.microsoft.com/office/powerpoint/2010/main" val="4130976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15F22"/>
                </a:solidFill>
                <a:latin typeface="+mj-lt"/>
              </a:rPr>
              <a:t>Gonorrhea Rates </a:t>
            </a:r>
            <a:r>
              <a:rPr lang="en-US" dirty="0">
                <a:solidFill>
                  <a:srgbClr val="F15F22"/>
                </a:solidFill>
                <a:latin typeface="+mj-lt"/>
              </a:rPr>
              <a:t>Among Females by Age Group and Race/Ethnicity</a:t>
            </a:r>
            <a:r>
              <a:rPr lang="en-US" dirty="0" smtClean="0">
                <a:solidFill>
                  <a:srgbClr val="F15F22"/>
                </a:solidFill>
                <a:latin typeface="+mj-lt"/>
              </a:rPr>
              <a:t>, LAC, 2019</a:t>
            </a:r>
            <a:endParaRPr lang="en-US" dirty="0">
              <a:solidFill>
                <a:srgbClr val="F15F22"/>
              </a:solidFill>
              <a:latin typeface="+mj-lt"/>
            </a:endParaRPr>
          </a:p>
        </p:txBody>
      </p:sp>
      <p:sp>
        <p:nvSpPr>
          <p:cNvPr id="12" name="TextBox 11"/>
          <p:cNvSpPr txBox="1"/>
          <p:nvPr/>
        </p:nvSpPr>
        <p:spPr>
          <a:xfrm>
            <a:off x="4387482" y="6225436"/>
            <a:ext cx="4299318"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16365"/>
                </a:solidFill>
                <a:effectLst/>
                <a:uLnTx/>
                <a:uFillTx/>
                <a:latin typeface="Arial"/>
                <a:ea typeface="+mn-ea"/>
                <a:cs typeface="+mn-cs"/>
              </a:rPr>
              <a:t>Source: LA DPH Division of HIV and STD Programs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357" y="1333500"/>
            <a:ext cx="8141805" cy="4762795"/>
          </a:xfrm>
        </p:spPr>
      </p:pic>
    </p:spTree>
    <p:extLst>
      <p:ext uri="{BB962C8B-B14F-4D97-AF65-F5344CB8AC3E}">
        <p14:creationId xmlns:p14="http://schemas.microsoft.com/office/powerpoint/2010/main" val="4281393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59307" y="3416300"/>
            <a:ext cx="25388" cy="254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06" y="63500"/>
            <a:ext cx="9025878" cy="6705600"/>
          </a:xfrm>
          <a:prstGeom prst="rect">
            <a:avLst/>
          </a:prstGeom>
        </p:spPr>
      </p:pic>
    </p:spTree>
    <p:extLst>
      <p:ext uri="{BB962C8B-B14F-4D97-AF65-F5344CB8AC3E}">
        <p14:creationId xmlns:p14="http://schemas.microsoft.com/office/powerpoint/2010/main" val="200988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bwMode="auto">
          <a:xfrm>
            <a:off x="381000" y="304800"/>
            <a:ext cx="8991600" cy="14478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eaLnBrk="1" hangingPunct="1"/>
            <a:r>
              <a:rPr lang="en-US" altLang="en-US" sz="3400">
                <a:solidFill>
                  <a:schemeClr val="bg1"/>
                </a:solidFill>
              </a:rPr>
              <a:t>Chlamydia Rates, Females by Race/Ethnicity &amp; Age Group (in years) California, 2013</a:t>
            </a:r>
          </a:p>
        </p:txBody>
      </p:sp>
      <p:sp>
        <p:nvSpPr>
          <p:cNvPr id="5" name="Title 1"/>
          <p:cNvSpPr txBox="1">
            <a:spLocks/>
          </p:cNvSpPr>
          <p:nvPr/>
        </p:nvSpPr>
        <p:spPr>
          <a:xfrm>
            <a:off x="635000" y="49847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15F22"/>
                </a:solidFill>
                <a:effectLst/>
                <a:uLnTx/>
                <a:uFillTx/>
                <a:latin typeface="Arial"/>
                <a:ea typeface="+mj-ea"/>
                <a:cs typeface="+mj-cs"/>
              </a:rPr>
              <a:t>Chlamydia Rates </a:t>
            </a:r>
            <a:r>
              <a:rPr kumimoji="0" lang="en-US" sz="2800" b="1" i="0" u="none" strike="noStrike" kern="1200" cap="none" spc="0" normalizeH="0" baseline="0" noProof="0" dirty="0">
                <a:ln>
                  <a:noFill/>
                </a:ln>
                <a:solidFill>
                  <a:srgbClr val="F15F22"/>
                </a:solidFill>
                <a:effectLst/>
                <a:uLnTx/>
                <a:uFillTx/>
                <a:latin typeface="Arial"/>
                <a:ea typeface="+mj-ea"/>
                <a:cs typeface="+mj-cs"/>
              </a:rPr>
              <a:t>Among Females by Age Group and Race/Ethnicity, 2017</a:t>
            </a:r>
          </a:p>
        </p:txBody>
      </p:sp>
      <p:sp>
        <p:nvSpPr>
          <p:cNvPr id="3" name="Content Placeholder 2">
            <a:extLst>
              <a:ext uri="{FF2B5EF4-FFF2-40B4-BE49-F238E27FC236}">
                <a16:creationId xmlns:a16="http://schemas.microsoft.com/office/drawing/2014/main" id="{C0B1CC95-F2DB-9649-A998-162A277900B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F2298FB-FF05-3744-B872-87AB8CECAE0B}"/>
              </a:ext>
            </a:extLst>
          </p:cNvPr>
          <p:cNvPicPr>
            <a:picLocks noChangeAspect="1"/>
          </p:cNvPicPr>
          <p:nvPr/>
        </p:nvPicPr>
        <p:blipFill>
          <a:blip r:embed="rId3"/>
          <a:stretch>
            <a:fillRect/>
          </a:stretch>
        </p:blipFill>
        <p:spPr>
          <a:xfrm>
            <a:off x="0" y="1489075"/>
            <a:ext cx="9144000" cy="4495800"/>
          </a:xfrm>
          <a:prstGeom prst="rect">
            <a:avLst/>
          </a:prstGeom>
        </p:spPr>
      </p:pic>
      <p:sp>
        <p:nvSpPr>
          <p:cNvPr id="7" name="TextBox 6"/>
          <p:cNvSpPr txBox="1"/>
          <p:nvPr/>
        </p:nvSpPr>
        <p:spPr>
          <a:xfrm>
            <a:off x="4387482" y="6225436"/>
            <a:ext cx="4299318"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16365"/>
                </a:solidFill>
                <a:effectLst/>
                <a:uLnTx/>
                <a:uFillTx/>
                <a:latin typeface="Arial"/>
                <a:ea typeface="+mn-ea"/>
                <a:cs typeface="+mn-cs"/>
              </a:rPr>
              <a:t>Source: LA DPH Division of HIV and STD Programs</a:t>
            </a:r>
          </a:p>
        </p:txBody>
      </p:sp>
    </p:spTree>
    <p:extLst>
      <p:ext uri="{BB962C8B-B14F-4D97-AF65-F5344CB8AC3E}">
        <p14:creationId xmlns:p14="http://schemas.microsoft.com/office/powerpoint/2010/main" val="1460762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98" y="558159"/>
            <a:ext cx="6338665" cy="867930"/>
          </a:xfrm>
        </p:spPr>
        <p:txBody>
          <a:bodyPr/>
          <a:lstStyle/>
          <a:p>
            <a:r>
              <a:rPr lang="en-US" dirty="0">
                <a:solidFill>
                  <a:srgbClr val="F15D22"/>
                </a:solidFill>
              </a:rPr>
              <a:t>Potential Complications from an Untreated Infection</a:t>
            </a:r>
          </a:p>
        </p:txBody>
      </p:sp>
      <p:grpSp>
        <p:nvGrpSpPr>
          <p:cNvPr id="4" name="Group 4"/>
          <p:cNvGrpSpPr>
            <a:grpSpLocks/>
          </p:cNvGrpSpPr>
          <p:nvPr/>
        </p:nvGrpSpPr>
        <p:grpSpPr bwMode="auto">
          <a:xfrm>
            <a:off x="838200" y="1933575"/>
            <a:ext cx="7315200" cy="2881313"/>
            <a:chOff x="972" y="1728"/>
            <a:chExt cx="5184" cy="1815"/>
          </a:xfrm>
        </p:grpSpPr>
        <p:sp>
          <p:nvSpPr>
            <p:cNvPr id="5" name="Text Box 5"/>
            <p:cNvSpPr txBox="1">
              <a:spLocks noChangeArrowheads="1"/>
            </p:cNvSpPr>
            <p:nvPr/>
          </p:nvSpPr>
          <p:spPr bwMode="auto">
            <a:xfrm>
              <a:off x="972" y="2256"/>
              <a:ext cx="1242" cy="708"/>
            </a:xfrm>
            <a:prstGeom prst="roundRect">
              <a:avLst/>
            </a:prstGeom>
            <a:noFill/>
            <a:ln w="38100">
              <a:solidFill>
                <a:srgbClr val="88CBDF"/>
              </a:solidFill>
              <a:miter lim="800000"/>
              <a:headEnd/>
              <a:tailEnd/>
            </a:ln>
          </p:spPr>
          <p:txBody>
            <a:bodyPr>
              <a:spAutoFit/>
            </a:bodyPr>
            <a:lstStyle/>
            <a:p>
              <a:pPr algn="ctr">
                <a:spcBef>
                  <a:spcPct val="50000"/>
                </a:spcBef>
                <a:defRPr/>
              </a:pPr>
              <a:r>
                <a:rPr lang="en-US" sz="2000" b="1" dirty="0">
                  <a:solidFill>
                    <a:srgbClr val="616365"/>
                  </a:solidFill>
                </a:rPr>
                <a:t>Untreated genital CT infection</a:t>
              </a:r>
              <a:endParaRPr lang="en-US" sz="2000" b="1" dirty="0">
                <a:solidFill>
                  <a:srgbClr val="616365"/>
                </a:solidFill>
                <a:effectLst>
                  <a:outerShdw blurRad="38100" dist="38100" dir="2700000" algn="tl">
                    <a:srgbClr val="C0C0C0"/>
                  </a:outerShdw>
                </a:effectLst>
              </a:endParaRPr>
            </a:p>
          </p:txBody>
        </p:sp>
        <p:sp>
          <p:nvSpPr>
            <p:cNvPr id="6" name="Text Box 6"/>
            <p:cNvSpPr txBox="1">
              <a:spLocks noChangeArrowheads="1"/>
            </p:cNvSpPr>
            <p:nvPr/>
          </p:nvSpPr>
          <p:spPr bwMode="auto">
            <a:xfrm>
              <a:off x="4806" y="1728"/>
              <a:ext cx="1350" cy="493"/>
            </a:xfrm>
            <a:prstGeom prst="roundRect">
              <a:avLst/>
            </a:prstGeom>
            <a:noFill/>
            <a:ln w="38100">
              <a:solidFill>
                <a:srgbClr val="88CBDF"/>
              </a:solidFill>
              <a:miter lim="800000"/>
              <a:headEnd/>
              <a:tailEnd/>
            </a:ln>
          </p:spPr>
          <p:txBody>
            <a:bodyPr>
              <a:spAutoFit/>
            </a:bodyPr>
            <a:lstStyle/>
            <a:p>
              <a:pPr algn="ctr" defTabSz="912813">
                <a:spcBef>
                  <a:spcPct val="50000"/>
                </a:spcBef>
                <a:defRPr/>
              </a:pPr>
              <a:r>
                <a:rPr lang="en-US" sz="2000" b="1" dirty="0">
                  <a:solidFill>
                    <a:srgbClr val="616365"/>
                  </a:solidFill>
                  <a:cs typeface="Arial" pitchFamily="34" charset="0"/>
                </a:rPr>
                <a:t>Ectopic pregnancy</a:t>
              </a:r>
            </a:p>
          </p:txBody>
        </p:sp>
        <p:sp>
          <p:nvSpPr>
            <p:cNvPr id="7" name="Text Box 7"/>
            <p:cNvSpPr txBox="1">
              <a:spLocks noChangeArrowheads="1"/>
            </p:cNvSpPr>
            <p:nvPr/>
          </p:nvSpPr>
          <p:spPr bwMode="auto">
            <a:xfrm>
              <a:off x="4798" y="3264"/>
              <a:ext cx="1296" cy="279"/>
            </a:xfrm>
            <a:prstGeom prst="roundRect">
              <a:avLst/>
            </a:prstGeom>
            <a:noFill/>
            <a:ln w="38100">
              <a:solidFill>
                <a:srgbClr val="88CBDF"/>
              </a:solidFill>
              <a:miter lim="800000"/>
              <a:headEnd/>
              <a:tailEnd/>
            </a:ln>
          </p:spPr>
          <p:txBody>
            <a:bodyPr>
              <a:spAutoFit/>
            </a:bodyPr>
            <a:lstStyle/>
            <a:p>
              <a:pPr algn="ctr" defTabSz="912813">
                <a:spcBef>
                  <a:spcPct val="50000"/>
                </a:spcBef>
                <a:defRPr/>
              </a:pPr>
              <a:r>
                <a:rPr lang="en-US" sz="2000" b="1" dirty="0">
                  <a:solidFill>
                    <a:srgbClr val="616365"/>
                  </a:solidFill>
                  <a:cs typeface="Arial" pitchFamily="34" charset="0"/>
                </a:rPr>
                <a:t>Infertility</a:t>
              </a:r>
            </a:p>
          </p:txBody>
        </p:sp>
        <p:sp>
          <p:nvSpPr>
            <p:cNvPr id="8" name="Text Box 8"/>
            <p:cNvSpPr txBox="1">
              <a:spLocks noChangeArrowheads="1"/>
            </p:cNvSpPr>
            <p:nvPr/>
          </p:nvSpPr>
          <p:spPr bwMode="auto">
            <a:xfrm>
              <a:off x="4806" y="2448"/>
              <a:ext cx="1350" cy="493"/>
            </a:xfrm>
            <a:prstGeom prst="roundRect">
              <a:avLst/>
            </a:prstGeom>
            <a:noFill/>
            <a:ln w="38100">
              <a:solidFill>
                <a:srgbClr val="88CBDF"/>
              </a:solidFill>
              <a:miter lim="800000"/>
              <a:headEnd/>
              <a:tailEnd/>
            </a:ln>
          </p:spPr>
          <p:txBody>
            <a:bodyPr>
              <a:spAutoFit/>
            </a:bodyPr>
            <a:lstStyle/>
            <a:p>
              <a:pPr algn="ctr" defTabSz="912813">
                <a:spcBef>
                  <a:spcPct val="50000"/>
                </a:spcBef>
                <a:defRPr/>
              </a:pPr>
              <a:r>
                <a:rPr lang="en-US" sz="2000" b="1" dirty="0">
                  <a:solidFill>
                    <a:srgbClr val="616365"/>
                  </a:solidFill>
                  <a:cs typeface="Arial" pitchFamily="34" charset="0"/>
                </a:rPr>
                <a:t>Chronic pelvic pain</a:t>
              </a:r>
            </a:p>
          </p:txBody>
        </p:sp>
        <p:grpSp>
          <p:nvGrpSpPr>
            <p:cNvPr id="9" name="Group 9"/>
            <p:cNvGrpSpPr>
              <a:grpSpLocks/>
            </p:cNvGrpSpPr>
            <p:nvPr/>
          </p:nvGrpSpPr>
          <p:grpSpPr bwMode="auto">
            <a:xfrm>
              <a:off x="2322" y="2352"/>
              <a:ext cx="1728" cy="601"/>
              <a:chOff x="2208" y="1536"/>
              <a:chExt cx="1536" cy="601"/>
            </a:xfrm>
          </p:grpSpPr>
          <p:sp>
            <p:nvSpPr>
              <p:cNvPr id="17" name="Text Box 10"/>
              <p:cNvSpPr txBox="1">
                <a:spLocks noChangeArrowheads="1"/>
              </p:cNvSpPr>
              <p:nvPr/>
            </p:nvSpPr>
            <p:spPr bwMode="auto">
              <a:xfrm>
                <a:off x="2784" y="1536"/>
                <a:ext cx="960" cy="601"/>
              </a:xfrm>
              <a:prstGeom prst="roundRect">
                <a:avLst/>
              </a:prstGeom>
              <a:noFill/>
              <a:ln w="38100">
                <a:solidFill>
                  <a:srgbClr val="88CBDF"/>
                </a:solidFill>
                <a:miter lim="800000"/>
                <a:headEnd/>
                <a:tailEnd/>
              </a:ln>
            </p:spPr>
            <p:txBody>
              <a:bodyPr>
                <a:spAutoFit/>
              </a:bodyPr>
              <a:lstStyle/>
              <a:p>
                <a:pPr algn="ctr" defTabSz="912813">
                  <a:spcBef>
                    <a:spcPct val="50000"/>
                  </a:spcBef>
                  <a:defRPr/>
                </a:pPr>
                <a:r>
                  <a:rPr lang="en-US" sz="2000" b="1" dirty="0">
                    <a:solidFill>
                      <a:srgbClr val="616365"/>
                    </a:solidFill>
                    <a:cs typeface="Arial" pitchFamily="34" charset="0"/>
                  </a:rPr>
                  <a:t>Acute PID</a:t>
                </a:r>
              </a:p>
              <a:p>
                <a:pPr algn="ctr" defTabSz="912813">
                  <a:spcBef>
                    <a:spcPct val="50000"/>
                  </a:spcBef>
                  <a:defRPr/>
                </a:pPr>
                <a:r>
                  <a:rPr lang="en-US" sz="2000" b="1" dirty="0">
                    <a:solidFill>
                      <a:srgbClr val="616365"/>
                    </a:solidFill>
                    <a:cs typeface="Arial" pitchFamily="34" charset="0"/>
                  </a:rPr>
                  <a:t>Silent PID</a:t>
                </a:r>
              </a:p>
            </p:txBody>
          </p:sp>
          <p:sp>
            <p:nvSpPr>
              <p:cNvPr id="18" name="Line 11"/>
              <p:cNvSpPr>
                <a:spLocks noChangeShapeType="1"/>
              </p:cNvSpPr>
              <p:nvPr/>
            </p:nvSpPr>
            <p:spPr bwMode="auto">
              <a:xfrm>
                <a:off x="2208" y="1776"/>
                <a:ext cx="960" cy="0"/>
              </a:xfrm>
              <a:prstGeom prst="line">
                <a:avLst/>
              </a:prstGeom>
              <a:noFill/>
              <a:ln w="9525">
                <a:solidFill>
                  <a:schemeClr val="bg1"/>
                </a:solidFill>
                <a:round/>
                <a:headEnd/>
                <a:tailEnd/>
              </a:ln>
            </p:spPr>
            <p:txBody>
              <a:bodyPr/>
              <a:lstStyle/>
              <a:p>
                <a:endParaRPr lang="en-US">
                  <a:solidFill>
                    <a:srgbClr val="616365"/>
                  </a:solidFill>
                </a:endParaRPr>
              </a:p>
            </p:txBody>
          </p:sp>
        </p:grpSp>
        <p:sp>
          <p:nvSpPr>
            <p:cNvPr id="11" name="AutoShape 13"/>
            <p:cNvSpPr>
              <a:spLocks noChangeArrowheads="1"/>
            </p:cNvSpPr>
            <p:nvPr/>
          </p:nvSpPr>
          <p:spPr bwMode="auto">
            <a:xfrm>
              <a:off x="4104" y="2592"/>
              <a:ext cx="648" cy="144"/>
            </a:xfrm>
            <a:prstGeom prst="rightArrow">
              <a:avLst>
                <a:gd name="adj1" fmla="val 50000"/>
                <a:gd name="adj2" fmla="val 112500"/>
              </a:avLst>
            </a:prstGeom>
            <a:solidFill>
              <a:srgbClr val="88CBDF"/>
            </a:solidFill>
            <a:ln w="9525">
              <a:solidFill>
                <a:srgbClr val="88CBDF"/>
              </a:solidFill>
              <a:miter lim="800000"/>
              <a:headEnd/>
              <a:tailEnd/>
            </a:ln>
          </p:spPr>
          <p:txBody>
            <a:bodyPr wrap="none" anchor="ctr"/>
            <a:lstStyle/>
            <a:p>
              <a:pPr defTabSz="912813"/>
              <a:endParaRPr lang="en-US" altLang="en-US" sz="2000">
                <a:solidFill>
                  <a:srgbClr val="616365"/>
                </a:solidFill>
                <a:latin typeface="Calibri" pitchFamily="34" charset="0"/>
              </a:endParaRPr>
            </a:p>
          </p:txBody>
        </p:sp>
        <p:sp>
          <p:nvSpPr>
            <p:cNvPr id="12" name="AutoShape 14"/>
            <p:cNvSpPr>
              <a:spLocks noChangeArrowheads="1"/>
            </p:cNvSpPr>
            <p:nvPr/>
          </p:nvSpPr>
          <p:spPr bwMode="auto">
            <a:xfrm rot="19487902">
              <a:off x="3994" y="2042"/>
              <a:ext cx="748" cy="145"/>
            </a:xfrm>
            <a:prstGeom prst="rightArrow">
              <a:avLst>
                <a:gd name="adj1" fmla="val 50000"/>
                <a:gd name="adj2" fmla="val 105650"/>
              </a:avLst>
            </a:prstGeom>
            <a:solidFill>
              <a:srgbClr val="88CBDF"/>
            </a:solidFill>
            <a:ln w="9525">
              <a:solidFill>
                <a:srgbClr val="88CBDF"/>
              </a:solidFill>
              <a:miter lim="800000"/>
              <a:headEnd/>
              <a:tailEnd/>
            </a:ln>
          </p:spPr>
          <p:txBody>
            <a:bodyPr wrap="none" anchor="ctr"/>
            <a:lstStyle/>
            <a:p>
              <a:pPr defTabSz="912813"/>
              <a:endParaRPr lang="en-US" altLang="en-US" sz="2000">
                <a:solidFill>
                  <a:srgbClr val="616365"/>
                </a:solidFill>
                <a:latin typeface="Calibri" pitchFamily="34" charset="0"/>
              </a:endParaRPr>
            </a:p>
          </p:txBody>
        </p:sp>
        <p:sp>
          <p:nvSpPr>
            <p:cNvPr id="13" name="AutoShape 15"/>
            <p:cNvSpPr>
              <a:spLocks noChangeArrowheads="1"/>
            </p:cNvSpPr>
            <p:nvPr/>
          </p:nvSpPr>
          <p:spPr bwMode="auto">
            <a:xfrm rot="1814347">
              <a:off x="4053" y="3107"/>
              <a:ext cx="756" cy="144"/>
            </a:xfrm>
            <a:prstGeom prst="rightArrow">
              <a:avLst>
                <a:gd name="adj1" fmla="val 50000"/>
                <a:gd name="adj2" fmla="val 131250"/>
              </a:avLst>
            </a:prstGeom>
            <a:solidFill>
              <a:srgbClr val="88CBDF"/>
            </a:solidFill>
            <a:ln w="9525">
              <a:solidFill>
                <a:srgbClr val="88CBDF"/>
              </a:solidFill>
              <a:miter lim="800000"/>
              <a:headEnd/>
              <a:tailEnd/>
            </a:ln>
          </p:spPr>
          <p:txBody>
            <a:bodyPr wrap="none" anchor="ctr"/>
            <a:lstStyle/>
            <a:p>
              <a:pPr defTabSz="912813"/>
              <a:endParaRPr lang="en-US" altLang="en-US" sz="2000">
                <a:solidFill>
                  <a:srgbClr val="616365"/>
                </a:solidFill>
                <a:latin typeface="Calibri" pitchFamily="34" charset="0"/>
              </a:endParaRPr>
            </a:p>
          </p:txBody>
        </p:sp>
        <p:sp>
          <p:nvSpPr>
            <p:cNvPr id="14" name="Text Box 16"/>
            <p:cNvSpPr txBox="1">
              <a:spLocks noChangeArrowheads="1"/>
            </p:cNvSpPr>
            <p:nvPr/>
          </p:nvSpPr>
          <p:spPr bwMode="auto">
            <a:xfrm>
              <a:off x="4063" y="1740"/>
              <a:ext cx="582" cy="252"/>
            </a:xfrm>
            <a:prstGeom prst="rect">
              <a:avLst/>
            </a:prstGeom>
            <a:noFill/>
            <a:ln w="9525">
              <a:noFill/>
              <a:miter lim="800000"/>
              <a:headEnd/>
              <a:tailEnd/>
            </a:ln>
          </p:spPr>
          <p:txBody>
            <a:bodyPr>
              <a:spAutoFit/>
            </a:bodyPr>
            <a:lstStyle/>
            <a:p>
              <a:pPr defTabSz="912813">
                <a:spcBef>
                  <a:spcPct val="50000"/>
                </a:spcBef>
                <a:defRPr/>
              </a:pPr>
              <a:r>
                <a:rPr lang="en-US" sz="2000" b="1" dirty="0">
                  <a:solidFill>
                    <a:srgbClr val="616365"/>
                  </a:solidFill>
                  <a:cs typeface="Arial" pitchFamily="34" charset="0"/>
                </a:rPr>
                <a:t>25%</a:t>
              </a:r>
            </a:p>
          </p:txBody>
        </p:sp>
        <p:sp>
          <p:nvSpPr>
            <p:cNvPr id="15" name="Text Box 17"/>
            <p:cNvSpPr txBox="1">
              <a:spLocks noChangeArrowheads="1"/>
            </p:cNvSpPr>
            <p:nvPr/>
          </p:nvSpPr>
          <p:spPr bwMode="auto">
            <a:xfrm>
              <a:off x="4104" y="3264"/>
              <a:ext cx="810" cy="250"/>
            </a:xfrm>
            <a:prstGeom prst="rect">
              <a:avLst/>
            </a:prstGeom>
            <a:noFill/>
            <a:ln w="9525">
              <a:noFill/>
              <a:miter lim="800000"/>
              <a:headEnd/>
              <a:tailEnd/>
            </a:ln>
          </p:spPr>
          <p:txBody>
            <a:bodyPr>
              <a:spAutoFit/>
            </a:bodyPr>
            <a:lstStyle/>
            <a:p>
              <a:pPr defTabSz="912813">
                <a:spcBef>
                  <a:spcPct val="50000"/>
                </a:spcBef>
                <a:defRPr/>
              </a:pPr>
              <a:r>
                <a:rPr lang="en-US" sz="2000" b="1" dirty="0">
                  <a:solidFill>
                    <a:srgbClr val="616365"/>
                  </a:solidFill>
                  <a:cs typeface="Arial" pitchFamily="34" charset="0"/>
                </a:rPr>
                <a:t>18%</a:t>
              </a:r>
            </a:p>
          </p:txBody>
        </p:sp>
        <p:sp>
          <p:nvSpPr>
            <p:cNvPr id="16" name="Text Box 19"/>
            <p:cNvSpPr txBox="1">
              <a:spLocks noChangeArrowheads="1"/>
            </p:cNvSpPr>
            <p:nvPr/>
          </p:nvSpPr>
          <p:spPr bwMode="auto">
            <a:xfrm>
              <a:off x="2214" y="2304"/>
              <a:ext cx="756" cy="250"/>
            </a:xfrm>
            <a:prstGeom prst="rect">
              <a:avLst/>
            </a:prstGeom>
            <a:noFill/>
            <a:ln w="9525">
              <a:noFill/>
              <a:miter lim="800000"/>
              <a:headEnd/>
              <a:tailEnd/>
            </a:ln>
          </p:spPr>
          <p:txBody>
            <a:bodyPr>
              <a:spAutoFit/>
            </a:bodyPr>
            <a:lstStyle/>
            <a:p>
              <a:pPr defTabSz="912813">
                <a:spcBef>
                  <a:spcPct val="50000"/>
                </a:spcBef>
                <a:defRPr/>
              </a:pPr>
              <a:r>
                <a:rPr lang="en-US" sz="2000" b="1" dirty="0">
                  <a:solidFill>
                    <a:srgbClr val="616365"/>
                  </a:solidFill>
                  <a:cs typeface="Arial" pitchFamily="34" charset="0"/>
                </a:rPr>
                <a:t>20-60%</a:t>
              </a:r>
            </a:p>
          </p:txBody>
        </p:sp>
      </p:grpSp>
      <p:sp>
        <p:nvSpPr>
          <p:cNvPr id="19" name="TextBox 6"/>
          <p:cNvSpPr txBox="1">
            <a:spLocks noChangeArrowheads="1"/>
          </p:cNvSpPr>
          <p:nvPr/>
        </p:nvSpPr>
        <p:spPr bwMode="auto">
          <a:xfrm>
            <a:off x="2970212" y="6150950"/>
            <a:ext cx="5494778" cy="400110"/>
          </a:xfrm>
          <a:prstGeom prst="rect">
            <a:avLst/>
          </a:prstGeom>
          <a:noFill/>
          <a:ln w="9525">
            <a:noFill/>
            <a:miter lim="800000"/>
            <a:headEnd/>
            <a:tailEnd/>
          </a:ln>
        </p:spPr>
        <p:txBody>
          <a:bodyPr wrap="square">
            <a:spAutoFit/>
          </a:bodyPr>
          <a:lstStyle/>
          <a:p>
            <a:pPr algn="r"/>
            <a:r>
              <a:rPr lang="en-US" altLang="en-US" sz="1000" dirty="0">
                <a:solidFill>
                  <a:srgbClr val="616365"/>
                </a:solidFill>
              </a:rPr>
              <a:t>Source: National Network of STD/HIV Prevention Training Centers </a:t>
            </a:r>
          </a:p>
          <a:p>
            <a:pPr algn="r"/>
            <a:r>
              <a:rPr lang="en-US" altLang="en-US" sz="1000" dirty="0">
                <a:solidFill>
                  <a:srgbClr val="616365"/>
                </a:solidFill>
              </a:rPr>
              <a:t>Pelvic Inflammatory Disease (PID) October 2011 </a:t>
            </a:r>
          </a:p>
        </p:txBody>
      </p:sp>
      <p:sp>
        <p:nvSpPr>
          <p:cNvPr id="20" name="AutoShape 13"/>
          <p:cNvSpPr>
            <a:spLocks noChangeArrowheads="1"/>
          </p:cNvSpPr>
          <p:nvPr/>
        </p:nvSpPr>
        <p:spPr bwMode="auto">
          <a:xfrm>
            <a:off x="2667141" y="3303674"/>
            <a:ext cx="914400" cy="228600"/>
          </a:xfrm>
          <a:prstGeom prst="rightArrow">
            <a:avLst>
              <a:gd name="adj1" fmla="val 50000"/>
              <a:gd name="adj2" fmla="val 112500"/>
            </a:avLst>
          </a:prstGeom>
          <a:solidFill>
            <a:srgbClr val="88CBDF"/>
          </a:solidFill>
          <a:ln w="9525">
            <a:solidFill>
              <a:srgbClr val="88CBDF"/>
            </a:solidFill>
            <a:miter lim="800000"/>
            <a:headEnd/>
            <a:tailEnd/>
          </a:ln>
        </p:spPr>
        <p:txBody>
          <a:bodyPr wrap="none" anchor="ctr"/>
          <a:lstStyle/>
          <a:p>
            <a:pPr defTabSz="912813"/>
            <a:endParaRPr lang="en-US" altLang="en-US" sz="2000">
              <a:solidFill>
                <a:srgbClr val="616365"/>
              </a:solidFill>
              <a:latin typeface="Calibri" pitchFamily="34" charset="0"/>
            </a:endParaRPr>
          </a:p>
        </p:txBody>
      </p:sp>
    </p:spTree>
    <p:extLst>
      <p:ext uri="{BB962C8B-B14F-4D97-AF65-F5344CB8AC3E}">
        <p14:creationId xmlns:p14="http://schemas.microsoft.com/office/powerpoint/2010/main" val="2966309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title"/>
          </p:nvPr>
        </p:nvSpPr>
        <p:spPr/>
        <p:txBody>
          <a:bodyPr/>
          <a:lstStyle/>
          <a:p>
            <a:pPr lvl="0"/>
            <a:r>
              <a:rPr lang="en-US" dirty="0" smtClean="0"/>
              <a:t>Objectives</a:t>
            </a:r>
            <a:endParaRPr lang="en-US" dirty="0"/>
          </a:p>
        </p:txBody>
      </p:sp>
      <p:sp>
        <p:nvSpPr>
          <p:cNvPr id="126" name="Google Shape;126;p2"/>
          <p:cNvSpPr txBox="1">
            <a:spLocks noGrp="1"/>
          </p:cNvSpPr>
          <p:nvPr>
            <p:ph type="body" idx="1"/>
          </p:nvPr>
        </p:nvSpPr>
        <p:spPr>
          <a:xfrm>
            <a:off x="737834" y="1402545"/>
            <a:ext cx="7886700" cy="3262391"/>
          </a:xfrm>
        </p:spPr>
        <p:txBody>
          <a:bodyPr/>
          <a:lstStyle/>
          <a:p>
            <a:r>
              <a:rPr lang="en-US" dirty="0" smtClean="0"/>
              <a:t>Obtain </a:t>
            </a:r>
            <a:r>
              <a:rPr lang="en-US" dirty="0"/>
              <a:t>an introduction </a:t>
            </a:r>
            <a:r>
              <a:rPr lang="en-US" dirty="0" smtClean="0"/>
              <a:t>to </a:t>
            </a:r>
            <a:r>
              <a:rPr lang="en-US" dirty="0"/>
              <a:t>STI’s. </a:t>
            </a:r>
          </a:p>
          <a:p>
            <a:r>
              <a:rPr lang="en-US" dirty="0" smtClean="0"/>
              <a:t>Understand </a:t>
            </a:r>
            <a:r>
              <a:rPr lang="en-US" dirty="0"/>
              <a:t>how having STI’s can affect pregnancy. </a:t>
            </a:r>
          </a:p>
          <a:p>
            <a:r>
              <a:rPr lang="en-US" dirty="0" smtClean="0"/>
              <a:t>Learn </a:t>
            </a:r>
            <a:r>
              <a:rPr lang="en-US" dirty="0"/>
              <a:t>how STI’s can affect the baby. </a:t>
            </a:r>
          </a:p>
          <a:p>
            <a:r>
              <a:rPr lang="en-US" dirty="0" smtClean="0"/>
              <a:t>Recognize </a:t>
            </a:r>
            <a:r>
              <a:rPr lang="en-US" dirty="0"/>
              <a:t>the rising risk of congenital syphilis. </a:t>
            </a:r>
          </a:p>
          <a:p>
            <a:r>
              <a:rPr lang="en-US" dirty="0" smtClean="0"/>
              <a:t>Gain </a:t>
            </a:r>
            <a:r>
              <a:rPr lang="en-US" dirty="0"/>
              <a:t>knowledge on how STI’s can be tested and treated during pregnancy.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198" y="746225"/>
            <a:ext cx="4907652" cy="480131"/>
          </a:xfrm>
          <a:noFill/>
        </p:spPr>
        <p:txBody>
          <a:bodyPr/>
          <a:lstStyle/>
          <a:p>
            <a:r>
              <a:rPr lang="en-US" dirty="0">
                <a:solidFill>
                  <a:srgbClr val="F15F22"/>
                </a:solidFill>
              </a:rPr>
              <a:t>CDC Screening Guidelines</a:t>
            </a:r>
          </a:p>
        </p:txBody>
      </p:sp>
      <p:sp>
        <p:nvSpPr>
          <p:cNvPr id="8" name="TextBox 3"/>
          <p:cNvSpPr txBox="1">
            <a:spLocks noChangeArrowheads="1"/>
          </p:cNvSpPr>
          <p:nvPr/>
        </p:nvSpPr>
        <p:spPr bwMode="auto">
          <a:xfrm>
            <a:off x="819992" y="5288113"/>
            <a:ext cx="8001000" cy="338137"/>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16365"/>
                </a:solidFill>
                <a:effectLst/>
                <a:uLnTx/>
                <a:uFillTx/>
                <a:latin typeface="Arial"/>
                <a:ea typeface="+mn-ea"/>
                <a:cs typeface="+mn-cs"/>
              </a:rPr>
              <a:t>*All sexually active persons 13 and older should be screened at least once for HIV. </a:t>
            </a:r>
          </a:p>
        </p:txBody>
      </p:sp>
      <p:graphicFrame>
        <p:nvGraphicFramePr>
          <p:cNvPr id="2" name="Table 1"/>
          <p:cNvGraphicFramePr>
            <a:graphicFrameLocks noGrp="1"/>
          </p:cNvGraphicFramePr>
          <p:nvPr>
            <p:extLst/>
          </p:nvPr>
        </p:nvGraphicFramePr>
        <p:xfrm>
          <a:off x="1159724" y="1397000"/>
          <a:ext cx="7225992" cy="3839753"/>
        </p:xfrm>
        <a:graphic>
          <a:graphicData uri="http://schemas.openxmlformats.org/drawingml/2006/table">
            <a:tbl>
              <a:tblPr firstRow="1" bandRow="1">
                <a:tableStyleId>{5C22544A-7EE6-4342-B048-85BDC9FD1C3A}</a:tableStyleId>
              </a:tblPr>
              <a:tblGrid>
                <a:gridCol w="3612996">
                  <a:extLst>
                    <a:ext uri="{9D8B030D-6E8A-4147-A177-3AD203B41FA5}">
                      <a16:colId xmlns:a16="http://schemas.microsoft.com/office/drawing/2014/main" val="20000"/>
                    </a:ext>
                  </a:extLst>
                </a:gridCol>
                <a:gridCol w="3612996">
                  <a:extLst>
                    <a:ext uri="{9D8B030D-6E8A-4147-A177-3AD203B41FA5}">
                      <a16:colId xmlns:a16="http://schemas.microsoft.com/office/drawing/2014/main" val="20001"/>
                    </a:ext>
                  </a:extLst>
                </a:gridCol>
              </a:tblGrid>
              <a:tr h="677127">
                <a:tc>
                  <a:txBody>
                    <a:bodyPr/>
                    <a:lstStyle/>
                    <a:p>
                      <a:pPr algn="ctr"/>
                      <a:r>
                        <a:rPr lang="en-US" dirty="0"/>
                        <a:t>Population</a:t>
                      </a:r>
                    </a:p>
                  </a:txBody>
                  <a:tcPr anchor="ctr"/>
                </a:tc>
                <a:tc>
                  <a:txBody>
                    <a:bodyPr/>
                    <a:lstStyle/>
                    <a:p>
                      <a:pPr algn="ctr"/>
                      <a:r>
                        <a:rPr lang="en-US" dirty="0"/>
                        <a:t>Screening Recommendation</a:t>
                      </a:r>
                    </a:p>
                  </a:txBody>
                  <a:tcPr anchor="ctr"/>
                </a:tc>
                <a:extLst>
                  <a:ext uri="{0D108BD9-81ED-4DB2-BD59-A6C34878D82A}">
                    <a16:rowId xmlns:a16="http://schemas.microsoft.com/office/drawing/2014/main" val="10000"/>
                  </a:ext>
                </a:extLst>
              </a:tr>
              <a:tr h="781465">
                <a:tc>
                  <a:txBody>
                    <a:bodyPr/>
                    <a:lstStyle/>
                    <a:p>
                      <a:pPr algn="ctr"/>
                      <a:r>
                        <a:rPr lang="en-US" sz="1800" b="0" dirty="0">
                          <a:solidFill>
                            <a:srgbClr val="616365"/>
                          </a:solidFill>
                        </a:rPr>
                        <a:t>Young</a:t>
                      </a:r>
                      <a:r>
                        <a:rPr lang="en-US" sz="1800" b="0" baseline="0" dirty="0">
                          <a:solidFill>
                            <a:srgbClr val="616365"/>
                          </a:solidFill>
                        </a:rPr>
                        <a:t> women (&lt;24)</a:t>
                      </a:r>
                      <a:endParaRPr lang="en-US" sz="1800" b="0" dirty="0">
                        <a:solidFill>
                          <a:srgbClr val="616365"/>
                        </a:solidFill>
                      </a:endParaRPr>
                    </a:p>
                  </a:txBody>
                  <a:tcPr anchor="ctr"/>
                </a:tc>
                <a:tc>
                  <a:txBody>
                    <a:bodyPr/>
                    <a:lstStyle/>
                    <a:p>
                      <a:pPr marL="285750" indent="-285750" algn="l">
                        <a:buFont typeface="Arial" panose="020B0604020202020204" pitchFamily="34" charset="0"/>
                        <a:buChar char="•"/>
                      </a:pPr>
                      <a:r>
                        <a:rPr lang="en-US" sz="1600" b="0" dirty="0">
                          <a:solidFill>
                            <a:srgbClr val="616365"/>
                          </a:solidFill>
                        </a:rPr>
                        <a:t>Annual</a:t>
                      </a:r>
                      <a:r>
                        <a:rPr lang="en-US" sz="1600" b="0" baseline="0" dirty="0">
                          <a:solidFill>
                            <a:srgbClr val="616365"/>
                          </a:solidFill>
                        </a:rPr>
                        <a:t> screening for chlamydia</a:t>
                      </a:r>
                    </a:p>
                    <a:p>
                      <a:pPr marL="285750" indent="-285750" algn="l">
                        <a:buFont typeface="Arial" panose="020B0604020202020204" pitchFamily="34" charset="0"/>
                        <a:buChar char="•"/>
                      </a:pPr>
                      <a:r>
                        <a:rPr lang="en-US" sz="1600" b="0" baseline="0" dirty="0">
                          <a:solidFill>
                            <a:srgbClr val="616365"/>
                          </a:solidFill>
                        </a:rPr>
                        <a:t>Annual screening for gonorrhea</a:t>
                      </a:r>
                      <a:endParaRPr lang="en-US" sz="1600" b="0" dirty="0">
                        <a:solidFill>
                          <a:srgbClr val="616365"/>
                        </a:solidFill>
                      </a:endParaRPr>
                    </a:p>
                  </a:txBody>
                  <a:tcPr anchor="ctr"/>
                </a:tc>
                <a:extLst>
                  <a:ext uri="{0D108BD9-81ED-4DB2-BD59-A6C34878D82A}">
                    <a16:rowId xmlns:a16="http://schemas.microsoft.com/office/drawing/2014/main" val="10001"/>
                  </a:ext>
                </a:extLst>
              </a:tr>
              <a:tr h="735241">
                <a:tc>
                  <a:txBody>
                    <a:bodyPr/>
                    <a:lstStyle/>
                    <a:p>
                      <a:pPr algn="ctr"/>
                      <a:r>
                        <a:rPr lang="en-US" sz="1800" dirty="0">
                          <a:solidFill>
                            <a:srgbClr val="616365"/>
                          </a:solidFill>
                        </a:rPr>
                        <a:t>Older women (25+)</a:t>
                      </a:r>
                      <a:r>
                        <a:rPr lang="en-US" sz="1800" baseline="0" dirty="0">
                          <a:solidFill>
                            <a:srgbClr val="616365"/>
                          </a:solidFill>
                        </a:rPr>
                        <a:t> and Men</a:t>
                      </a:r>
                      <a:endParaRPr lang="en-US" sz="1800" dirty="0">
                        <a:solidFill>
                          <a:srgbClr val="616365"/>
                        </a:solidFill>
                      </a:endParaRPr>
                    </a:p>
                  </a:txBody>
                  <a:tcPr anchor="ctr"/>
                </a:tc>
                <a:tc>
                  <a:txBody>
                    <a:bodyPr/>
                    <a:lstStyle/>
                    <a:p>
                      <a:pPr marL="285750" indent="-285750" algn="l">
                        <a:buFont typeface="Arial" panose="020B0604020202020204" pitchFamily="34" charset="0"/>
                        <a:buChar char="•"/>
                      </a:pPr>
                      <a:r>
                        <a:rPr lang="en-US" sz="1600" i="0" dirty="0">
                          <a:solidFill>
                            <a:srgbClr val="616365"/>
                          </a:solidFill>
                        </a:rPr>
                        <a:t>Screening based on risk</a:t>
                      </a:r>
                    </a:p>
                  </a:txBody>
                  <a:tcPr anchor="ctr"/>
                </a:tc>
                <a:extLst>
                  <a:ext uri="{0D108BD9-81ED-4DB2-BD59-A6C34878D82A}">
                    <a16:rowId xmlns:a16="http://schemas.microsoft.com/office/drawing/2014/main" val="10002"/>
                  </a:ext>
                </a:extLst>
              </a:tr>
              <a:tr h="735241">
                <a:tc>
                  <a:txBody>
                    <a:bodyPr/>
                    <a:lstStyle/>
                    <a:p>
                      <a:pPr algn="ctr"/>
                      <a:r>
                        <a:rPr lang="en-US" sz="1800" dirty="0">
                          <a:solidFill>
                            <a:srgbClr val="616365"/>
                          </a:solidFill>
                        </a:rPr>
                        <a:t>Pregnant women</a:t>
                      </a:r>
                    </a:p>
                  </a:txBody>
                  <a:tcPr anchor="ctr"/>
                </a:tc>
                <a:tc>
                  <a:txBody>
                    <a:bodyPr/>
                    <a:lstStyle/>
                    <a:p>
                      <a:pPr marL="285750" indent="-285750" algn="l">
                        <a:buFont typeface="Arial" panose="020B0604020202020204" pitchFamily="34" charset="0"/>
                        <a:buChar char="•"/>
                      </a:pPr>
                      <a:r>
                        <a:rPr lang="en-US" sz="1600" dirty="0">
                          <a:solidFill>
                            <a:srgbClr val="616365"/>
                          </a:solidFill>
                        </a:rPr>
                        <a:t>Syphilis,</a:t>
                      </a:r>
                      <a:r>
                        <a:rPr lang="en-US" sz="1600" baseline="0" dirty="0">
                          <a:solidFill>
                            <a:srgbClr val="616365"/>
                          </a:solidFill>
                        </a:rPr>
                        <a:t> HIV, chlamydia, </a:t>
                      </a:r>
                      <a:r>
                        <a:rPr lang="en-US" sz="1600" baseline="0" dirty="0" smtClean="0">
                          <a:solidFill>
                            <a:srgbClr val="616365"/>
                          </a:solidFill>
                        </a:rPr>
                        <a:t>gonorrhea, hepatitis B and hepatitis C</a:t>
                      </a:r>
                      <a:endParaRPr lang="en-US" sz="1600" dirty="0">
                        <a:solidFill>
                          <a:srgbClr val="616365"/>
                        </a:solidFill>
                      </a:endParaRPr>
                    </a:p>
                  </a:txBody>
                  <a:tcPr anchor="ctr"/>
                </a:tc>
                <a:extLst>
                  <a:ext uri="{0D108BD9-81ED-4DB2-BD59-A6C34878D82A}">
                    <a16:rowId xmlns:a16="http://schemas.microsoft.com/office/drawing/2014/main" val="10003"/>
                  </a:ext>
                </a:extLst>
              </a:tr>
              <a:tr h="735241">
                <a:tc>
                  <a:txBody>
                    <a:bodyPr/>
                    <a:lstStyle/>
                    <a:p>
                      <a:pPr algn="ctr"/>
                      <a:r>
                        <a:rPr lang="en-US" sz="1800" dirty="0">
                          <a:solidFill>
                            <a:srgbClr val="616365"/>
                          </a:solidFill>
                        </a:rPr>
                        <a:t>Men who have</a:t>
                      </a:r>
                      <a:r>
                        <a:rPr lang="en-US" sz="1800" baseline="0" dirty="0">
                          <a:solidFill>
                            <a:srgbClr val="616365"/>
                          </a:solidFill>
                        </a:rPr>
                        <a:t> sex with men</a:t>
                      </a:r>
                      <a:endParaRPr lang="en-US" sz="1800" dirty="0">
                        <a:solidFill>
                          <a:srgbClr val="616365"/>
                        </a:solidFill>
                      </a:endParaRPr>
                    </a:p>
                  </a:txBody>
                  <a:tcPr anchor="ctr"/>
                </a:tc>
                <a:tc>
                  <a:txBody>
                    <a:bodyPr/>
                    <a:lstStyle/>
                    <a:p>
                      <a:pPr marL="285750" indent="-285750" algn="l">
                        <a:buFont typeface="Arial" panose="020B0604020202020204" pitchFamily="34" charset="0"/>
                        <a:buChar char="•"/>
                      </a:pPr>
                      <a:r>
                        <a:rPr lang="en-US" sz="1600" dirty="0">
                          <a:solidFill>
                            <a:srgbClr val="616365"/>
                          </a:solidFill>
                        </a:rPr>
                        <a:t>Screening at least once year</a:t>
                      </a:r>
                      <a:r>
                        <a:rPr lang="en-US" sz="1600" baseline="0" dirty="0">
                          <a:solidFill>
                            <a:srgbClr val="616365"/>
                          </a:solidFill>
                        </a:rPr>
                        <a:t> for syphilis, chlamydia, gonorrhea, and HIV</a:t>
                      </a:r>
                      <a:endParaRPr lang="en-US" sz="1600" dirty="0">
                        <a:solidFill>
                          <a:srgbClr val="616365"/>
                        </a:solidFill>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30109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29" y="312260"/>
            <a:ext cx="7068977" cy="867930"/>
          </a:xfrm>
        </p:spPr>
        <p:txBody>
          <a:bodyPr/>
          <a:lstStyle/>
          <a:p>
            <a:r>
              <a:rPr lang="en-US" dirty="0">
                <a:solidFill>
                  <a:srgbClr val="F15F22"/>
                </a:solidFill>
              </a:rPr>
              <a:t>Counseling </a:t>
            </a:r>
            <a:r>
              <a:rPr lang="en-US" dirty="0" smtClean="0">
                <a:solidFill>
                  <a:srgbClr val="F15F22"/>
                </a:solidFill>
              </a:rPr>
              <a:t>for Successful Treatment</a:t>
            </a:r>
            <a:endParaRPr lang="en-US" dirty="0">
              <a:solidFill>
                <a:srgbClr val="F15F22"/>
              </a:solidFill>
            </a:endParaRPr>
          </a:p>
        </p:txBody>
      </p:sp>
      <p:sp>
        <p:nvSpPr>
          <p:cNvPr id="3" name="Content Placeholder 2"/>
          <p:cNvSpPr>
            <a:spLocks noGrp="1"/>
          </p:cNvSpPr>
          <p:nvPr>
            <p:ph sz="half" idx="1"/>
          </p:nvPr>
        </p:nvSpPr>
        <p:spPr>
          <a:xfrm>
            <a:off x="455228" y="1104684"/>
            <a:ext cx="7650085" cy="3862555"/>
          </a:xfrm>
        </p:spPr>
        <p:txBody>
          <a:bodyPr/>
          <a:lstStyle/>
          <a:p>
            <a:pPr marL="347472" indent="-347472">
              <a:lnSpc>
                <a:spcPts val="2600"/>
              </a:lnSpc>
              <a:spcBef>
                <a:spcPts val="1200"/>
              </a:spcBef>
            </a:pPr>
            <a:r>
              <a:rPr lang="en-US" altLang="en-US" b="1" dirty="0">
                <a:solidFill>
                  <a:srgbClr val="7D4199"/>
                </a:solidFill>
              </a:rPr>
              <a:t>What </a:t>
            </a:r>
            <a:r>
              <a:rPr lang="en-US" altLang="en-US" b="1" dirty="0" smtClean="0">
                <a:solidFill>
                  <a:srgbClr val="7D4199"/>
                </a:solidFill>
              </a:rPr>
              <a:t>to share with clients</a:t>
            </a:r>
            <a:r>
              <a:rPr lang="en-US" altLang="en-US" b="1" dirty="0" smtClean="0">
                <a:solidFill>
                  <a:srgbClr val="F15F22"/>
                </a:solidFill>
              </a:rPr>
              <a:t>:</a:t>
            </a:r>
            <a:endParaRPr lang="en-US" altLang="en-US" b="1" dirty="0">
              <a:solidFill>
                <a:srgbClr val="F15F22"/>
              </a:solidFill>
            </a:endParaRPr>
          </a:p>
          <a:p>
            <a:pPr marL="347472" lvl="3" indent="-347472">
              <a:lnSpc>
                <a:spcPts val="2600"/>
              </a:lnSpc>
              <a:spcBef>
                <a:spcPts val="1200"/>
              </a:spcBef>
              <a:buClr>
                <a:srgbClr val="F15F22"/>
              </a:buClr>
            </a:pPr>
            <a:r>
              <a:rPr lang="en-US" altLang="en-US" dirty="0" smtClean="0"/>
              <a:t>Emphasize chlamydia/gonorrhea </a:t>
            </a:r>
            <a:r>
              <a:rPr lang="en-US" altLang="en-US" dirty="0"/>
              <a:t>are sexually transmitted</a:t>
            </a:r>
          </a:p>
          <a:p>
            <a:pPr marL="347472" lvl="3" indent="-347472">
              <a:lnSpc>
                <a:spcPts val="2600"/>
              </a:lnSpc>
              <a:spcBef>
                <a:spcPts val="1200"/>
              </a:spcBef>
              <a:buClr>
                <a:srgbClr val="F15F22"/>
              </a:buClr>
            </a:pPr>
            <a:r>
              <a:rPr lang="en-US" altLang="en-US" dirty="0"/>
              <a:t>Ensure medication is taken properly</a:t>
            </a:r>
          </a:p>
          <a:p>
            <a:pPr marL="347472" lvl="3" indent="-347472">
              <a:lnSpc>
                <a:spcPts val="2600"/>
              </a:lnSpc>
              <a:spcBef>
                <a:spcPts val="1200"/>
              </a:spcBef>
              <a:buClr>
                <a:srgbClr val="F15F22"/>
              </a:buClr>
            </a:pPr>
            <a:r>
              <a:rPr lang="en-US" altLang="en-US" dirty="0" smtClean="0"/>
              <a:t>Avoid sexual contact for </a:t>
            </a:r>
            <a:r>
              <a:rPr lang="en-US" altLang="en-US" dirty="0"/>
              <a:t>7 days after you AND your partner(s) have been treated</a:t>
            </a:r>
          </a:p>
          <a:p>
            <a:pPr marL="347472" lvl="3" indent="-347472">
              <a:lnSpc>
                <a:spcPts val="2600"/>
              </a:lnSpc>
              <a:spcBef>
                <a:spcPts val="1200"/>
              </a:spcBef>
              <a:buClr>
                <a:srgbClr val="F15F22"/>
              </a:buClr>
            </a:pPr>
            <a:r>
              <a:rPr lang="en-US" altLang="en-US" dirty="0"/>
              <a:t>Discuss all options for partner treatment</a:t>
            </a:r>
          </a:p>
          <a:p>
            <a:pPr marL="347472" lvl="3" indent="-347472">
              <a:lnSpc>
                <a:spcPts val="2600"/>
              </a:lnSpc>
              <a:spcBef>
                <a:spcPts val="1200"/>
              </a:spcBef>
              <a:buClr>
                <a:srgbClr val="F15F22"/>
              </a:buClr>
            </a:pPr>
            <a:r>
              <a:rPr lang="en-US" altLang="en-US" dirty="0"/>
              <a:t>Recommend retest in 3 </a:t>
            </a:r>
            <a:r>
              <a:rPr lang="en-US" altLang="en-US" dirty="0" smtClean="0"/>
              <a:t>months</a:t>
            </a:r>
            <a:endParaRPr lang="en-US" alt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5259" y="4457828"/>
            <a:ext cx="3357188" cy="2238125"/>
          </a:xfrm>
          <a:prstGeom prst="rect">
            <a:avLst/>
          </a:prstGeom>
        </p:spPr>
      </p:pic>
    </p:spTree>
    <p:extLst>
      <p:ext uri="{BB962C8B-B14F-4D97-AF65-F5344CB8AC3E}">
        <p14:creationId xmlns:p14="http://schemas.microsoft.com/office/powerpoint/2010/main" val="3553862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56070"/>
            <a:ext cx="8257971" cy="480131"/>
          </a:xfrm>
        </p:spPr>
        <p:txBody>
          <a:bodyPr/>
          <a:lstStyle/>
          <a:p>
            <a:r>
              <a:rPr lang="en-US" dirty="0" smtClean="0">
                <a:solidFill>
                  <a:srgbClr val="F15F22"/>
                </a:solidFill>
              </a:rPr>
              <a:t>Reinfection + Potential Complications</a:t>
            </a:r>
            <a:endParaRPr lang="en-US" dirty="0">
              <a:solidFill>
                <a:srgbClr val="F15F22"/>
              </a:solidFill>
            </a:endParaRPr>
          </a:p>
        </p:txBody>
      </p:sp>
      <p:sp>
        <p:nvSpPr>
          <p:cNvPr id="5" name="Text Box 4"/>
          <p:cNvSpPr txBox="1">
            <a:spLocks noChangeArrowheads="1"/>
          </p:cNvSpPr>
          <p:nvPr/>
        </p:nvSpPr>
        <p:spPr bwMode="auto">
          <a:xfrm>
            <a:off x="2651609" y="6288240"/>
            <a:ext cx="7391400" cy="227755"/>
          </a:xfrm>
          <a:prstGeom prst="rect">
            <a:avLst/>
          </a:prstGeom>
          <a:noFill/>
          <a:ln w="9525">
            <a:noFill/>
            <a:miter lim="800000"/>
            <a:headEnd/>
            <a:tailEnd/>
          </a:ln>
        </p:spPr>
        <p:txBody>
          <a:bodyPr>
            <a:spAutoFit/>
          </a:bodyPr>
          <a:lstStyle/>
          <a:p>
            <a:pPr marL="0" marR="0" lvl="0" indent="0" algn="ctr" defTabSz="912813" rtl="0" eaLnBrk="1" fontAlgn="auto" latinLnBrk="0" hangingPunct="1">
              <a:lnSpc>
                <a:spcPct val="80000"/>
              </a:lnSpc>
              <a:spcBef>
                <a:spcPct val="50000"/>
              </a:spcBef>
              <a:spcAft>
                <a:spcPts val="0"/>
              </a:spcAft>
              <a:buClrTx/>
              <a:buSzTx/>
              <a:buFontTx/>
              <a:buNone/>
              <a:tabLst/>
              <a:defRPr/>
            </a:pPr>
            <a:r>
              <a:rPr kumimoji="0" lang="fr-FR" altLang="en-US" sz="1100" b="0" i="0" u="none" strike="noStrike" kern="1200" cap="none" spc="0" normalizeH="0" baseline="0" noProof="0" dirty="0">
                <a:ln>
                  <a:noFill/>
                </a:ln>
                <a:solidFill>
                  <a:srgbClr val="616365"/>
                </a:solidFill>
                <a:effectLst/>
                <a:uLnTx/>
                <a:uFillTx/>
                <a:latin typeface="Arial"/>
                <a:ea typeface="+mn-ea"/>
                <a:cs typeface="+mn-cs"/>
              </a:rPr>
              <a:t>Source: Hillis SD, et al. (1997). Am J </a:t>
            </a:r>
            <a:r>
              <a:rPr kumimoji="0" lang="fr-FR" altLang="en-US" sz="1100" b="0" i="0" u="none" strike="noStrike" kern="1200" cap="none" spc="0" normalizeH="0" baseline="0" noProof="0" dirty="0" err="1">
                <a:ln>
                  <a:noFill/>
                </a:ln>
                <a:solidFill>
                  <a:srgbClr val="616365"/>
                </a:solidFill>
                <a:effectLst/>
                <a:uLnTx/>
                <a:uFillTx/>
                <a:latin typeface="Arial"/>
                <a:ea typeface="+mn-ea"/>
                <a:cs typeface="+mn-cs"/>
              </a:rPr>
              <a:t>Obstet</a:t>
            </a:r>
            <a:r>
              <a:rPr kumimoji="0" lang="fr-FR" altLang="en-US" sz="1100" b="0" i="0" u="none" strike="noStrike" kern="1200" cap="none" spc="0" normalizeH="0" baseline="0" noProof="0" dirty="0">
                <a:ln>
                  <a:noFill/>
                </a:ln>
                <a:solidFill>
                  <a:srgbClr val="616365"/>
                </a:solidFill>
                <a:effectLst/>
                <a:uLnTx/>
                <a:uFillTx/>
                <a:latin typeface="Arial"/>
                <a:ea typeface="+mn-ea"/>
                <a:cs typeface="+mn-cs"/>
              </a:rPr>
              <a:t> </a:t>
            </a:r>
            <a:r>
              <a:rPr kumimoji="0" lang="fr-FR" altLang="en-US" sz="1100" b="0" i="0" u="none" strike="noStrike" kern="1200" cap="none" spc="0" normalizeH="0" baseline="0" noProof="0" dirty="0" err="1">
                <a:ln>
                  <a:noFill/>
                </a:ln>
                <a:solidFill>
                  <a:srgbClr val="616365"/>
                </a:solidFill>
                <a:effectLst/>
                <a:uLnTx/>
                <a:uFillTx/>
                <a:latin typeface="Arial"/>
                <a:ea typeface="+mn-ea"/>
                <a:cs typeface="+mn-cs"/>
              </a:rPr>
              <a:t>Gynecol</a:t>
            </a:r>
            <a:r>
              <a:rPr kumimoji="0" lang="fr-FR" altLang="en-US" sz="1100" b="0" i="0" u="none" strike="noStrike" kern="1200" cap="none" spc="0" normalizeH="0" baseline="0" noProof="0" dirty="0">
                <a:ln>
                  <a:noFill/>
                </a:ln>
                <a:solidFill>
                  <a:srgbClr val="616365"/>
                </a:solidFill>
                <a:effectLst/>
                <a:uLnTx/>
                <a:uFillTx/>
                <a:latin typeface="Arial"/>
                <a:ea typeface="+mn-ea"/>
                <a:cs typeface="+mn-cs"/>
              </a:rPr>
              <a:t> 176(1 Pt 1): 103-7.</a:t>
            </a:r>
            <a:endParaRPr kumimoji="0" lang="en-US" altLang="en-US" sz="1100" b="0" i="0" u="none" strike="noStrike" kern="1200" cap="none" spc="0" normalizeH="0" baseline="0" noProof="0" dirty="0">
              <a:ln>
                <a:noFill/>
              </a:ln>
              <a:solidFill>
                <a:srgbClr val="616365"/>
              </a:solidFill>
              <a:effectLst/>
              <a:uLnTx/>
              <a:uFillTx/>
              <a:latin typeface="Arial"/>
              <a:ea typeface="+mn-ea"/>
              <a:cs typeface="+mn-cs"/>
            </a:endParaRPr>
          </a:p>
        </p:txBody>
      </p:sp>
      <p:sp>
        <p:nvSpPr>
          <p:cNvPr id="6" name="Content Placeholder 2"/>
          <p:cNvSpPr>
            <a:spLocks noGrp="1"/>
          </p:cNvSpPr>
          <p:nvPr>
            <p:ph sz="half" idx="1"/>
          </p:nvPr>
        </p:nvSpPr>
        <p:spPr>
          <a:xfrm>
            <a:off x="737834" y="1608177"/>
            <a:ext cx="2939431" cy="4975465"/>
          </a:xfrm>
        </p:spPr>
        <p:txBody>
          <a:bodyPr/>
          <a:lstStyle/>
          <a:p>
            <a:pPr marL="347472" indent="-347472">
              <a:buClr>
                <a:srgbClr val="F15F22"/>
              </a:buClr>
            </a:pPr>
            <a:r>
              <a:rPr lang="en-US" b="1" dirty="0">
                <a:solidFill>
                  <a:srgbClr val="616365"/>
                </a:solidFill>
              </a:rPr>
              <a:t>2</a:t>
            </a:r>
            <a:r>
              <a:rPr lang="en-US" b="1" baseline="30000" dirty="0">
                <a:solidFill>
                  <a:srgbClr val="616365"/>
                </a:solidFill>
              </a:rPr>
              <a:t>nd</a:t>
            </a:r>
            <a:r>
              <a:rPr lang="en-US" b="1" dirty="0">
                <a:solidFill>
                  <a:srgbClr val="616365"/>
                </a:solidFill>
              </a:rPr>
              <a:t> infection:</a:t>
            </a:r>
          </a:p>
          <a:p>
            <a:pPr marL="804672" lvl="2" indent="-347472">
              <a:lnSpc>
                <a:spcPts val="2600"/>
              </a:lnSpc>
              <a:spcBef>
                <a:spcPts val="1200"/>
              </a:spcBef>
              <a:buClr>
                <a:schemeClr val="tx1"/>
              </a:buClr>
              <a:buFont typeface="Arial" charset="0"/>
              <a:buChar char="•"/>
            </a:pPr>
            <a:r>
              <a:rPr lang="en-US" dirty="0">
                <a:solidFill>
                  <a:srgbClr val="616365"/>
                </a:solidFill>
              </a:rPr>
              <a:t>4x risk of PID</a:t>
            </a:r>
          </a:p>
          <a:p>
            <a:pPr marL="804672" lvl="2" indent="-347472">
              <a:lnSpc>
                <a:spcPts val="2600"/>
              </a:lnSpc>
              <a:spcBef>
                <a:spcPts val="1200"/>
              </a:spcBef>
              <a:buClr>
                <a:schemeClr val="tx1"/>
              </a:buClr>
              <a:buFont typeface="Arial" charset="0"/>
              <a:buChar char="•"/>
            </a:pPr>
            <a:r>
              <a:rPr lang="en-US" dirty="0">
                <a:solidFill>
                  <a:srgbClr val="616365"/>
                </a:solidFill>
              </a:rPr>
              <a:t>2x risk of ectopic pregnancy</a:t>
            </a:r>
          </a:p>
          <a:p>
            <a:pPr marL="347472" indent="-347472">
              <a:buClr>
                <a:srgbClr val="88CBDF"/>
              </a:buClr>
              <a:buFont typeface="Arial" charset="0"/>
              <a:buChar char="•"/>
            </a:pPr>
            <a:endParaRPr lang="en-US" dirty="0">
              <a:solidFill>
                <a:srgbClr val="616365"/>
              </a:solidFill>
            </a:endParaRPr>
          </a:p>
          <a:p>
            <a:pPr marL="347472" indent="-347472">
              <a:buClr>
                <a:srgbClr val="F15F22"/>
              </a:buClr>
            </a:pPr>
            <a:r>
              <a:rPr lang="en-US" b="1" dirty="0">
                <a:solidFill>
                  <a:srgbClr val="616365"/>
                </a:solidFill>
              </a:rPr>
              <a:t>3+ infections:</a:t>
            </a:r>
          </a:p>
          <a:p>
            <a:pPr marL="804672" lvl="2" indent="-347472">
              <a:lnSpc>
                <a:spcPts val="2600"/>
              </a:lnSpc>
              <a:spcBef>
                <a:spcPts val="1200"/>
              </a:spcBef>
              <a:buClr>
                <a:schemeClr val="tx1"/>
              </a:buClr>
              <a:buFont typeface="Arial" charset="0"/>
              <a:buChar char="•"/>
            </a:pPr>
            <a:r>
              <a:rPr lang="en-US" dirty="0">
                <a:solidFill>
                  <a:srgbClr val="616365"/>
                </a:solidFill>
              </a:rPr>
              <a:t>6x risk of PID</a:t>
            </a:r>
          </a:p>
          <a:p>
            <a:pPr marL="804672" lvl="2" indent="-347472">
              <a:lnSpc>
                <a:spcPts val="2600"/>
              </a:lnSpc>
              <a:spcBef>
                <a:spcPts val="1200"/>
              </a:spcBef>
              <a:buClr>
                <a:schemeClr val="tx1"/>
              </a:buClr>
              <a:buFont typeface="Arial" charset="0"/>
              <a:buChar char="•"/>
            </a:pPr>
            <a:r>
              <a:rPr lang="en-US" dirty="0">
                <a:solidFill>
                  <a:srgbClr val="616365"/>
                </a:solidFill>
              </a:rPr>
              <a:t>5x risk of ectopic pregnancy</a:t>
            </a:r>
          </a:p>
          <a:p>
            <a:pPr marL="347472" indent="-347472">
              <a:buFont typeface="Arial" charset="0"/>
              <a:buChar char="•"/>
            </a:pPr>
            <a:endParaRPr lang="en-US" dirty="0"/>
          </a:p>
          <a:p>
            <a:pPr marL="0" indent="0">
              <a:buNone/>
            </a:pPr>
            <a:endParaRPr lang="en-US" dirty="0"/>
          </a:p>
        </p:txBody>
      </p:sp>
      <p:graphicFrame>
        <p:nvGraphicFramePr>
          <p:cNvPr id="7" name="Object 7"/>
          <p:cNvGraphicFramePr>
            <a:graphicFrameLocks noChangeAspect="1"/>
          </p:cNvGraphicFramePr>
          <p:nvPr>
            <p:extLst/>
          </p:nvPr>
        </p:nvGraphicFramePr>
        <p:xfrm>
          <a:off x="1703740" y="1527398"/>
          <a:ext cx="7313613" cy="4597400"/>
        </p:xfrm>
        <a:graphic>
          <a:graphicData uri="http://schemas.openxmlformats.org/presentationml/2006/ole">
            <mc:AlternateContent xmlns:mc="http://schemas.openxmlformats.org/markup-compatibility/2006">
              <mc:Choice xmlns:v="urn:schemas-microsoft-com:vml" Requires="v">
                <p:oleObj spid="_x0000_s1053" r:id="rId4" imgW="7309738" imgH="4596782" progId="Excel.Chart.8">
                  <p:embed/>
                </p:oleObj>
              </mc:Choice>
              <mc:Fallback>
                <p:oleObj r:id="rId4" imgW="7309738" imgH="4596782" progId="Excel.Chart.8">
                  <p:embed/>
                  <p:pic>
                    <p:nvPicPr>
                      <p:cNvPr id="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740" y="1527398"/>
                        <a:ext cx="7313613" cy="4597400"/>
                      </a:xfrm>
                      <a:prstGeom prst="rect">
                        <a:avLst/>
                      </a:prstGeom>
                      <a:noFill/>
                      <a:extLst/>
                    </p:spPr>
                  </p:pic>
                </p:oleObj>
              </mc:Fallback>
            </mc:AlternateContent>
          </a:graphicData>
        </a:graphic>
      </p:graphicFrame>
    </p:spTree>
    <p:extLst>
      <p:ext uri="{BB962C8B-B14F-4D97-AF65-F5344CB8AC3E}">
        <p14:creationId xmlns:p14="http://schemas.microsoft.com/office/powerpoint/2010/main" val="2465141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4301"/>
            <a:ext cx="8026940" cy="480131"/>
          </a:xfrm>
        </p:spPr>
        <p:txBody>
          <a:bodyPr/>
          <a:lstStyle/>
          <a:p>
            <a:r>
              <a:rPr lang="en-US" dirty="0">
                <a:solidFill>
                  <a:srgbClr val="F15F22"/>
                </a:solidFill>
              </a:rPr>
              <a:t>Why does re-infection occur?</a:t>
            </a:r>
          </a:p>
        </p:txBody>
      </p:sp>
      <p:sp>
        <p:nvSpPr>
          <p:cNvPr id="4" name="Content Placeholder 3"/>
          <p:cNvSpPr>
            <a:spLocks noGrp="1"/>
          </p:cNvSpPr>
          <p:nvPr>
            <p:ph sz="half" idx="4294967295"/>
          </p:nvPr>
        </p:nvSpPr>
        <p:spPr>
          <a:xfrm>
            <a:off x="533400" y="1223519"/>
            <a:ext cx="7391400" cy="1828800"/>
          </a:xfrm>
        </p:spPr>
        <p:txBody>
          <a:bodyPr>
            <a:normAutofit/>
          </a:bodyPr>
          <a:lstStyle/>
          <a:p>
            <a:pPr marL="347472" lvl="3" indent="-347472">
              <a:lnSpc>
                <a:spcPts val="2600"/>
              </a:lnSpc>
              <a:spcBef>
                <a:spcPts val="1200"/>
              </a:spcBef>
              <a:buClr>
                <a:srgbClr val="F15F22"/>
              </a:buClr>
            </a:pPr>
            <a:r>
              <a:rPr lang="en-US" altLang="en-US" dirty="0"/>
              <a:t>Sex with untreated partner</a:t>
            </a:r>
          </a:p>
          <a:p>
            <a:pPr marL="347472" lvl="3" indent="-347472">
              <a:lnSpc>
                <a:spcPts val="2600"/>
              </a:lnSpc>
              <a:spcBef>
                <a:spcPts val="1200"/>
              </a:spcBef>
              <a:buClr>
                <a:srgbClr val="F15F22"/>
              </a:buClr>
            </a:pPr>
            <a:r>
              <a:rPr lang="en-US" altLang="en-US" dirty="0"/>
              <a:t>Sex with new partner</a:t>
            </a:r>
          </a:p>
          <a:p>
            <a:pPr marL="347472" lvl="3" indent="-347472">
              <a:lnSpc>
                <a:spcPts val="2600"/>
              </a:lnSpc>
              <a:spcBef>
                <a:spcPts val="1200"/>
              </a:spcBef>
              <a:buClr>
                <a:srgbClr val="F15F22"/>
              </a:buClr>
            </a:pPr>
            <a:r>
              <a:rPr lang="en-US" altLang="en-US" dirty="0"/>
              <a:t>Sex too soon after taking medication</a:t>
            </a:r>
          </a:p>
        </p:txBody>
      </p:sp>
      <p:sp>
        <p:nvSpPr>
          <p:cNvPr id="5" name="Content Placeholder 4"/>
          <p:cNvSpPr>
            <a:spLocks noGrp="1"/>
          </p:cNvSpPr>
          <p:nvPr>
            <p:ph sz="half" idx="4294967295"/>
          </p:nvPr>
        </p:nvSpPr>
        <p:spPr>
          <a:xfrm>
            <a:off x="533400" y="3052319"/>
            <a:ext cx="6934200" cy="2819400"/>
          </a:xfrm>
          <a:ln w="12700">
            <a:solidFill>
              <a:schemeClr val="bg1"/>
            </a:solidFill>
          </a:ln>
        </p:spPr>
        <p:txBody>
          <a:bodyPr>
            <a:normAutofit/>
          </a:bodyPr>
          <a:lstStyle/>
          <a:p>
            <a:pPr marL="0" lvl="3" indent="0">
              <a:lnSpc>
                <a:spcPts val="2600"/>
              </a:lnSpc>
              <a:spcBef>
                <a:spcPts val="1200"/>
              </a:spcBef>
              <a:buClr>
                <a:srgbClr val="F15F22"/>
              </a:buClr>
              <a:buNone/>
              <a:tabLst>
                <a:tab pos="455613" algn="l"/>
              </a:tabLst>
            </a:pPr>
            <a:r>
              <a:rPr lang="en-US" altLang="en-US" dirty="0"/>
              <a:t>Other important factors:</a:t>
            </a:r>
          </a:p>
          <a:p>
            <a:pPr marL="347472" lvl="3" indent="-347472">
              <a:lnSpc>
                <a:spcPts val="2600"/>
              </a:lnSpc>
              <a:spcBef>
                <a:spcPts val="1200"/>
              </a:spcBef>
              <a:buClr>
                <a:srgbClr val="F15F22"/>
              </a:buClr>
              <a:tabLst>
                <a:tab pos="455613" algn="l"/>
              </a:tabLst>
            </a:pPr>
            <a:r>
              <a:rPr lang="en-US" altLang="en-US" dirty="0"/>
              <a:t>Power differential between patient &amp; partner(s)</a:t>
            </a:r>
          </a:p>
          <a:p>
            <a:pPr marL="347472" lvl="3" indent="-347472">
              <a:lnSpc>
                <a:spcPts val="2600"/>
              </a:lnSpc>
              <a:spcBef>
                <a:spcPts val="1200"/>
              </a:spcBef>
              <a:buClr>
                <a:srgbClr val="F15F22"/>
              </a:buClr>
              <a:tabLst>
                <a:tab pos="455613" algn="l"/>
              </a:tabLst>
            </a:pPr>
            <a:r>
              <a:rPr lang="en-US" altLang="en-US" dirty="0"/>
              <a:t>Intimate partner violence</a:t>
            </a:r>
          </a:p>
          <a:p>
            <a:pPr marL="347472" lvl="3" indent="-347472">
              <a:lnSpc>
                <a:spcPts val="2600"/>
              </a:lnSpc>
              <a:spcBef>
                <a:spcPts val="1200"/>
              </a:spcBef>
              <a:buClr>
                <a:srgbClr val="F15F22"/>
              </a:buClr>
              <a:tabLst>
                <a:tab pos="455613" algn="l"/>
              </a:tabLst>
            </a:pPr>
            <a:r>
              <a:rPr lang="en-US" altLang="en-US" dirty="0"/>
              <a:t>Other socio-economic factors</a:t>
            </a:r>
          </a:p>
        </p:txBody>
      </p:sp>
    </p:spTree>
    <p:extLst>
      <p:ext uri="{BB962C8B-B14F-4D97-AF65-F5344CB8AC3E}">
        <p14:creationId xmlns:p14="http://schemas.microsoft.com/office/powerpoint/2010/main" val="413588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bwMode="auto">
          <a:prstGeom prst="rect">
            <a:avLst/>
          </a:prstGeom>
          <a:noFill/>
          <a:ln>
            <a:miter lim="800000"/>
            <a:headEnd/>
            <a:tailEnd/>
          </a:ln>
        </p:spPr>
        <p:txBody>
          <a:bodyPr anchor="ctr">
            <a:normAutofit fontScale="90000"/>
          </a:bodyPr>
          <a:lstStyle/>
          <a:p>
            <a:pPr algn="l" defTabSz="912813" eaLnBrk="1" hangingPunct="1"/>
            <a:r>
              <a:rPr lang="en-US" altLang="en-US" b="1" dirty="0">
                <a:solidFill>
                  <a:srgbClr val="F15F22"/>
                </a:solidFill>
              </a:rPr>
              <a:t>Partner Management Options</a:t>
            </a:r>
          </a:p>
        </p:txBody>
      </p:sp>
      <p:sp>
        <p:nvSpPr>
          <p:cNvPr id="93188" name="Rectangle 3"/>
          <p:cNvSpPr>
            <a:spLocks noGrp="1" noChangeArrowheads="1"/>
          </p:cNvSpPr>
          <p:nvPr>
            <p:ph sz="half" idx="1"/>
          </p:nvPr>
        </p:nvSpPr>
        <p:spPr>
          <a:xfrm>
            <a:off x="737834" y="1402545"/>
            <a:ext cx="7886700" cy="4475741"/>
          </a:xfrm>
        </p:spPr>
        <p:txBody>
          <a:bodyPr>
            <a:normAutofit/>
          </a:bodyPr>
          <a:lstStyle/>
          <a:p>
            <a:pPr marL="347472" indent="-347472" defTabSz="912813">
              <a:lnSpc>
                <a:spcPts val="2600"/>
              </a:lnSpc>
              <a:spcBef>
                <a:spcPts val="1200"/>
              </a:spcBef>
              <a:buClr>
                <a:srgbClr val="F15F22"/>
              </a:buClr>
              <a:buSzPct val="140000"/>
              <a:buFont typeface="Wingdings" panose="05000000000000000000" pitchFamily="2" charset="2"/>
              <a:buChar char="§"/>
            </a:pPr>
            <a:r>
              <a:rPr lang="en-US" b="1" dirty="0">
                <a:cs typeface="Arial" charset="0"/>
              </a:rPr>
              <a:t>T</a:t>
            </a:r>
            <a:r>
              <a:rPr lang="en-US" b="1" dirty="0">
                <a:solidFill>
                  <a:srgbClr val="616365"/>
                </a:solidFill>
                <a:cs typeface="Arial" charset="0"/>
              </a:rPr>
              <a:t>reat ALL sexual partners from the </a:t>
            </a:r>
            <a:r>
              <a:rPr lang="en-US" b="1" dirty="0">
                <a:solidFill>
                  <a:schemeClr val="accent2"/>
                </a:solidFill>
                <a:cs typeface="Arial" charset="0"/>
              </a:rPr>
              <a:t>2</a:t>
            </a:r>
            <a:r>
              <a:rPr lang="en-US" b="1" dirty="0">
                <a:cs typeface="Arial" charset="0"/>
              </a:rPr>
              <a:t> </a:t>
            </a:r>
            <a:r>
              <a:rPr lang="en-US" b="1" dirty="0">
                <a:solidFill>
                  <a:schemeClr val="accent2"/>
                </a:solidFill>
                <a:cs typeface="Arial" charset="0"/>
              </a:rPr>
              <a:t>months</a:t>
            </a:r>
            <a:r>
              <a:rPr lang="en-US" b="1" dirty="0">
                <a:cs typeface="Arial" charset="0"/>
              </a:rPr>
              <a:t> prior to the positive </a:t>
            </a:r>
            <a:r>
              <a:rPr lang="en-US" b="1" dirty="0" smtClean="0">
                <a:cs typeface="Arial" charset="0"/>
              </a:rPr>
              <a:t>test for chlamydia and gonorrhea</a:t>
            </a:r>
            <a:endParaRPr lang="en-US" b="1" dirty="0">
              <a:cs typeface="Arial" charset="0"/>
            </a:endParaRPr>
          </a:p>
          <a:p>
            <a:pPr marL="690372" lvl="1" indent="-347472" defTabSz="912813">
              <a:lnSpc>
                <a:spcPts val="2600"/>
              </a:lnSpc>
              <a:spcBef>
                <a:spcPts val="1200"/>
              </a:spcBef>
              <a:buClr>
                <a:srgbClr val="616365"/>
              </a:buClr>
              <a:buSzPct val="140000"/>
            </a:pPr>
            <a:r>
              <a:rPr lang="en-US" altLang="en-US" b="1" dirty="0">
                <a:solidFill>
                  <a:srgbClr val="616365"/>
                </a:solidFill>
              </a:rPr>
              <a:t>Provider </a:t>
            </a:r>
            <a:r>
              <a:rPr lang="en-US" altLang="en-US" b="1" dirty="0" smtClean="0">
                <a:solidFill>
                  <a:srgbClr val="616365"/>
                </a:solidFill>
              </a:rPr>
              <a:t>Referral</a:t>
            </a:r>
          </a:p>
          <a:p>
            <a:pPr marL="690372" lvl="1" indent="-347472" defTabSz="912813">
              <a:lnSpc>
                <a:spcPts val="2600"/>
              </a:lnSpc>
              <a:spcBef>
                <a:spcPts val="1200"/>
              </a:spcBef>
              <a:buClr>
                <a:srgbClr val="616365"/>
              </a:buClr>
              <a:buSzPct val="140000"/>
            </a:pPr>
            <a:r>
              <a:rPr lang="en-US" altLang="en-US" b="1" dirty="0" smtClean="0">
                <a:solidFill>
                  <a:srgbClr val="616365"/>
                </a:solidFill>
              </a:rPr>
              <a:t>Patient referral</a:t>
            </a:r>
          </a:p>
          <a:p>
            <a:pPr marL="690372" lvl="1" indent="-347472" defTabSz="912813">
              <a:lnSpc>
                <a:spcPts val="2600"/>
              </a:lnSpc>
              <a:spcBef>
                <a:spcPts val="1200"/>
              </a:spcBef>
              <a:buClr>
                <a:srgbClr val="616365"/>
              </a:buClr>
              <a:buSzPct val="140000"/>
            </a:pPr>
            <a:r>
              <a:rPr lang="en-US" altLang="en-US" b="1" dirty="0" smtClean="0">
                <a:solidFill>
                  <a:srgbClr val="616365"/>
                </a:solidFill>
              </a:rPr>
              <a:t>Expedited Partner Therapy (EPT)</a:t>
            </a:r>
            <a:endParaRPr lang="en-US" altLang="en-US" i="1" dirty="0">
              <a:solidFill>
                <a:srgbClr val="616365"/>
              </a:solidFill>
            </a:endParaRPr>
          </a:p>
        </p:txBody>
      </p:sp>
    </p:spTree>
    <p:extLst>
      <p:ext uri="{BB962C8B-B14F-4D97-AF65-F5344CB8AC3E}">
        <p14:creationId xmlns:p14="http://schemas.microsoft.com/office/powerpoint/2010/main" val="684071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Placeholder 2"/>
          <p:cNvSpPr>
            <a:spLocks noGrp="1"/>
          </p:cNvSpPr>
          <p:nvPr>
            <p:ph type="body" idx="1"/>
          </p:nvPr>
        </p:nvSpPr>
        <p:spPr>
          <a:xfrm>
            <a:off x="0" y="2386016"/>
            <a:ext cx="9144000" cy="1500187"/>
          </a:xfrm>
          <a:solidFill>
            <a:srgbClr val="F15D22"/>
          </a:solidFill>
        </p:spPr>
        <p:txBody>
          <a:bodyPr anchor="ctr"/>
          <a:lstStyle/>
          <a:p>
            <a:pPr algn="ctr"/>
            <a:r>
              <a:rPr lang="en-US" altLang="en-US" sz="3600" b="1" dirty="0" smtClean="0">
                <a:latin typeface="Arial" panose="020B0604020202020204" pitchFamily="34" charset="0"/>
                <a:cs typeface="Arial" panose="020B0604020202020204" pitchFamily="34" charset="0"/>
              </a:rPr>
              <a:t>Syphilis</a:t>
            </a:r>
            <a:endParaRPr lang="en-US" alt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774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accent2"/>
              </a:buClr>
              <a:buSzPts val="3200"/>
              <a:buFont typeface="Arial"/>
              <a:buNone/>
            </a:pPr>
            <a:r>
              <a:rPr lang="en-US" dirty="0"/>
              <a:t>What is S</a:t>
            </a:r>
            <a:r>
              <a:rPr lang="en-US" dirty="0" smtClean="0"/>
              <a:t>yphilis</a:t>
            </a:r>
            <a:r>
              <a:rPr lang="en-US" dirty="0"/>
              <a:t>?</a:t>
            </a:r>
            <a:endParaRPr dirty="0"/>
          </a:p>
        </p:txBody>
      </p:sp>
      <p:sp>
        <p:nvSpPr>
          <p:cNvPr id="142" name="Google Shape;142;p4"/>
          <p:cNvSpPr txBox="1">
            <a:spLocks noGrp="1"/>
          </p:cNvSpPr>
          <p:nvPr>
            <p:ph type="body" idx="1"/>
          </p:nvPr>
        </p:nvSpPr>
        <p:spPr>
          <a:xfrm>
            <a:off x="751481" y="1402081"/>
            <a:ext cx="4201519" cy="3862555"/>
          </a:xfrm>
          <a:custGeom>
            <a:avLst/>
            <a:gdLst>
              <a:gd name="connsiteX0" fmla="*/ 0 w 4182469"/>
              <a:gd name="connsiteY0" fmla="*/ 0 h 5632271"/>
              <a:gd name="connsiteX1" fmla="*/ 4182469 w 4182469"/>
              <a:gd name="connsiteY1" fmla="*/ 0 h 5632271"/>
              <a:gd name="connsiteX2" fmla="*/ 4182469 w 4182469"/>
              <a:gd name="connsiteY2" fmla="*/ 5632271 h 5632271"/>
              <a:gd name="connsiteX3" fmla="*/ 0 w 4182469"/>
              <a:gd name="connsiteY3" fmla="*/ 5632271 h 5632271"/>
              <a:gd name="connsiteX4" fmla="*/ 0 w 4182469"/>
              <a:gd name="connsiteY4" fmla="*/ 0 h 5632271"/>
              <a:gd name="connsiteX0" fmla="*/ 0 w 4182469"/>
              <a:gd name="connsiteY0" fmla="*/ 0 h 5632271"/>
              <a:gd name="connsiteX1" fmla="*/ 4182469 w 4182469"/>
              <a:gd name="connsiteY1" fmla="*/ 0 h 5632271"/>
              <a:gd name="connsiteX2" fmla="*/ 4144369 w 4182469"/>
              <a:gd name="connsiteY2" fmla="*/ 2655569 h 5632271"/>
              <a:gd name="connsiteX3" fmla="*/ 4182469 w 4182469"/>
              <a:gd name="connsiteY3" fmla="*/ 5632271 h 5632271"/>
              <a:gd name="connsiteX4" fmla="*/ 0 w 4182469"/>
              <a:gd name="connsiteY4" fmla="*/ 5632271 h 5632271"/>
              <a:gd name="connsiteX5" fmla="*/ 0 w 4182469"/>
              <a:gd name="connsiteY5" fmla="*/ 0 h 5632271"/>
              <a:gd name="connsiteX0" fmla="*/ 0 w 4182469"/>
              <a:gd name="connsiteY0" fmla="*/ 0 h 5632271"/>
              <a:gd name="connsiteX1" fmla="*/ 4182469 w 4182469"/>
              <a:gd name="connsiteY1" fmla="*/ 0 h 5632271"/>
              <a:gd name="connsiteX2" fmla="*/ 4144369 w 4182469"/>
              <a:gd name="connsiteY2" fmla="*/ 2655569 h 5632271"/>
              <a:gd name="connsiteX3" fmla="*/ 4182469 w 4182469"/>
              <a:gd name="connsiteY3" fmla="*/ 5632271 h 5632271"/>
              <a:gd name="connsiteX4" fmla="*/ 0 w 4182469"/>
              <a:gd name="connsiteY4" fmla="*/ 5632271 h 5632271"/>
              <a:gd name="connsiteX5" fmla="*/ 0 w 4182469"/>
              <a:gd name="connsiteY5" fmla="*/ 0 h 5632271"/>
              <a:gd name="connsiteX0" fmla="*/ 0 w 4182469"/>
              <a:gd name="connsiteY0" fmla="*/ 0 h 5632271"/>
              <a:gd name="connsiteX1" fmla="*/ 4182469 w 4182469"/>
              <a:gd name="connsiteY1" fmla="*/ 0 h 5632271"/>
              <a:gd name="connsiteX2" fmla="*/ 4144369 w 4182469"/>
              <a:gd name="connsiteY2" fmla="*/ 2655569 h 5632271"/>
              <a:gd name="connsiteX3" fmla="*/ 4182469 w 4182469"/>
              <a:gd name="connsiteY3" fmla="*/ 5632271 h 5632271"/>
              <a:gd name="connsiteX4" fmla="*/ 0 w 4182469"/>
              <a:gd name="connsiteY4" fmla="*/ 5632271 h 5632271"/>
              <a:gd name="connsiteX5" fmla="*/ 0 w 4182469"/>
              <a:gd name="connsiteY5" fmla="*/ 0 h 563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2469" h="5632271">
                <a:moveTo>
                  <a:pt x="0" y="0"/>
                </a:moveTo>
                <a:lnTo>
                  <a:pt x="4182469" y="0"/>
                </a:lnTo>
                <a:lnTo>
                  <a:pt x="4144369" y="2655569"/>
                </a:lnTo>
                <a:lnTo>
                  <a:pt x="4182469" y="5632271"/>
                </a:lnTo>
                <a:lnTo>
                  <a:pt x="0" y="5632271"/>
                </a:lnTo>
                <a:lnTo>
                  <a:pt x="0" y="0"/>
                </a:lnTo>
                <a:close/>
              </a:path>
            </a:pathLst>
          </a:custGeom>
          <a:noFill/>
          <a:ln>
            <a:noFill/>
          </a:ln>
        </p:spPr>
        <p:txBody>
          <a:bodyPr spcFirstLastPara="1" wrap="square" lIns="91425" tIns="45700" rIns="91425" bIns="45700" anchor="t" anchorCtr="0">
            <a:spAutoFit/>
          </a:bodyPr>
          <a:lstStyle/>
          <a:p>
            <a:pPr marL="342900" lvl="0" indent="-342900" algn="l" rtl="0">
              <a:lnSpc>
                <a:spcPts val="2600"/>
              </a:lnSpc>
              <a:spcBef>
                <a:spcPts val="1200"/>
              </a:spcBef>
              <a:spcAft>
                <a:spcPts val="0"/>
              </a:spcAft>
              <a:buClr>
                <a:schemeClr val="accent2"/>
              </a:buClr>
              <a:buSzPts val="3360"/>
              <a:buFont typeface="Noto Sans Symbols"/>
              <a:buChar char="▪"/>
            </a:pPr>
            <a:r>
              <a:rPr lang="en-US" dirty="0"/>
              <a:t>Bacterial infection</a:t>
            </a:r>
          </a:p>
          <a:p>
            <a:pPr marL="342900" lvl="0" indent="-342900" algn="l" rtl="0">
              <a:lnSpc>
                <a:spcPts val="2600"/>
              </a:lnSpc>
              <a:spcBef>
                <a:spcPts val="1200"/>
              </a:spcBef>
              <a:spcAft>
                <a:spcPts val="0"/>
              </a:spcAft>
              <a:buClr>
                <a:schemeClr val="accent2"/>
              </a:buClr>
              <a:buSzPts val="3360"/>
              <a:buFont typeface="Noto Sans Symbols"/>
              <a:buChar char="▪"/>
            </a:pPr>
            <a:r>
              <a:rPr lang="en-US" dirty="0"/>
              <a:t>Curable with antibiotics</a:t>
            </a:r>
          </a:p>
          <a:p>
            <a:pPr marL="342900" lvl="0" indent="-342900" algn="l" rtl="0">
              <a:lnSpc>
                <a:spcPts val="2600"/>
              </a:lnSpc>
              <a:spcBef>
                <a:spcPts val="1200"/>
              </a:spcBef>
              <a:spcAft>
                <a:spcPts val="0"/>
              </a:spcAft>
              <a:buClr>
                <a:schemeClr val="accent2"/>
              </a:buClr>
              <a:buSzPts val="3360"/>
              <a:buFont typeface="Noto Sans Symbols"/>
              <a:buChar char="▪"/>
            </a:pPr>
            <a:r>
              <a:rPr lang="en-US" dirty="0"/>
              <a:t>Spreads through skin-to-skin contact with a sore </a:t>
            </a:r>
            <a:r>
              <a:rPr lang="en-US" dirty="0" smtClean="0"/>
              <a:t>via </a:t>
            </a:r>
            <a:r>
              <a:rPr lang="en-US" dirty="0"/>
              <a:t>vaginal, anal, or oral </a:t>
            </a:r>
            <a:r>
              <a:rPr lang="en-US" dirty="0" smtClean="0"/>
              <a:t>sex</a:t>
            </a:r>
          </a:p>
          <a:p>
            <a:pPr marL="342900" indent="-342900">
              <a:lnSpc>
                <a:spcPts val="2600"/>
              </a:lnSpc>
              <a:buSzPts val="3360"/>
            </a:pPr>
            <a:r>
              <a:rPr lang="en-US" dirty="0"/>
              <a:t>Symptoms may include a painless sore, fever, rash, or wart-like </a:t>
            </a:r>
            <a:r>
              <a:rPr lang="en-US" dirty="0" smtClean="0"/>
              <a:t>lesion</a:t>
            </a:r>
            <a:endParaRPr dirty="0"/>
          </a:p>
          <a:p>
            <a:pPr marL="342900" lvl="0" indent="-165100" algn="l" rtl="0">
              <a:lnSpc>
                <a:spcPts val="2600"/>
              </a:lnSpc>
              <a:spcBef>
                <a:spcPts val="1200"/>
              </a:spcBef>
              <a:spcAft>
                <a:spcPts val="0"/>
              </a:spcAft>
              <a:buClr>
                <a:schemeClr val="accent2"/>
              </a:buClr>
              <a:buSzPts val="2800"/>
              <a:buFont typeface="Noto Sans Symbols"/>
              <a:buNone/>
            </a:pPr>
            <a:endParaRPr dirty="0"/>
          </a:p>
        </p:txBody>
      </p:sp>
      <p:pic>
        <p:nvPicPr>
          <p:cNvPr id="143" name="Google Shape;143;p4" descr="https://s3.amazonaws.com/user-media.venngage.com/515240-fa5fa7cca15e78bd1c1780db011790e2.jpg"/>
          <p:cNvPicPr preferRelativeResize="0"/>
          <p:nvPr/>
        </p:nvPicPr>
        <p:blipFill rotWithShape="1">
          <a:blip r:embed="rId4">
            <a:alphaModFix/>
          </a:blip>
          <a:srcRect/>
          <a:stretch/>
        </p:blipFill>
        <p:spPr>
          <a:xfrm>
            <a:off x="5078412" y="2319573"/>
            <a:ext cx="3862276" cy="2117142"/>
          </a:xfrm>
          <a:prstGeom prst="rect">
            <a:avLst/>
          </a:prstGeom>
          <a:noFill/>
          <a:ln>
            <a:noFill/>
          </a:ln>
        </p:spPr>
      </p:pic>
      <p:sp>
        <p:nvSpPr>
          <p:cNvPr id="144" name="Google Shape;144;p4"/>
          <p:cNvSpPr txBox="1"/>
          <p:nvPr/>
        </p:nvSpPr>
        <p:spPr>
          <a:xfrm>
            <a:off x="7348184" y="4706382"/>
            <a:ext cx="1428750"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dk1"/>
                </a:solidFill>
                <a:latin typeface="Arial"/>
                <a:ea typeface="Arial"/>
                <a:cs typeface="Arial"/>
                <a:sym typeface="Arial"/>
              </a:rPr>
              <a:t>Image: Getty Images</a:t>
            </a:r>
            <a:endParaRPr sz="1000" dirty="0">
              <a:solidFill>
                <a:schemeClr val="dk1"/>
              </a:solidFill>
              <a:latin typeface="Arial"/>
              <a:ea typeface="Arial"/>
              <a:cs typeface="Arial"/>
              <a:sym typeface="Arial"/>
            </a:endParaRPr>
          </a:p>
        </p:txBody>
      </p:sp>
      <p:sp>
        <p:nvSpPr>
          <p:cNvPr id="2" name="Rectangle 1"/>
          <p:cNvSpPr/>
          <p:nvPr/>
        </p:nvSpPr>
        <p:spPr>
          <a:xfrm>
            <a:off x="5624159" y="6280801"/>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smtClean="0"/>
              <a:t>Source: </a:t>
            </a:r>
            <a:r>
              <a:rPr lang="en-US" dirty="0" smtClean="0">
                <a:hlinkClick r:id="rId5"/>
              </a:rPr>
              <a:t>CDC</a:t>
            </a:r>
            <a:r>
              <a:rPr lang="en-US" dirty="0" smtClean="0"/>
              <a:t> and </a:t>
            </a:r>
            <a:r>
              <a:rPr lang="en-US" dirty="0" smtClean="0">
                <a:hlinkClick r:id="rId6"/>
              </a:rPr>
              <a:t>LA County DPH </a:t>
            </a:r>
            <a:endParaRPr lang="en-US" dirty="0"/>
          </a:p>
        </p:txBody>
      </p:sp>
    </p:spTree>
  </p:cSld>
  <p:clrMapOvr>
    <a:overrideClrMapping bg1="lt1" tx1="dk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99" y="746224"/>
            <a:ext cx="6696976" cy="480131"/>
          </a:xfrm>
        </p:spPr>
        <p:txBody>
          <a:bodyPr/>
          <a:lstStyle/>
          <a:p>
            <a:r>
              <a:rPr lang="en-US" dirty="0" smtClean="0"/>
              <a:t>Infection Stages and Outcomes</a:t>
            </a:r>
            <a:endParaRPr lang="en-US" dirty="0"/>
          </a:p>
        </p:txBody>
      </p:sp>
      <p:sp>
        <p:nvSpPr>
          <p:cNvPr id="3" name="Text Placeholder 2"/>
          <p:cNvSpPr>
            <a:spLocks noGrp="1"/>
          </p:cNvSpPr>
          <p:nvPr>
            <p:ph type="body" idx="1"/>
          </p:nvPr>
        </p:nvSpPr>
        <p:spPr>
          <a:xfrm>
            <a:off x="737834" y="1226355"/>
            <a:ext cx="7886700" cy="3672760"/>
          </a:xfrm>
        </p:spPr>
        <p:txBody>
          <a:bodyPr/>
          <a:lstStyle/>
          <a:p>
            <a:pPr lvl="0"/>
            <a:r>
              <a:rPr lang="en-US" dirty="0" smtClean="0"/>
              <a:t>Syphilis advances through four stages</a:t>
            </a:r>
          </a:p>
          <a:p>
            <a:r>
              <a:rPr lang="en-US" dirty="0" smtClean="0"/>
              <a:t>Can cause serious, irreversible damage if left untreated</a:t>
            </a:r>
          </a:p>
          <a:p>
            <a:r>
              <a:rPr lang="en-US" dirty="0" smtClean="0"/>
              <a:t>Untreated Outcomes can include:</a:t>
            </a:r>
          </a:p>
          <a:p>
            <a:pPr lvl="1"/>
            <a:r>
              <a:rPr lang="en-US" dirty="0" smtClean="0"/>
              <a:t>Nerve damage </a:t>
            </a:r>
          </a:p>
          <a:p>
            <a:pPr lvl="1"/>
            <a:r>
              <a:rPr lang="en-US" dirty="0" smtClean="0"/>
              <a:t>Organ damage </a:t>
            </a:r>
          </a:p>
          <a:p>
            <a:pPr lvl="1"/>
            <a:r>
              <a:rPr lang="en-US" dirty="0" smtClean="0"/>
              <a:t>Paralysis, dementia, </a:t>
            </a:r>
          </a:p>
          <a:p>
            <a:pPr lvl="1"/>
            <a:r>
              <a:rPr lang="en-US" dirty="0" smtClean="0"/>
              <a:t>Blindness, and/or death</a:t>
            </a:r>
          </a:p>
          <a:p>
            <a:endParaRPr lang="en-US" dirty="0"/>
          </a:p>
        </p:txBody>
      </p:sp>
      <p:sp>
        <p:nvSpPr>
          <p:cNvPr id="4" name="Rectangle 3"/>
          <p:cNvSpPr/>
          <p:nvPr/>
        </p:nvSpPr>
        <p:spPr>
          <a:xfrm>
            <a:off x="5624159" y="6280801"/>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smtClean="0"/>
              <a:t>Source: </a:t>
            </a:r>
            <a:r>
              <a:rPr lang="en-US" dirty="0" smtClean="0">
                <a:hlinkClick r:id="rId3"/>
              </a:rPr>
              <a:t>CDC</a:t>
            </a:r>
            <a:r>
              <a:rPr lang="en-US" dirty="0" smtClean="0"/>
              <a:t> and </a:t>
            </a:r>
            <a:r>
              <a:rPr lang="en-US" dirty="0" smtClean="0">
                <a:hlinkClick r:id="rId4"/>
              </a:rPr>
              <a:t>LA County DPH </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184" y="3358769"/>
            <a:ext cx="4379637" cy="2615088"/>
          </a:xfrm>
          <a:prstGeom prst="rect">
            <a:avLst/>
          </a:prstGeom>
        </p:spPr>
      </p:pic>
    </p:spTree>
    <p:extLst>
      <p:ext uri="{BB962C8B-B14F-4D97-AF65-F5344CB8AC3E}">
        <p14:creationId xmlns:p14="http://schemas.microsoft.com/office/powerpoint/2010/main" val="4204037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6544" y="682853"/>
            <a:ext cx="6277760" cy="607800"/>
          </a:xfrm>
        </p:spPr>
        <p:txBody>
          <a:bodyPr>
            <a:normAutofit/>
          </a:bodyPr>
          <a:lstStyle/>
          <a:p>
            <a:r>
              <a:rPr lang="en-US" dirty="0" smtClean="0"/>
              <a:t>Syphilis: Key Facts</a:t>
            </a:r>
            <a:endParaRPr lang="en-US" dirty="0"/>
          </a:p>
        </p:txBody>
      </p:sp>
      <p:sp>
        <p:nvSpPr>
          <p:cNvPr id="3" name="Text Placeholder 2"/>
          <p:cNvSpPr>
            <a:spLocks noGrp="1"/>
          </p:cNvSpPr>
          <p:nvPr>
            <p:ph type="body" idx="1"/>
          </p:nvPr>
        </p:nvSpPr>
        <p:spPr>
          <a:xfrm>
            <a:off x="4327187" y="1220315"/>
            <a:ext cx="4451053" cy="5517367"/>
          </a:xfrm>
        </p:spPr>
        <p:txBody>
          <a:bodyPr/>
          <a:lstStyle/>
          <a:p>
            <a:pPr marL="342900" indent="-342900">
              <a:lnSpc>
                <a:spcPts val="2600"/>
              </a:lnSpc>
              <a:spcBef>
                <a:spcPts val="1200"/>
              </a:spcBef>
              <a:buSzPts val="3360"/>
              <a:buFont typeface="Noto Sans Symbols"/>
              <a:buChar char="▪"/>
            </a:pPr>
            <a:r>
              <a:rPr lang="en-US" dirty="0"/>
              <a:t>Anyone who is sexually active can get syphilis</a:t>
            </a:r>
          </a:p>
          <a:p>
            <a:pPr marL="342900" indent="-342900">
              <a:lnSpc>
                <a:spcPts val="2600"/>
              </a:lnSpc>
              <a:spcBef>
                <a:spcPts val="1200"/>
              </a:spcBef>
              <a:buSzPts val="3360"/>
              <a:buFont typeface="Noto Sans Symbols"/>
              <a:buChar char="▪"/>
            </a:pPr>
            <a:r>
              <a:rPr lang="en-US" dirty="0"/>
              <a:t>The most common symptom of an STI? No symptoms!</a:t>
            </a:r>
          </a:p>
          <a:p>
            <a:pPr marL="342900" indent="-342900">
              <a:lnSpc>
                <a:spcPts val="2600"/>
              </a:lnSpc>
              <a:spcBef>
                <a:spcPts val="1200"/>
              </a:spcBef>
              <a:buSzPts val="3360"/>
              <a:buFont typeface="Noto Sans Symbols"/>
              <a:buChar char="▪"/>
            </a:pPr>
            <a:r>
              <a:rPr lang="en-US" dirty="0"/>
              <a:t>Condoms can prevent most infections- but not all infections</a:t>
            </a:r>
          </a:p>
          <a:p>
            <a:pPr marL="800100" lvl="2">
              <a:lnSpc>
                <a:spcPts val="2600"/>
              </a:lnSpc>
              <a:spcBef>
                <a:spcPts val="1200"/>
              </a:spcBef>
              <a:buClr>
                <a:schemeClr val="accent2"/>
              </a:buClr>
              <a:buSzPts val="3360"/>
            </a:pPr>
            <a:r>
              <a:rPr lang="en-US" dirty="0"/>
              <a:t>Skin contact that is not covered by the condom can spread the infection</a:t>
            </a:r>
          </a:p>
          <a:p>
            <a:pPr marL="342900" indent="-342900">
              <a:lnSpc>
                <a:spcPts val="2600"/>
              </a:lnSpc>
              <a:spcBef>
                <a:spcPts val="1200"/>
              </a:spcBef>
              <a:buSzPts val="3360"/>
              <a:buFont typeface="Noto Sans Symbols"/>
              <a:buChar char="▪"/>
            </a:pPr>
            <a:r>
              <a:rPr lang="en-US" dirty="0"/>
              <a:t>Symptoms can go away while the infection stays in the body</a:t>
            </a:r>
          </a:p>
          <a:p>
            <a:endParaRPr lang="en-US" b="1" dirty="0" smtClean="0"/>
          </a:p>
          <a:p>
            <a:r>
              <a:rPr lang="en-US" b="1" dirty="0" smtClean="0"/>
              <a:t>How to know? Get tested!</a:t>
            </a:r>
            <a:endParaRPr lang="en-US" dirty="0"/>
          </a:p>
          <a:p>
            <a:endParaRPr lang="en-US" dirty="0"/>
          </a:p>
        </p:txBody>
      </p:sp>
      <p:sp>
        <p:nvSpPr>
          <p:cNvPr id="7" name="Text Placeholder 6"/>
          <p:cNvSpPr>
            <a:spLocks noGrp="1"/>
          </p:cNvSpPr>
          <p:nvPr>
            <p:ph type="body" idx="2"/>
          </p:nvPr>
        </p:nvSpPr>
        <p:spPr/>
        <p:txBody>
          <a:bodyPr/>
          <a:lstStyle/>
          <a:p>
            <a:endParaRPr lang="en-US"/>
          </a:p>
        </p:txBody>
      </p:sp>
      <p:pic>
        <p:nvPicPr>
          <p:cNvPr id="4" name="Content Placeholder 4" descr="Text&#10;&#10;Description automatically generated with medium confidence">
            <a:hlinkClick r:id="rId4"/>
            <a:extLst>
              <a:ext uri="{FF2B5EF4-FFF2-40B4-BE49-F238E27FC236}">
                <a16:creationId xmlns:a16="http://schemas.microsoft.com/office/drawing/2014/main" id="{F2E9D4E7-632F-B54F-8A9B-15F1FC144584}"/>
              </a:ext>
            </a:extLst>
          </p:cNvPr>
          <p:cNvPicPr>
            <a:picLocks noChangeAspect="1"/>
          </p:cNvPicPr>
          <p:nvPr/>
        </p:nvPicPr>
        <p:blipFill>
          <a:blip r:embed="rId5"/>
          <a:stretch>
            <a:fillRect/>
          </a:stretch>
        </p:blipFill>
        <p:spPr>
          <a:xfrm>
            <a:off x="726544" y="1290653"/>
            <a:ext cx="3364306" cy="4451463"/>
          </a:xfrm>
          <a:prstGeom prst="rect">
            <a:avLst/>
          </a:prstGeom>
          <a:noFill/>
          <a:ln>
            <a:noFill/>
          </a:ln>
        </p:spPr>
      </p:pic>
      <p:sp>
        <p:nvSpPr>
          <p:cNvPr id="5" name="Rectangle 4"/>
          <p:cNvSpPr/>
          <p:nvPr/>
        </p:nvSpPr>
        <p:spPr>
          <a:xfrm>
            <a:off x="6689793" y="6342382"/>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smtClean="0"/>
              <a:t>Source: </a:t>
            </a:r>
            <a:r>
              <a:rPr lang="en-US" dirty="0" smtClean="0">
                <a:hlinkClick r:id="rId6"/>
              </a:rPr>
              <a:t>LA County DPH </a:t>
            </a:r>
            <a:endParaRPr lang="en-US" dirty="0"/>
          </a:p>
        </p:txBody>
      </p:sp>
    </p:spTree>
    <p:extLst>
      <p:ext uri="{BB962C8B-B14F-4D97-AF65-F5344CB8AC3E}">
        <p14:creationId xmlns:p14="http://schemas.microsoft.com/office/powerpoint/2010/main" val="1676620602"/>
      </p:ext>
    </p:extLst>
  </p:cSld>
  <p:clrMapOvr>
    <a:overrideClrMapping bg1="lt1" tx1="dk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0198" y="552345"/>
            <a:ext cx="5380437" cy="867890"/>
          </a:xfrm>
        </p:spPr>
        <p:txBody>
          <a:bodyPr/>
          <a:lstStyle/>
          <a:p>
            <a:r>
              <a:rPr lang="en-US" dirty="0" smtClean="0"/>
              <a:t>Inequalities in Infection Rates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0" y="1466019"/>
            <a:ext cx="8950569" cy="4155171"/>
          </a:xfrm>
          <a:prstGeom prst="rect">
            <a:avLst/>
          </a:prstGeom>
        </p:spPr>
      </p:pic>
      <p:sp>
        <p:nvSpPr>
          <p:cNvPr id="7" name="Rectangle 6"/>
          <p:cNvSpPr/>
          <p:nvPr/>
        </p:nvSpPr>
        <p:spPr>
          <a:xfrm>
            <a:off x="6689793" y="6342382"/>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smtClean="0"/>
              <a:t>Source: </a:t>
            </a:r>
            <a:r>
              <a:rPr lang="en-US" dirty="0" smtClean="0">
                <a:hlinkClick r:id="rId4"/>
              </a:rPr>
              <a:t>LA County DPH </a:t>
            </a:r>
            <a:endParaRPr lang="en-US" dirty="0"/>
          </a:p>
        </p:txBody>
      </p:sp>
    </p:spTree>
    <p:extLst>
      <p:ext uri="{BB962C8B-B14F-4D97-AF65-F5344CB8AC3E}">
        <p14:creationId xmlns:p14="http://schemas.microsoft.com/office/powerpoint/2010/main" val="219749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F15D22"/>
              </a:buClr>
              <a:buSzPts val="3200"/>
              <a:buFont typeface="Arial"/>
              <a:buNone/>
            </a:pPr>
            <a:r>
              <a:rPr lang="en-US" dirty="0">
                <a:solidFill>
                  <a:srgbClr val="F15D22"/>
                </a:solidFill>
              </a:rPr>
              <a:t>Essential Access Health</a:t>
            </a:r>
            <a:r>
              <a:rPr lang="en-US" dirty="0"/>
              <a:t>	</a:t>
            </a:r>
            <a:endParaRPr dirty="0"/>
          </a:p>
        </p:txBody>
      </p:sp>
      <p:sp>
        <p:nvSpPr>
          <p:cNvPr id="117" name="Google Shape;117;p2"/>
          <p:cNvSpPr txBox="1">
            <a:spLocks noGrp="1"/>
          </p:cNvSpPr>
          <p:nvPr>
            <p:ph type="body" idx="1"/>
          </p:nvPr>
        </p:nvSpPr>
        <p:spPr>
          <a:prstGeom prst="rect">
            <a:avLst/>
          </a:prstGeom>
          <a:noFill/>
          <a:ln>
            <a:noFill/>
          </a:ln>
        </p:spPr>
        <p:txBody>
          <a:bodyPr spcFirstLastPara="1" wrap="square" lIns="91425" tIns="45700" rIns="91425" bIns="45700" anchor="t" anchorCtr="0">
            <a:spAutoFit/>
          </a:bodyPr>
          <a:lstStyle/>
          <a:p>
            <a:pPr marL="342900" indent="-342900">
              <a:spcBef>
                <a:spcPts val="0"/>
              </a:spcBef>
            </a:pPr>
            <a:r>
              <a:rPr lang="en-US" dirty="0" smtClean="0"/>
              <a:t>Champions </a:t>
            </a:r>
            <a:r>
              <a:rPr lang="en-US" dirty="0"/>
              <a:t>and promotes quality sexual + reproductive health care for all</a:t>
            </a:r>
            <a:endParaRPr dirty="0"/>
          </a:p>
          <a:p>
            <a:pPr marL="342900" lvl="0" indent="-342900" algn="l" rtl="0">
              <a:lnSpc>
                <a:spcPct val="130000"/>
              </a:lnSpc>
              <a:spcBef>
                <a:spcPts val="1200"/>
              </a:spcBef>
              <a:spcAft>
                <a:spcPts val="0"/>
              </a:spcAft>
              <a:buClr>
                <a:schemeClr val="accent2"/>
              </a:buClr>
              <a:buSzPts val="2800"/>
              <a:buFont typeface="Noto Sans Symbols"/>
              <a:buChar char="▪"/>
            </a:pPr>
            <a:r>
              <a:rPr lang="en-US" dirty="0"/>
              <a:t>Partners with the </a:t>
            </a:r>
            <a:r>
              <a:rPr lang="en-US" dirty="0" smtClean="0"/>
              <a:t>California Department of Public Health, </a:t>
            </a:r>
            <a:r>
              <a:rPr lang="en-US" dirty="0"/>
              <a:t>STD Control </a:t>
            </a:r>
            <a:r>
              <a:rPr lang="en-US" dirty="0" smtClean="0"/>
              <a:t>Branch, </a:t>
            </a:r>
            <a:r>
              <a:rPr lang="en-US" dirty="0"/>
              <a:t>LA County </a:t>
            </a:r>
            <a:r>
              <a:rPr lang="en-US" dirty="0" smtClean="0"/>
              <a:t>Department of Public Health, Division </a:t>
            </a:r>
            <a:r>
              <a:rPr lang="en-US" dirty="0"/>
              <a:t>of HIV/STD </a:t>
            </a:r>
            <a:r>
              <a:rPr lang="en-US" dirty="0" smtClean="0"/>
              <a:t>Programs, and Title X Family Planning Programs</a:t>
            </a:r>
            <a:endParaRPr dirty="0"/>
          </a:p>
          <a:p>
            <a:pPr marL="342900" lvl="0" indent="-342900" algn="l" rtl="0">
              <a:lnSpc>
                <a:spcPct val="130000"/>
              </a:lnSpc>
              <a:spcBef>
                <a:spcPts val="1200"/>
              </a:spcBef>
              <a:spcAft>
                <a:spcPts val="0"/>
              </a:spcAft>
              <a:buClr>
                <a:schemeClr val="accent2"/>
              </a:buClr>
              <a:buSzPts val="2800"/>
              <a:buFont typeface="Noto Sans Symbols"/>
              <a:buChar char="▪"/>
            </a:pPr>
            <a:r>
              <a:rPr lang="en-US" dirty="0"/>
              <a:t>Implements best practices in </a:t>
            </a:r>
            <a:r>
              <a:rPr lang="en-US" dirty="0" smtClean="0"/>
              <a:t>STI </a:t>
            </a:r>
            <a:r>
              <a:rPr lang="en-US" dirty="0"/>
              <a:t>prevention </a:t>
            </a:r>
            <a:r>
              <a:rPr lang="en-US" dirty="0" smtClean="0"/>
              <a:t>statewide</a:t>
            </a:r>
            <a:endParaRPr dirty="0"/>
          </a:p>
          <a:p>
            <a:pPr marL="342900" lvl="0" indent="-165100" algn="l" rtl="0">
              <a:lnSpc>
                <a:spcPct val="130000"/>
              </a:lnSpc>
              <a:spcBef>
                <a:spcPts val="1200"/>
              </a:spcBef>
              <a:spcAft>
                <a:spcPts val="0"/>
              </a:spcAft>
              <a:buClr>
                <a:schemeClr val="accent2"/>
              </a:buClr>
              <a:buSzPts val="2800"/>
              <a:buFont typeface="Noto Sans Symbols"/>
              <a:buNone/>
            </a:pPr>
            <a:endParaRPr dirty="0"/>
          </a:p>
        </p:txBody>
      </p:sp>
    </p:spTree>
    <p:extLst>
      <p:ext uri="{BB962C8B-B14F-4D97-AF65-F5344CB8AC3E}">
        <p14:creationId xmlns:p14="http://schemas.microsoft.com/office/powerpoint/2010/main" val="3233377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5130" y="1409485"/>
            <a:ext cx="7886700" cy="4881937"/>
          </a:xfrm>
        </p:spPr>
        <p:txBody>
          <a:bodyPr/>
          <a:lstStyle/>
          <a:p>
            <a:r>
              <a:rPr lang="en-US" b="1" dirty="0" smtClean="0"/>
              <a:t>1932: </a:t>
            </a:r>
            <a:r>
              <a:rPr lang="en-US" dirty="0" smtClean="0"/>
              <a:t>Researchers recruit 399 Black men with pre-existing syphilis infections for a study on the infection in exchange for free medical care. Staff withhold the diagnosis, focus of study, and risks from the men.</a:t>
            </a:r>
          </a:p>
          <a:p>
            <a:r>
              <a:rPr lang="en-US" b="1" dirty="0" smtClean="0"/>
              <a:t>1943:</a:t>
            </a:r>
            <a:r>
              <a:rPr lang="en-US" dirty="0" smtClean="0"/>
              <a:t> Cure for syphilis is available but researchers withhold the cure to continue studying impact of disease on the men without their consent</a:t>
            </a:r>
          </a:p>
          <a:p>
            <a:r>
              <a:rPr lang="en-US" b="1" dirty="0" smtClean="0"/>
              <a:t>1972:</a:t>
            </a:r>
            <a:r>
              <a:rPr lang="en-US" dirty="0" smtClean="0"/>
              <a:t> Study ended by whistleblower</a:t>
            </a:r>
          </a:p>
          <a:p>
            <a:endParaRPr lang="en-US" dirty="0" smtClean="0"/>
          </a:p>
          <a:p>
            <a:r>
              <a:rPr lang="en-US" b="1" dirty="0" smtClean="0"/>
              <a:t>Impact: </a:t>
            </a:r>
            <a:r>
              <a:rPr lang="en-US" dirty="0" smtClean="0"/>
              <a:t>Death and illness of the men, </a:t>
            </a:r>
          </a:p>
          <a:p>
            <a:r>
              <a:rPr lang="en-US" dirty="0"/>
              <a:t>	</a:t>
            </a:r>
            <a:r>
              <a:rPr lang="en-US" dirty="0" smtClean="0"/>
              <a:t>their partners, and their children.</a:t>
            </a:r>
          </a:p>
          <a:p>
            <a:endParaRPr lang="en-US" b="1" dirty="0"/>
          </a:p>
          <a:p>
            <a:r>
              <a:rPr lang="en-US" b="1" dirty="0" smtClean="0">
                <a:solidFill>
                  <a:schemeClr val="accent2"/>
                </a:solidFill>
              </a:rPr>
              <a:t>Still contributes to fear,  mistrust,</a:t>
            </a:r>
          </a:p>
          <a:p>
            <a:r>
              <a:rPr lang="en-US" b="1" dirty="0" smtClean="0">
                <a:solidFill>
                  <a:schemeClr val="accent2"/>
                </a:solidFill>
              </a:rPr>
              <a:t> and unequal access to treatment</a:t>
            </a:r>
          </a:p>
          <a:p>
            <a:endParaRPr lang="en-US" dirty="0" smtClean="0"/>
          </a:p>
        </p:txBody>
      </p:sp>
      <p:sp>
        <p:nvSpPr>
          <p:cNvPr id="2" name="Title 1"/>
          <p:cNvSpPr>
            <a:spLocks noGrp="1"/>
          </p:cNvSpPr>
          <p:nvPr>
            <p:ph type="title"/>
          </p:nvPr>
        </p:nvSpPr>
        <p:spPr>
          <a:xfrm>
            <a:off x="750198" y="164548"/>
            <a:ext cx="7901632" cy="1643486"/>
          </a:xfrm>
        </p:spPr>
        <p:txBody>
          <a:bodyPr/>
          <a:lstStyle/>
          <a:p>
            <a:r>
              <a:rPr lang="en-US" dirty="0" smtClean="0"/>
              <a:t>Legacy of the Tuskegee </a:t>
            </a:r>
            <a:r>
              <a:rPr lang="en-US" dirty="0"/>
              <a:t>USPHS Syphilis </a:t>
            </a:r>
            <a:r>
              <a:rPr lang="en-US" dirty="0" smtClean="0"/>
              <a:t>Study: Fear and Unequal Access</a:t>
            </a:r>
            <a:r>
              <a:rPr lang="en-US" b="0" dirty="0"/>
              <a:t/>
            </a:r>
            <a:br>
              <a:rPr lang="en-US" b="0" dirty="0"/>
            </a:br>
            <a:endParaRPr lang="en-US" dirty="0"/>
          </a:p>
        </p:txBody>
      </p:sp>
      <p:pic>
        <p:nvPicPr>
          <p:cNvPr id="1026" name="Picture 2" descr="https://www.cdc.gov/tuskegee/images/DocM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148" y="3467861"/>
            <a:ext cx="3416682" cy="23290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11811" y="6383946"/>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smtClean="0"/>
              <a:t>Source: </a:t>
            </a:r>
            <a:r>
              <a:rPr lang="en-US" dirty="0" smtClean="0">
                <a:hlinkClick r:id="rId4"/>
              </a:rPr>
              <a:t>CDC Tuskegee Timeline</a:t>
            </a:r>
            <a:endParaRPr lang="en-US" dirty="0"/>
          </a:p>
        </p:txBody>
      </p:sp>
    </p:spTree>
    <p:extLst>
      <p:ext uri="{BB962C8B-B14F-4D97-AF65-F5344CB8AC3E}">
        <p14:creationId xmlns:p14="http://schemas.microsoft.com/office/powerpoint/2010/main" val="2425362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0199" y="746244"/>
            <a:ext cx="6855946" cy="480091"/>
          </a:xfrm>
        </p:spPr>
        <p:txBody>
          <a:bodyPr/>
          <a:lstStyle/>
          <a:p>
            <a:r>
              <a:rPr lang="en-US" dirty="0" smtClean="0"/>
              <a:t>Racism and Inequity: Root Causes</a:t>
            </a:r>
            <a:endParaRPr lang="en-US" dirty="0"/>
          </a:p>
        </p:txBody>
      </p:sp>
      <p:sp>
        <p:nvSpPr>
          <p:cNvPr id="4" name="Text Placeholder 4"/>
          <p:cNvSpPr>
            <a:spLocks noGrp="1"/>
          </p:cNvSpPr>
          <p:nvPr>
            <p:ph sz="half" idx="1"/>
          </p:nvPr>
        </p:nvSpPr>
        <p:spPr>
          <a:xfrm>
            <a:off x="737834" y="1402545"/>
            <a:ext cx="7886700" cy="3683019"/>
          </a:xfrm>
        </p:spPr>
        <p:txBody>
          <a:bodyPr/>
          <a:lstStyle/>
          <a:p>
            <a:pPr marL="571500" indent="-342900">
              <a:buFont typeface="Arial" panose="020B0604020202020204" pitchFamily="34" charset="0"/>
              <a:buChar char="•"/>
            </a:pPr>
            <a:r>
              <a:rPr lang="en-US" dirty="0" smtClean="0"/>
              <a:t>Studies </a:t>
            </a:r>
            <a:r>
              <a:rPr lang="en-US" dirty="0"/>
              <a:t>show </a:t>
            </a:r>
            <a:r>
              <a:rPr lang="en-US" dirty="0" smtClean="0"/>
              <a:t>that differences in </a:t>
            </a:r>
            <a:r>
              <a:rPr lang="en-US" dirty="0"/>
              <a:t>individual </a:t>
            </a:r>
            <a:r>
              <a:rPr lang="en-US" dirty="0" smtClean="0"/>
              <a:t>and group risk behaviors do </a:t>
            </a:r>
            <a:r>
              <a:rPr lang="en-US" dirty="0"/>
              <a:t>not </a:t>
            </a:r>
            <a:r>
              <a:rPr lang="en-US" dirty="0" smtClean="0"/>
              <a:t>explain </a:t>
            </a:r>
            <a:r>
              <a:rPr lang="en-US" dirty="0"/>
              <a:t>inequities in STI infection </a:t>
            </a:r>
            <a:r>
              <a:rPr lang="en-US" dirty="0" smtClean="0"/>
              <a:t>rates</a:t>
            </a:r>
          </a:p>
          <a:p>
            <a:pPr marL="571500" indent="-342900">
              <a:buFont typeface="Arial" panose="020B0604020202020204" pitchFamily="34" charset="0"/>
              <a:buChar char="•"/>
            </a:pPr>
            <a:r>
              <a:rPr lang="en-US" dirty="0" smtClean="0"/>
              <a:t>Racism </a:t>
            </a:r>
            <a:r>
              <a:rPr lang="en-US" dirty="0"/>
              <a:t>and structural inequity </a:t>
            </a:r>
            <a:r>
              <a:rPr lang="en-US" dirty="0" smtClean="0"/>
              <a:t>root causes</a:t>
            </a:r>
          </a:p>
          <a:p>
            <a:pPr marL="571500" indent="-342900">
              <a:buFont typeface="Arial" panose="020B0604020202020204" pitchFamily="34" charset="0"/>
              <a:buChar char="•"/>
            </a:pPr>
            <a:r>
              <a:rPr lang="en-US" dirty="0" smtClean="0"/>
              <a:t>Disparities in preventative care, testing, and treatment continue at a structural level</a:t>
            </a:r>
          </a:p>
          <a:p>
            <a:pPr marL="228600" indent="0">
              <a:buNone/>
            </a:pPr>
            <a:endParaRPr lang="en-US" dirty="0"/>
          </a:p>
          <a:p>
            <a:pPr marL="228600" indent="0">
              <a:buNone/>
            </a:pPr>
            <a:endParaRPr lang="en-US" dirty="0"/>
          </a:p>
          <a:p>
            <a:pPr marL="50800" indent="0">
              <a:buNone/>
            </a:pPr>
            <a:endParaRPr lang="en-US" dirty="0" smtClean="0"/>
          </a:p>
        </p:txBody>
      </p:sp>
      <p:sp>
        <p:nvSpPr>
          <p:cNvPr id="5" name="Rectangle 4"/>
          <p:cNvSpPr/>
          <p:nvPr/>
        </p:nvSpPr>
        <p:spPr>
          <a:xfrm>
            <a:off x="6689793" y="6342382"/>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smtClean="0"/>
              <a:t>Source: </a:t>
            </a:r>
            <a:r>
              <a:rPr lang="en-US" dirty="0" smtClean="0">
                <a:hlinkClick r:id="rId4"/>
              </a:rPr>
              <a:t>Science Direct</a:t>
            </a:r>
            <a:endParaRPr lang="en-US" dirty="0"/>
          </a:p>
        </p:txBody>
      </p:sp>
      <p:pic>
        <p:nvPicPr>
          <p:cNvPr id="7" name="Picture 6"/>
          <p:cNvPicPr>
            <a:picLocks noChangeAspect="1"/>
          </p:cNvPicPr>
          <p:nvPr/>
        </p:nvPicPr>
        <p:blipFill>
          <a:blip r:embed="rId5"/>
          <a:stretch>
            <a:fillRect/>
          </a:stretch>
        </p:blipFill>
        <p:spPr>
          <a:xfrm>
            <a:off x="3948546" y="3465386"/>
            <a:ext cx="4343400" cy="2752304"/>
          </a:xfrm>
          <a:prstGeom prst="rect">
            <a:avLst/>
          </a:prstGeom>
        </p:spPr>
      </p:pic>
    </p:spTree>
    <p:extLst>
      <p:ext uri="{BB962C8B-B14F-4D97-AF65-F5344CB8AC3E}">
        <p14:creationId xmlns:p14="http://schemas.microsoft.com/office/powerpoint/2010/main" val="229371651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0D65884-1B91-1341-9039-A36D815549A8}"/>
              </a:ext>
            </a:extLst>
          </p:cNvPr>
          <p:cNvSpPr txBox="1">
            <a:spLocks/>
          </p:cNvSpPr>
          <p:nvPr/>
        </p:nvSpPr>
        <p:spPr>
          <a:xfrm>
            <a:off x="653985" y="573381"/>
            <a:ext cx="7513625" cy="4801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a:solidFill>
                  <a:schemeClr val="accent2"/>
                </a:solidFill>
                <a:latin typeface="+mn-lt"/>
                <a:ea typeface="+mj-ea"/>
                <a:cs typeface="+mj-cs"/>
              </a:defRPr>
            </a:lvl1pPr>
          </a:lstStyle>
          <a:p>
            <a:r>
              <a:rPr lang="en-US" dirty="0">
                <a:solidFill>
                  <a:srgbClr val="F15F22"/>
                </a:solidFill>
                <a:latin typeface="Arial"/>
              </a:rPr>
              <a:t>Syphilis Screening Recommendations </a:t>
            </a:r>
          </a:p>
        </p:txBody>
      </p:sp>
      <p:sp>
        <p:nvSpPr>
          <p:cNvPr id="7" name="TextBox 6"/>
          <p:cNvSpPr txBox="1"/>
          <p:nvPr/>
        </p:nvSpPr>
        <p:spPr>
          <a:xfrm>
            <a:off x="4335137" y="6282550"/>
            <a:ext cx="3365024" cy="276999"/>
          </a:xfrm>
          <a:prstGeom prst="rect">
            <a:avLst/>
          </a:prstGeom>
          <a:noFill/>
        </p:spPr>
        <p:txBody>
          <a:bodyPr wrap="none">
            <a:spAutoFit/>
          </a:bodyPr>
          <a:lstStyle/>
          <a:p>
            <a:pPr defTabSz="457189">
              <a:defRPr/>
            </a:pPr>
            <a:r>
              <a:rPr lang="en-US" sz="1200" dirty="0">
                <a:solidFill>
                  <a:srgbClr val="616365"/>
                </a:solidFill>
                <a:latin typeface="Arial"/>
              </a:rPr>
              <a:t>Source: California Department of Public Health</a:t>
            </a:r>
          </a:p>
        </p:txBody>
      </p:sp>
      <p:sp>
        <p:nvSpPr>
          <p:cNvPr id="3" name="Text Placeholder 2"/>
          <p:cNvSpPr>
            <a:spLocks noGrp="1"/>
          </p:cNvSpPr>
          <p:nvPr>
            <p:ph type="body" sz="quarter" idx="13"/>
          </p:nvPr>
        </p:nvSpPr>
        <p:spPr/>
        <p:txBody>
          <a:bodyPr/>
          <a:lstStyle/>
          <a:p>
            <a:endParaRPr lang="en-US"/>
          </a:p>
        </p:txBody>
      </p:sp>
      <p:graphicFrame>
        <p:nvGraphicFramePr>
          <p:cNvPr id="9" name="Table 8"/>
          <p:cNvGraphicFramePr>
            <a:graphicFrameLocks noGrp="1"/>
          </p:cNvGraphicFramePr>
          <p:nvPr/>
        </p:nvGraphicFramePr>
        <p:xfrm>
          <a:off x="797797" y="1260774"/>
          <a:ext cx="7225992" cy="4441051"/>
        </p:xfrm>
        <a:graphic>
          <a:graphicData uri="http://schemas.openxmlformats.org/drawingml/2006/table">
            <a:tbl>
              <a:tblPr firstRow="1" bandRow="1">
                <a:tableStyleId>{5C22544A-7EE6-4342-B048-85BDC9FD1C3A}</a:tableStyleId>
              </a:tblPr>
              <a:tblGrid>
                <a:gridCol w="2522919">
                  <a:extLst>
                    <a:ext uri="{9D8B030D-6E8A-4147-A177-3AD203B41FA5}">
                      <a16:colId xmlns:a16="http://schemas.microsoft.com/office/drawing/2014/main" val="20000"/>
                    </a:ext>
                  </a:extLst>
                </a:gridCol>
                <a:gridCol w="4703073">
                  <a:extLst>
                    <a:ext uri="{9D8B030D-6E8A-4147-A177-3AD203B41FA5}">
                      <a16:colId xmlns:a16="http://schemas.microsoft.com/office/drawing/2014/main" val="20001"/>
                    </a:ext>
                  </a:extLst>
                </a:gridCol>
              </a:tblGrid>
              <a:tr h="677127">
                <a:tc>
                  <a:txBody>
                    <a:bodyPr/>
                    <a:lstStyle/>
                    <a:p>
                      <a:pPr algn="ctr"/>
                      <a:r>
                        <a:rPr lang="en-US" sz="1900" dirty="0"/>
                        <a:t>Population</a:t>
                      </a:r>
                    </a:p>
                  </a:txBody>
                  <a:tcPr anchor="ctr"/>
                </a:tc>
                <a:tc>
                  <a:txBody>
                    <a:bodyPr/>
                    <a:lstStyle/>
                    <a:p>
                      <a:pPr algn="ctr"/>
                      <a:r>
                        <a:rPr lang="en-US" sz="1900" dirty="0"/>
                        <a:t> Recommendation</a:t>
                      </a:r>
                    </a:p>
                  </a:txBody>
                  <a:tcPr anchor="ctr"/>
                </a:tc>
                <a:extLst>
                  <a:ext uri="{0D108BD9-81ED-4DB2-BD59-A6C34878D82A}">
                    <a16:rowId xmlns:a16="http://schemas.microsoft.com/office/drawing/2014/main" val="10000"/>
                  </a:ext>
                </a:extLst>
              </a:tr>
              <a:tr h="822960">
                <a:tc>
                  <a:txBody>
                    <a:bodyPr/>
                    <a:lstStyle/>
                    <a:p>
                      <a:pPr algn="ctr"/>
                      <a:r>
                        <a:rPr lang="en-US" sz="1900" dirty="0"/>
                        <a:t>Pregnant people</a:t>
                      </a:r>
                      <a:endParaRPr lang="en-US" sz="1900" b="0" dirty="0">
                        <a:solidFill>
                          <a:srgbClr val="616365"/>
                        </a:solidFill>
                      </a:endParaRPr>
                    </a:p>
                  </a:txBody>
                  <a:tcPr anchor="ctr"/>
                </a:tc>
                <a:tc>
                  <a:txBody>
                    <a:bodyPr/>
                    <a:lstStyle/>
                    <a:p>
                      <a:pPr marL="285750" indent="-285750" algn="l">
                        <a:buFont typeface="Arial" panose="020B0604020202020204" pitchFamily="34" charset="0"/>
                        <a:buChar char="•"/>
                      </a:pPr>
                      <a:r>
                        <a:rPr lang="en-US" sz="1600" dirty="0"/>
                        <a:t>First prenatal visit</a:t>
                      </a:r>
                    </a:p>
                    <a:p>
                      <a:pPr marL="285750" indent="-285750" algn="l">
                        <a:buFont typeface="Arial" panose="020B0604020202020204" pitchFamily="34" charset="0"/>
                        <a:buChar char="•"/>
                      </a:pPr>
                      <a:r>
                        <a:rPr lang="en-US" sz="1600" dirty="0"/>
                        <a:t>Third</a:t>
                      </a:r>
                      <a:r>
                        <a:rPr lang="en-US" sz="1600" baseline="0" dirty="0"/>
                        <a:t> trimester (28-32 weeks)</a:t>
                      </a:r>
                    </a:p>
                    <a:p>
                      <a:pPr marL="285750" indent="-285750" algn="l">
                        <a:buFont typeface="Arial" panose="020B0604020202020204" pitchFamily="34" charset="0"/>
                        <a:buChar char="•"/>
                      </a:pPr>
                      <a:r>
                        <a:rPr lang="en-US" sz="1600" baseline="0" dirty="0"/>
                        <a:t>At delivery</a:t>
                      </a:r>
                      <a:endParaRPr lang="en-US" sz="1600" b="0" dirty="0">
                        <a:solidFill>
                          <a:srgbClr val="616365"/>
                        </a:solidFill>
                      </a:endParaRPr>
                    </a:p>
                  </a:txBody>
                  <a:tcPr anchor="ctr"/>
                </a:tc>
                <a:extLst>
                  <a:ext uri="{0D108BD9-81ED-4DB2-BD59-A6C34878D82A}">
                    <a16:rowId xmlns:a16="http://schemas.microsoft.com/office/drawing/2014/main" val="10001"/>
                  </a:ext>
                </a:extLst>
              </a:tr>
              <a:tr h="735241">
                <a:tc>
                  <a:txBody>
                    <a:bodyPr/>
                    <a:lstStyle/>
                    <a:p>
                      <a:pPr algn="ctr"/>
                      <a:r>
                        <a:rPr lang="en-US" sz="1900" dirty="0"/>
                        <a:t>Patients who can</a:t>
                      </a:r>
                      <a:r>
                        <a:rPr lang="en-US" sz="1900" baseline="0" dirty="0"/>
                        <a:t> become pregnant </a:t>
                      </a:r>
                      <a:endParaRPr lang="en-US" sz="1900" dirty="0">
                        <a:solidFill>
                          <a:srgbClr val="616365"/>
                        </a:solidFill>
                      </a:endParaRPr>
                    </a:p>
                  </a:txBody>
                  <a:tcPr anchor="ctr"/>
                </a:tc>
                <a:tc>
                  <a:txBody>
                    <a:bodyPr/>
                    <a:lstStyle/>
                    <a:p>
                      <a:pPr marL="285750" indent="-285750" algn="l">
                        <a:buFont typeface="Arial" panose="020B0604020202020204" pitchFamily="34" charset="0"/>
                        <a:buChar char="•"/>
                      </a:pPr>
                      <a:r>
                        <a:rPr lang="en-US" sz="1600" dirty="0"/>
                        <a:t>At least once</a:t>
                      </a:r>
                    </a:p>
                    <a:p>
                      <a:pPr marL="285750" indent="-285750" algn="l">
                        <a:buFont typeface="Arial" panose="020B0604020202020204" pitchFamily="34" charset="0"/>
                        <a:buChar char="•"/>
                      </a:pPr>
                      <a:r>
                        <a:rPr lang="en-US" sz="1600" dirty="0"/>
                        <a:t>Additional</a:t>
                      </a:r>
                      <a:r>
                        <a:rPr lang="en-US" sz="1600" baseline="0" dirty="0"/>
                        <a:t> testing based on risk</a:t>
                      </a:r>
                      <a:endParaRPr lang="en-US" sz="1600" i="0" dirty="0">
                        <a:solidFill>
                          <a:srgbClr val="616365"/>
                        </a:solidFill>
                      </a:endParaRPr>
                    </a:p>
                  </a:txBody>
                  <a:tcPr anchor="ctr"/>
                </a:tc>
                <a:extLst>
                  <a:ext uri="{0D108BD9-81ED-4DB2-BD59-A6C34878D82A}">
                    <a16:rowId xmlns:a16="http://schemas.microsoft.com/office/drawing/2014/main" val="10002"/>
                  </a:ext>
                </a:extLst>
              </a:tr>
              <a:tr h="735241">
                <a:tc>
                  <a:txBody>
                    <a:bodyPr/>
                    <a:lstStyle/>
                    <a:p>
                      <a:pPr algn="ctr"/>
                      <a:r>
                        <a:rPr lang="en-US" sz="1900" dirty="0"/>
                        <a:t>MSM/MSMW</a:t>
                      </a:r>
                      <a:endParaRPr lang="en-US" sz="1900" dirty="0">
                        <a:solidFill>
                          <a:srgbClr val="616365"/>
                        </a:solidFill>
                      </a:endParaRPr>
                    </a:p>
                  </a:txBody>
                  <a:tcPr anchor="ctr"/>
                </a:tc>
                <a:tc>
                  <a:txBody>
                    <a:bodyPr/>
                    <a:lstStyle/>
                    <a:p>
                      <a:pPr marL="285750" indent="-285750" algn="l">
                        <a:buFont typeface="Arial" panose="020B0604020202020204" pitchFamily="34" charset="0"/>
                        <a:buChar char="•"/>
                      </a:pPr>
                      <a:r>
                        <a:rPr lang="en-US" sz="1600" dirty="0"/>
                        <a:t>Annually</a:t>
                      </a:r>
                    </a:p>
                    <a:p>
                      <a:pPr marL="285750" indent="-285750" algn="l">
                        <a:buFont typeface="Arial" panose="020B0604020202020204" pitchFamily="34" charset="0"/>
                        <a:buChar char="•"/>
                      </a:pPr>
                      <a:r>
                        <a:rPr lang="en-US" sz="1600" dirty="0"/>
                        <a:t>Additional</a:t>
                      </a:r>
                      <a:r>
                        <a:rPr lang="en-US" sz="1600" baseline="0" dirty="0"/>
                        <a:t> testing based on risk</a:t>
                      </a:r>
                      <a:endParaRPr lang="en-US" sz="1600" dirty="0">
                        <a:solidFill>
                          <a:srgbClr val="616365"/>
                        </a:solidFill>
                      </a:endParaRPr>
                    </a:p>
                  </a:txBody>
                  <a:tcPr anchor="ctr"/>
                </a:tc>
                <a:extLst>
                  <a:ext uri="{0D108BD9-81ED-4DB2-BD59-A6C34878D82A}">
                    <a16:rowId xmlns:a16="http://schemas.microsoft.com/office/drawing/2014/main" val="10003"/>
                  </a:ext>
                </a:extLst>
              </a:tr>
              <a:tr h="735241">
                <a:tc>
                  <a:txBody>
                    <a:bodyPr/>
                    <a:lstStyle/>
                    <a:p>
                      <a:pPr algn="ctr"/>
                      <a:r>
                        <a:rPr lang="en-US" sz="1900" dirty="0"/>
                        <a:t>Trans women </a:t>
                      </a:r>
                      <a:endParaRPr lang="en-US" sz="1900" dirty="0">
                        <a:solidFill>
                          <a:srgbClr val="616365"/>
                        </a:solidFill>
                      </a:endParaRPr>
                    </a:p>
                  </a:txBody>
                  <a:tcPr anchor="ctr"/>
                </a:tc>
                <a:tc>
                  <a:txBody>
                    <a:bodyPr/>
                    <a:lstStyle/>
                    <a:p>
                      <a:pPr marL="285750" indent="-285750" algn="l">
                        <a:buFont typeface="Arial" panose="020B0604020202020204" pitchFamily="34" charset="0"/>
                        <a:buChar char="•"/>
                      </a:pPr>
                      <a:r>
                        <a:rPr lang="en-US" sz="1600" dirty="0"/>
                        <a:t>Annually</a:t>
                      </a:r>
                    </a:p>
                    <a:p>
                      <a:pPr marL="285750" indent="-285750" algn="l">
                        <a:buFont typeface="Arial" panose="020B0604020202020204" pitchFamily="34" charset="0"/>
                        <a:buChar char="•"/>
                      </a:pPr>
                      <a:r>
                        <a:rPr lang="en-US" sz="1600" dirty="0"/>
                        <a:t>Additional testing based on risk</a:t>
                      </a:r>
                      <a:endParaRPr lang="en-US" sz="1600" dirty="0">
                        <a:solidFill>
                          <a:srgbClr val="616365"/>
                        </a:solidFill>
                      </a:endParaRPr>
                    </a:p>
                  </a:txBody>
                  <a:tcPr anchor="ctr"/>
                </a:tc>
                <a:extLst>
                  <a:ext uri="{0D108BD9-81ED-4DB2-BD59-A6C34878D82A}">
                    <a16:rowId xmlns:a16="http://schemas.microsoft.com/office/drawing/2014/main" val="10004"/>
                  </a:ext>
                </a:extLst>
              </a:tr>
              <a:tr h="735241">
                <a:tc>
                  <a:txBody>
                    <a:bodyPr/>
                    <a:lstStyle/>
                    <a:p>
                      <a:pPr algn="ctr"/>
                      <a:r>
                        <a:rPr lang="en-US" sz="1900" dirty="0"/>
                        <a:t>HIV + (all genders)</a:t>
                      </a:r>
                      <a:endParaRPr lang="en-US" sz="1900" dirty="0">
                        <a:solidFill>
                          <a:srgbClr val="616365"/>
                        </a:solidFill>
                      </a:endParaRPr>
                    </a:p>
                  </a:txBody>
                  <a:tcPr anchor="ctr"/>
                </a:tc>
                <a:tc>
                  <a:txBody>
                    <a:bodyPr/>
                    <a:lstStyle/>
                    <a:p>
                      <a:pPr marL="285750" indent="-285750" algn="l">
                        <a:buFont typeface="Arial" panose="020B0604020202020204" pitchFamily="34" charset="0"/>
                        <a:buChar char="•"/>
                      </a:pPr>
                      <a:r>
                        <a:rPr lang="en-US" sz="1600" dirty="0"/>
                        <a:t>Annually</a:t>
                      </a:r>
                    </a:p>
                    <a:p>
                      <a:pPr marL="285750" indent="-285750" algn="l">
                        <a:buFont typeface="Arial" panose="020B0604020202020204" pitchFamily="34" charset="0"/>
                        <a:buChar char="•"/>
                      </a:pPr>
                      <a:r>
                        <a:rPr lang="en-US" sz="1600" dirty="0"/>
                        <a:t>Additional</a:t>
                      </a:r>
                      <a:r>
                        <a:rPr lang="en-US" sz="1600" baseline="0" dirty="0"/>
                        <a:t> testing based on risk</a:t>
                      </a:r>
                      <a:endParaRPr lang="en-US" sz="1600" dirty="0">
                        <a:solidFill>
                          <a:srgbClr val="616365"/>
                        </a:solidFill>
                      </a:endParaRPr>
                    </a:p>
                  </a:txBody>
                  <a:tcPr anchor="ctr"/>
                </a:tc>
                <a:extLst>
                  <a:ext uri="{0D108BD9-81ED-4DB2-BD59-A6C34878D82A}">
                    <a16:rowId xmlns:a16="http://schemas.microsoft.com/office/drawing/2014/main" val="810786615"/>
                  </a:ext>
                </a:extLst>
              </a:tr>
            </a:tbl>
          </a:graphicData>
        </a:graphic>
      </p:graphicFrame>
    </p:spTree>
    <p:extLst>
      <p:ext uri="{BB962C8B-B14F-4D97-AF65-F5344CB8AC3E}">
        <p14:creationId xmlns:p14="http://schemas.microsoft.com/office/powerpoint/2010/main" val="1387470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98" y="746224"/>
            <a:ext cx="7602231" cy="480131"/>
          </a:xfrm>
        </p:spPr>
        <p:txBody>
          <a:bodyPr/>
          <a:lstStyle/>
          <a:p>
            <a:r>
              <a:rPr lang="en-US" dirty="0" smtClean="0"/>
              <a:t>Factors that Prompt Additional Testing</a:t>
            </a:r>
            <a:endParaRPr lang="en-US" dirty="0"/>
          </a:p>
        </p:txBody>
      </p:sp>
      <p:sp>
        <p:nvSpPr>
          <p:cNvPr id="3" name="Content Placeholder 2"/>
          <p:cNvSpPr>
            <a:spLocks noGrp="1"/>
          </p:cNvSpPr>
          <p:nvPr>
            <p:ph sz="half" idx="1"/>
          </p:nvPr>
        </p:nvSpPr>
        <p:spPr>
          <a:xfrm>
            <a:off x="737834" y="1402545"/>
            <a:ext cx="8072058" cy="5555327"/>
          </a:xfrm>
        </p:spPr>
        <p:txBody>
          <a:bodyPr/>
          <a:lstStyle/>
          <a:p>
            <a:pPr marL="342900" lvl="1" indent="-342900">
              <a:lnSpc>
                <a:spcPct val="100000"/>
              </a:lnSpc>
              <a:spcBef>
                <a:spcPts val="1200"/>
              </a:spcBef>
              <a:buClr>
                <a:schemeClr val="accent2"/>
              </a:buClr>
              <a:buSzPct val="140000"/>
            </a:pPr>
            <a:r>
              <a:rPr lang="en-US" dirty="0" smtClean="0"/>
              <a:t>New sex partner or multiple sex partners</a:t>
            </a:r>
            <a:endParaRPr lang="en-US" dirty="0"/>
          </a:p>
          <a:p>
            <a:pPr marL="342900" lvl="1" indent="-342900">
              <a:lnSpc>
                <a:spcPct val="100000"/>
              </a:lnSpc>
              <a:spcBef>
                <a:spcPts val="1200"/>
              </a:spcBef>
              <a:buClr>
                <a:schemeClr val="accent2"/>
              </a:buClr>
              <a:buSzPct val="140000"/>
            </a:pPr>
            <a:r>
              <a:rPr lang="en-US" dirty="0" smtClean="0"/>
              <a:t>Sex partner with known or suspected other partner(s)</a:t>
            </a:r>
          </a:p>
          <a:p>
            <a:pPr marL="342900" lvl="1" indent="-342900">
              <a:lnSpc>
                <a:spcPct val="100000"/>
              </a:lnSpc>
              <a:spcBef>
                <a:spcPts val="1200"/>
              </a:spcBef>
              <a:buClr>
                <a:schemeClr val="accent2"/>
              </a:buClr>
              <a:buSzPct val="140000"/>
            </a:pPr>
            <a:r>
              <a:rPr lang="en-US" dirty="0" smtClean="0"/>
              <a:t>Substance use disorder, particularly intravenous </a:t>
            </a:r>
            <a:r>
              <a:rPr lang="en-US" dirty="0"/>
              <a:t>drug use/methamphetamine </a:t>
            </a:r>
            <a:r>
              <a:rPr lang="en-US" dirty="0" smtClean="0"/>
              <a:t>use</a:t>
            </a:r>
          </a:p>
          <a:p>
            <a:pPr marL="342900" lvl="1" indent="-342900">
              <a:lnSpc>
                <a:spcPct val="100000"/>
              </a:lnSpc>
              <a:spcBef>
                <a:spcPts val="1200"/>
              </a:spcBef>
              <a:buClr>
                <a:schemeClr val="accent2"/>
              </a:buClr>
              <a:buSzPct val="140000"/>
            </a:pPr>
            <a:r>
              <a:rPr lang="en-US" dirty="0"/>
              <a:t>Recent incarceration or sex partner who was recently incarcerated</a:t>
            </a:r>
          </a:p>
          <a:p>
            <a:pPr marL="342900" lvl="1" indent="-342900">
              <a:lnSpc>
                <a:spcPct val="100000"/>
              </a:lnSpc>
              <a:spcBef>
                <a:spcPts val="1200"/>
              </a:spcBef>
              <a:buClr>
                <a:schemeClr val="accent2"/>
              </a:buClr>
              <a:buSzPct val="140000"/>
            </a:pPr>
            <a:r>
              <a:rPr lang="en-US" dirty="0"/>
              <a:t>Experiencing </a:t>
            </a:r>
            <a:r>
              <a:rPr lang="en-US" dirty="0" smtClean="0"/>
              <a:t>homelessness </a:t>
            </a:r>
            <a:r>
              <a:rPr lang="en-US" dirty="0"/>
              <a:t>or unstable housing</a:t>
            </a:r>
          </a:p>
          <a:p>
            <a:pPr marL="342900" lvl="1" indent="-342900">
              <a:lnSpc>
                <a:spcPct val="100000"/>
              </a:lnSpc>
              <a:spcBef>
                <a:spcPts val="1200"/>
              </a:spcBef>
              <a:buClr>
                <a:schemeClr val="accent2"/>
              </a:buClr>
              <a:buSzPct val="140000"/>
            </a:pPr>
            <a:r>
              <a:rPr lang="en-US" dirty="0" smtClean="0"/>
              <a:t>Exchanging sex for money, shelter, or other things </a:t>
            </a:r>
          </a:p>
          <a:p>
            <a:pPr>
              <a:lnSpc>
                <a:spcPct val="100000"/>
              </a:lnSpc>
            </a:pPr>
            <a:r>
              <a:rPr lang="en-US" dirty="0"/>
              <a:t>Diagnosis of another STI in the last 12 months</a:t>
            </a:r>
          </a:p>
          <a:p>
            <a:pPr>
              <a:lnSpc>
                <a:spcPct val="100000"/>
              </a:lnSpc>
            </a:pPr>
            <a:r>
              <a:rPr lang="en-US" dirty="0"/>
              <a:t>HIV infection</a:t>
            </a:r>
          </a:p>
          <a:p>
            <a:pPr marL="342900" lvl="1" indent="-342900">
              <a:lnSpc>
                <a:spcPts val="2600"/>
              </a:lnSpc>
              <a:spcBef>
                <a:spcPts val="1200"/>
              </a:spcBef>
              <a:buClr>
                <a:schemeClr val="accent2"/>
              </a:buClr>
              <a:buSzPct val="140000"/>
            </a:pPr>
            <a:endParaRPr lang="en-US" dirty="0"/>
          </a:p>
          <a:p>
            <a:pPr marL="342900" lvl="1" indent="-342900">
              <a:lnSpc>
                <a:spcPts val="2600"/>
              </a:lnSpc>
              <a:spcBef>
                <a:spcPts val="1200"/>
              </a:spcBef>
              <a:buClr>
                <a:schemeClr val="accent2"/>
              </a:buClr>
              <a:buSzPct val="140000"/>
            </a:pPr>
            <a:endParaRPr lang="en-US" dirty="0"/>
          </a:p>
          <a:p>
            <a:endParaRPr lang="en-US" dirty="0"/>
          </a:p>
        </p:txBody>
      </p:sp>
      <p:sp>
        <p:nvSpPr>
          <p:cNvPr id="5" name="TextBox 4"/>
          <p:cNvSpPr txBox="1"/>
          <p:nvPr/>
        </p:nvSpPr>
        <p:spPr>
          <a:xfrm>
            <a:off x="4681184" y="6328716"/>
            <a:ext cx="4419800" cy="276999"/>
          </a:xfrm>
          <a:prstGeom prst="rect">
            <a:avLst/>
          </a:prstGeom>
          <a:noFill/>
        </p:spPr>
        <p:txBody>
          <a:bodyPr wrap="none">
            <a:spAutoFit/>
          </a:bodyPr>
          <a:lstStyle/>
          <a:p>
            <a:pPr defTabSz="457189">
              <a:defRPr/>
            </a:pPr>
            <a:r>
              <a:rPr lang="en-US" sz="1200" dirty="0">
                <a:solidFill>
                  <a:srgbClr val="616365"/>
                </a:solidFill>
                <a:latin typeface="Arial"/>
              </a:rPr>
              <a:t>Source: </a:t>
            </a:r>
            <a:r>
              <a:rPr lang="en-US" sz="1200" dirty="0" smtClean="0">
                <a:solidFill>
                  <a:srgbClr val="616365"/>
                </a:solidFill>
                <a:latin typeface="Arial"/>
                <a:hlinkClick r:id="rId3"/>
              </a:rPr>
              <a:t>CDPH Expanded Syphilis Screening Guidelines, 2020</a:t>
            </a:r>
            <a:endParaRPr lang="en-US" sz="1200" dirty="0">
              <a:solidFill>
                <a:srgbClr val="616365"/>
              </a:solidFill>
              <a:latin typeface="Arial"/>
            </a:endParaRPr>
          </a:p>
        </p:txBody>
      </p:sp>
    </p:spTree>
    <p:extLst>
      <p:ext uri="{BB962C8B-B14F-4D97-AF65-F5344CB8AC3E}">
        <p14:creationId xmlns:p14="http://schemas.microsoft.com/office/powerpoint/2010/main" val="1663676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242" y="1250071"/>
            <a:ext cx="6973152" cy="840190"/>
          </a:xfrm>
        </p:spPr>
        <p:txBody>
          <a:bodyPr/>
          <a:lstStyle/>
          <a:p>
            <a:r>
              <a:rPr lang="en-US" dirty="0" smtClean="0"/>
              <a:t>Congenital Syphilis</a:t>
            </a:r>
            <a:endParaRPr lang="en-US" dirty="0"/>
          </a:p>
        </p:txBody>
      </p:sp>
      <p:sp>
        <p:nvSpPr>
          <p:cNvPr id="5" name="Text Placeholder 4"/>
          <p:cNvSpPr>
            <a:spLocks noGrp="1"/>
          </p:cNvSpPr>
          <p:nvPr>
            <p:ph type="body" idx="1"/>
          </p:nvPr>
        </p:nvSpPr>
        <p:spPr>
          <a:xfrm>
            <a:off x="2497529" y="2825090"/>
            <a:ext cx="5554662" cy="497532"/>
          </a:xfrm>
        </p:spPr>
        <p:txBody>
          <a:bodyPr/>
          <a:lstStyle/>
          <a:p>
            <a:endParaRPr lang="en-US" dirty="0"/>
          </a:p>
        </p:txBody>
      </p:sp>
    </p:spTree>
    <p:extLst>
      <p:ext uri="{BB962C8B-B14F-4D97-AF65-F5344CB8AC3E}">
        <p14:creationId xmlns:p14="http://schemas.microsoft.com/office/powerpoint/2010/main" val="1056694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633837" y="387791"/>
            <a:ext cx="77783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5D22"/>
              </a:buClr>
              <a:buSzPts val="3600"/>
              <a:buFont typeface="Arial"/>
              <a:buNone/>
            </a:pPr>
            <a:r>
              <a:rPr lang="en-US" dirty="0">
                <a:solidFill>
                  <a:srgbClr val="F15D22"/>
                </a:solidFill>
              </a:rPr>
              <a:t>What is Congenital Syphilis (CS)?</a:t>
            </a:r>
            <a:endParaRPr dirty="0"/>
          </a:p>
        </p:txBody>
      </p:sp>
      <p:sp>
        <p:nvSpPr>
          <p:cNvPr id="151" name="Google Shape;151;p5"/>
          <p:cNvSpPr/>
          <p:nvPr/>
        </p:nvSpPr>
        <p:spPr>
          <a:xfrm>
            <a:off x="1033786" y="1585226"/>
            <a:ext cx="7191632" cy="954067"/>
          </a:xfrm>
          <a:prstGeom prst="rect">
            <a:avLst/>
          </a:prstGeom>
          <a:solidFill>
            <a:srgbClr val="88CBD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lt1"/>
                </a:solidFill>
                <a:latin typeface="Arial"/>
                <a:ea typeface="Arial"/>
                <a:cs typeface="Arial"/>
                <a:sym typeface="Arial"/>
              </a:rPr>
              <a:t>CS is </a:t>
            </a:r>
            <a:r>
              <a:rPr lang="en-US" sz="2800" dirty="0" smtClean="0">
                <a:solidFill>
                  <a:schemeClr val="lt1"/>
                </a:solidFill>
                <a:latin typeface="Arial"/>
                <a:ea typeface="Arial"/>
                <a:cs typeface="Arial"/>
                <a:sym typeface="Arial"/>
              </a:rPr>
              <a:t>transmitted from </a:t>
            </a:r>
            <a:r>
              <a:rPr lang="en-US" sz="2800" dirty="0">
                <a:solidFill>
                  <a:schemeClr val="lt1"/>
                </a:solidFill>
                <a:latin typeface="Arial"/>
                <a:ea typeface="Arial"/>
                <a:cs typeface="Arial"/>
                <a:sym typeface="Arial"/>
              </a:rPr>
              <a:t>the pregnant person to the fetus during pregnancy or delivery. </a:t>
            </a:r>
            <a:endParaRPr sz="2800" dirty="0">
              <a:solidFill>
                <a:schemeClr val="lt1"/>
              </a:solidFill>
              <a:latin typeface="Arial"/>
              <a:ea typeface="Arial"/>
              <a:cs typeface="Arial"/>
              <a:sym typeface="Arial"/>
            </a:endParaRPr>
          </a:p>
        </p:txBody>
      </p:sp>
      <p:pic>
        <p:nvPicPr>
          <p:cNvPr id="152" name="Google Shape;152;p5"/>
          <p:cNvPicPr preferRelativeResize="0"/>
          <p:nvPr/>
        </p:nvPicPr>
        <p:blipFill rotWithShape="1">
          <a:blip r:embed="rId3">
            <a:alphaModFix/>
          </a:blip>
          <a:srcRect/>
          <a:stretch/>
        </p:blipFill>
        <p:spPr>
          <a:xfrm>
            <a:off x="1033785" y="3037202"/>
            <a:ext cx="1588089" cy="2415488"/>
          </a:xfrm>
          <a:prstGeom prst="rect">
            <a:avLst/>
          </a:prstGeom>
          <a:noFill/>
          <a:ln>
            <a:noFill/>
          </a:ln>
        </p:spPr>
      </p:pic>
      <p:pic>
        <p:nvPicPr>
          <p:cNvPr id="153" name="Google Shape;153;p5"/>
          <p:cNvPicPr preferRelativeResize="0"/>
          <p:nvPr/>
        </p:nvPicPr>
        <p:blipFill rotWithShape="1">
          <a:blip r:embed="rId4">
            <a:alphaModFix/>
          </a:blip>
          <a:srcRect/>
          <a:stretch/>
        </p:blipFill>
        <p:spPr>
          <a:xfrm>
            <a:off x="4955844" y="3435179"/>
            <a:ext cx="3334576" cy="1997131"/>
          </a:xfrm>
          <a:prstGeom prst="rect">
            <a:avLst/>
          </a:prstGeom>
          <a:noFill/>
          <a:ln>
            <a:noFill/>
          </a:ln>
        </p:spPr>
      </p:pic>
      <p:pic>
        <p:nvPicPr>
          <p:cNvPr id="155" name="Google Shape;155;p5"/>
          <p:cNvPicPr preferRelativeResize="0"/>
          <p:nvPr/>
        </p:nvPicPr>
        <p:blipFill rotWithShape="1">
          <a:blip r:embed="rId5">
            <a:alphaModFix/>
          </a:blip>
          <a:srcRect/>
          <a:stretch/>
        </p:blipFill>
        <p:spPr>
          <a:xfrm rot="2607074">
            <a:off x="3040333" y="3988254"/>
            <a:ext cx="1384384" cy="1121706"/>
          </a:xfrm>
          <a:prstGeom prst="rect">
            <a:avLst/>
          </a:prstGeom>
          <a:noFill/>
          <a:ln>
            <a:noFill/>
          </a:ln>
        </p:spPr>
      </p:pic>
      <p:sp>
        <p:nvSpPr>
          <p:cNvPr id="156" name="Google Shape;156;p5"/>
          <p:cNvSpPr/>
          <p:nvPr/>
        </p:nvSpPr>
        <p:spPr>
          <a:xfrm>
            <a:off x="4282068" y="4569465"/>
            <a:ext cx="542552" cy="264990"/>
          </a:xfrm>
          <a:prstGeom prst="rightArrow">
            <a:avLst>
              <a:gd name="adj1" fmla="val 50000"/>
              <a:gd name="adj2" fmla="val 50000"/>
            </a:avLst>
          </a:prstGeom>
          <a:solidFill>
            <a:srgbClr val="88CBDF"/>
          </a:solidFill>
          <a:ln w="12700" cap="flat" cmpd="sng">
            <a:solidFill>
              <a:srgbClr val="5B2F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5"/>
          <p:cNvSpPr/>
          <p:nvPr/>
        </p:nvSpPr>
        <p:spPr>
          <a:xfrm rot="10800000">
            <a:off x="2584913" y="4569464"/>
            <a:ext cx="542552" cy="255169"/>
          </a:xfrm>
          <a:prstGeom prst="rightArrow">
            <a:avLst>
              <a:gd name="adj1" fmla="val 50000"/>
              <a:gd name="adj2" fmla="val 50000"/>
            </a:avLst>
          </a:prstGeom>
          <a:solidFill>
            <a:srgbClr val="88CBDF"/>
          </a:solidFill>
          <a:ln w="12700" cap="flat" cmpd="sng">
            <a:solidFill>
              <a:srgbClr val="5B2F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6"/>
          <p:cNvSpPr txBox="1">
            <a:spLocks noGrp="1"/>
          </p:cNvSpPr>
          <p:nvPr>
            <p:ph type="title"/>
          </p:nvPr>
        </p:nvSpPr>
        <p:spPr>
          <a:xfrm>
            <a:off x="628650" y="630207"/>
            <a:ext cx="7886700" cy="48009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accent2"/>
              </a:buClr>
              <a:buSzPts val="2800"/>
              <a:buFont typeface="Arial"/>
              <a:buNone/>
            </a:pPr>
            <a:r>
              <a:rPr lang="en-US" dirty="0" smtClean="0">
                <a:solidFill>
                  <a:srgbClr val="F15D22"/>
                </a:solidFill>
              </a:rPr>
              <a:t>Outcomes of Congenital Syphilis</a:t>
            </a:r>
            <a:endParaRPr dirty="0">
              <a:solidFill>
                <a:srgbClr val="F15D22"/>
              </a:solidFill>
            </a:endParaRPr>
          </a:p>
        </p:txBody>
      </p:sp>
      <p:sp>
        <p:nvSpPr>
          <p:cNvPr id="164" name="Google Shape;164;p6"/>
          <p:cNvSpPr txBox="1">
            <a:spLocks noGrp="1"/>
          </p:cNvSpPr>
          <p:nvPr>
            <p:ph type="body" idx="1"/>
          </p:nvPr>
        </p:nvSpPr>
        <p:spPr>
          <a:xfrm>
            <a:off x="628650" y="1020631"/>
            <a:ext cx="7886700" cy="2893059"/>
          </a:xfrm>
          <a:prstGeom prst="rect">
            <a:avLst/>
          </a:prstGeom>
          <a:noFill/>
          <a:ln>
            <a:noFill/>
          </a:ln>
        </p:spPr>
        <p:txBody>
          <a:bodyPr spcFirstLastPara="1" wrap="square" lIns="91425" tIns="45700" rIns="91425" bIns="45700" anchor="t" anchorCtr="0">
            <a:spAutoFit/>
          </a:bodyPr>
          <a:lstStyle/>
          <a:p>
            <a:pPr marL="520700" indent="-342900">
              <a:lnSpc>
                <a:spcPct val="130000"/>
              </a:lnSpc>
              <a:spcBef>
                <a:spcPts val="0"/>
              </a:spcBef>
              <a:buClr>
                <a:schemeClr val="accent2"/>
              </a:buClr>
              <a:buSzPts val="2800"/>
              <a:buFont typeface="Wingdings" panose="05000000000000000000" pitchFamily="2" charset="2"/>
              <a:buChar char="§"/>
            </a:pPr>
            <a:r>
              <a:rPr lang="en-US" dirty="0" smtClean="0"/>
              <a:t>Miscarriage, stillbirth, infant death </a:t>
            </a:r>
          </a:p>
          <a:p>
            <a:pPr marL="520700" indent="-342900">
              <a:lnSpc>
                <a:spcPct val="130000"/>
              </a:lnSpc>
              <a:spcBef>
                <a:spcPts val="0"/>
              </a:spcBef>
              <a:buClr>
                <a:schemeClr val="accent2"/>
              </a:buClr>
              <a:buSzPts val="2800"/>
              <a:buFont typeface="Wingdings" panose="05000000000000000000" pitchFamily="2" charset="2"/>
              <a:buChar char="§"/>
            </a:pPr>
            <a:r>
              <a:rPr lang="en-US" dirty="0" smtClean="0"/>
              <a:t>Premature birth, Low birth weight </a:t>
            </a:r>
          </a:p>
          <a:p>
            <a:pPr marL="520700" indent="-342900">
              <a:lnSpc>
                <a:spcPct val="130000"/>
              </a:lnSpc>
              <a:spcBef>
                <a:spcPts val="0"/>
              </a:spcBef>
              <a:buClr>
                <a:schemeClr val="accent2"/>
              </a:buClr>
              <a:buSzPts val="2800"/>
              <a:buFont typeface="Wingdings" panose="05000000000000000000" pitchFamily="2" charset="2"/>
              <a:buChar char="§"/>
            </a:pPr>
            <a:r>
              <a:rPr lang="en-US" dirty="0" smtClean="0"/>
              <a:t>Birth defects including: </a:t>
            </a:r>
          </a:p>
          <a:p>
            <a:pPr marL="977900" lvl="1">
              <a:lnSpc>
                <a:spcPct val="130000"/>
              </a:lnSpc>
              <a:spcBef>
                <a:spcPts val="0"/>
              </a:spcBef>
              <a:buClr>
                <a:schemeClr val="tx1"/>
              </a:buClr>
              <a:buSzPts val="2800"/>
              <a:buFont typeface="Wingdings" panose="05000000000000000000" pitchFamily="2" charset="2"/>
              <a:buChar char="§"/>
            </a:pPr>
            <a:r>
              <a:rPr lang="en-US" dirty="0" smtClean="0"/>
              <a:t>Deformed bones, severe anemia, </a:t>
            </a:r>
          </a:p>
          <a:p>
            <a:pPr marL="977900" lvl="1">
              <a:lnSpc>
                <a:spcPct val="130000"/>
              </a:lnSpc>
              <a:spcBef>
                <a:spcPts val="0"/>
              </a:spcBef>
              <a:buClr>
                <a:schemeClr val="tx1"/>
              </a:buClr>
              <a:buSzPts val="2800"/>
              <a:buFont typeface="Wingdings" panose="05000000000000000000" pitchFamily="2" charset="2"/>
              <a:buChar char="§"/>
            </a:pPr>
            <a:r>
              <a:rPr lang="en-US" dirty="0" smtClean="0"/>
              <a:t>enlarged liver and spleen, jaundice,</a:t>
            </a:r>
          </a:p>
          <a:p>
            <a:pPr marL="977900" lvl="1">
              <a:lnSpc>
                <a:spcPct val="130000"/>
              </a:lnSpc>
              <a:spcBef>
                <a:spcPts val="0"/>
              </a:spcBef>
              <a:buClr>
                <a:schemeClr val="tx1"/>
              </a:buClr>
              <a:buSzPts val="2800"/>
              <a:buFont typeface="Wingdings" panose="05000000000000000000" pitchFamily="2" charset="2"/>
              <a:buChar char="§"/>
            </a:pPr>
            <a:r>
              <a:rPr lang="en-US" dirty="0" smtClean="0"/>
              <a:t> blindness or deafness, meningitis</a:t>
            </a:r>
          </a:p>
          <a:p>
            <a:pPr marL="520700" lvl="0" indent="-342900" algn="l" rtl="0">
              <a:lnSpc>
                <a:spcPct val="130000"/>
              </a:lnSpc>
              <a:spcBef>
                <a:spcPts val="0"/>
              </a:spcBef>
              <a:spcAft>
                <a:spcPts val="0"/>
              </a:spcAft>
              <a:buClr>
                <a:schemeClr val="accent2"/>
              </a:buClr>
              <a:buSzPts val="2800"/>
              <a:buFont typeface="Wingdings" panose="05000000000000000000" pitchFamily="2" charset="2"/>
              <a:buChar char="§"/>
            </a:pPr>
            <a:r>
              <a:rPr lang="en-US" dirty="0" smtClean="0"/>
              <a:t>Preventable with testing, treatment, and prenatal care</a:t>
            </a: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242" y="4087824"/>
            <a:ext cx="6261515" cy="2084228"/>
          </a:xfrm>
          <a:prstGeom prst="rect">
            <a:avLst/>
          </a:prstGeom>
        </p:spPr>
      </p:pic>
      <p:sp>
        <p:nvSpPr>
          <p:cNvPr id="5" name="TextBox 4"/>
          <p:cNvSpPr txBox="1"/>
          <p:nvPr/>
        </p:nvSpPr>
        <p:spPr>
          <a:xfrm>
            <a:off x="7440762" y="6346187"/>
            <a:ext cx="7568244" cy="307777"/>
          </a:xfrm>
          <a:prstGeom prst="rect">
            <a:avLst/>
          </a:prstGeom>
          <a:noFill/>
        </p:spPr>
        <p:txBody>
          <a:bodyPr wrap="square" rtlCol="0">
            <a:spAutoFit/>
          </a:bodyPr>
          <a:lstStyle/>
          <a:p>
            <a:pPr defTabSz="457189"/>
            <a:r>
              <a:rPr lang="en-US" sz="1400" dirty="0" smtClean="0">
                <a:solidFill>
                  <a:srgbClr val="616365"/>
                </a:solidFill>
                <a:latin typeface="Arial"/>
              </a:rPr>
              <a:t>Source: </a:t>
            </a:r>
            <a:r>
              <a:rPr lang="en-US" sz="1400" dirty="0" smtClean="0">
                <a:solidFill>
                  <a:srgbClr val="616365"/>
                </a:solidFill>
                <a:latin typeface="Arial"/>
                <a:hlinkClick r:id="rId5"/>
              </a:rPr>
              <a:t>CDC</a:t>
            </a:r>
            <a:r>
              <a:rPr lang="en-US" sz="1400" dirty="0" smtClean="0">
                <a:solidFill>
                  <a:srgbClr val="616365"/>
                </a:solidFill>
                <a:latin typeface="Arial"/>
              </a:rPr>
              <a:t> </a:t>
            </a:r>
            <a:endParaRPr lang="en-US" sz="1400" dirty="0">
              <a:solidFill>
                <a:srgbClr val="616365"/>
              </a:solidFill>
              <a:latin typeface="Arial"/>
            </a:endParaRPr>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026" y="545272"/>
            <a:ext cx="7555601" cy="867890"/>
          </a:xfrm>
        </p:spPr>
        <p:txBody>
          <a:bodyPr/>
          <a:lstStyle/>
          <a:p>
            <a:r>
              <a:rPr lang="en-US" dirty="0" smtClean="0"/>
              <a:t>Number of Female and Congenital Syphilis Cases, Los Angeles County, 2005-2021</a:t>
            </a:r>
            <a:endParaRPr lang="en-US" dirty="0"/>
          </a:p>
        </p:txBody>
      </p:sp>
      <p:sp>
        <p:nvSpPr>
          <p:cNvPr id="5" name="TextBox 4"/>
          <p:cNvSpPr txBox="1"/>
          <p:nvPr/>
        </p:nvSpPr>
        <p:spPr>
          <a:xfrm>
            <a:off x="4798769" y="6376344"/>
            <a:ext cx="7568244" cy="307777"/>
          </a:xfrm>
          <a:prstGeom prst="rect">
            <a:avLst/>
          </a:prstGeom>
          <a:noFill/>
        </p:spPr>
        <p:txBody>
          <a:bodyPr wrap="square" rtlCol="0">
            <a:spAutoFit/>
          </a:bodyPr>
          <a:lstStyle/>
          <a:p>
            <a:pPr defTabSz="457189"/>
            <a:r>
              <a:rPr lang="en-US" sz="1400" dirty="0" smtClean="0">
                <a:solidFill>
                  <a:srgbClr val="616365"/>
                </a:solidFill>
                <a:latin typeface="Arial"/>
              </a:rPr>
              <a:t>Source: </a:t>
            </a:r>
            <a:r>
              <a:rPr lang="en-US" dirty="0" smtClean="0">
                <a:solidFill>
                  <a:srgbClr val="616365"/>
                </a:solidFill>
              </a:rPr>
              <a:t>LA </a:t>
            </a:r>
            <a:r>
              <a:rPr lang="en-US" dirty="0">
                <a:solidFill>
                  <a:srgbClr val="616365"/>
                </a:solidFill>
              </a:rPr>
              <a:t>DPH Division of HIV and STD Programs</a:t>
            </a:r>
            <a:endParaRPr lang="en-US" sz="1400" dirty="0">
              <a:solidFill>
                <a:srgbClr val="616365"/>
              </a:solidFill>
              <a:latin typeface="Aria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92" y="1652954"/>
            <a:ext cx="9020908" cy="4308231"/>
          </a:xfrm>
          <a:prstGeom prst="rect">
            <a:avLst/>
          </a:prstGeom>
          <a:noFill/>
        </p:spPr>
      </p:pic>
    </p:spTree>
    <p:extLst>
      <p:ext uri="{BB962C8B-B14F-4D97-AF65-F5344CB8AC3E}">
        <p14:creationId xmlns:p14="http://schemas.microsoft.com/office/powerpoint/2010/main" val="3581403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5" y="120760"/>
            <a:ext cx="7593336" cy="5815963"/>
          </a:xfrm>
          <a:prstGeom prst="rect">
            <a:avLst/>
          </a:prstGeom>
        </p:spPr>
      </p:pic>
      <p:sp>
        <p:nvSpPr>
          <p:cNvPr id="5" name="TextBox 4"/>
          <p:cNvSpPr txBox="1"/>
          <p:nvPr/>
        </p:nvSpPr>
        <p:spPr>
          <a:xfrm>
            <a:off x="4618839" y="6357172"/>
            <a:ext cx="7568244" cy="307777"/>
          </a:xfrm>
          <a:prstGeom prst="rect">
            <a:avLst/>
          </a:prstGeom>
          <a:noFill/>
        </p:spPr>
        <p:txBody>
          <a:bodyPr wrap="square" rtlCol="0">
            <a:spAutoFit/>
          </a:bodyPr>
          <a:lstStyle/>
          <a:p>
            <a:pPr defTabSz="457189"/>
            <a:r>
              <a:rPr lang="en-US" sz="1400" dirty="0" smtClean="0">
                <a:solidFill>
                  <a:srgbClr val="616365"/>
                </a:solidFill>
                <a:latin typeface="Arial"/>
              </a:rPr>
              <a:t>Source: </a:t>
            </a:r>
            <a:r>
              <a:rPr lang="en-US" dirty="0" smtClean="0">
                <a:solidFill>
                  <a:srgbClr val="616365"/>
                </a:solidFill>
              </a:rPr>
              <a:t>LA </a:t>
            </a:r>
            <a:r>
              <a:rPr lang="en-US" dirty="0">
                <a:solidFill>
                  <a:srgbClr val="616365"/>
                </a:solidFill>
              </a:rPr>
              <a:t>DPH Division of HIV and STD Programs</a:t>
            </a:r>
            <a:endParaRPr lang="en-US" sz="1400" dirty="0">
              <a:solidFill>
                <a:srgbClr val="616365"/>
              </a:solidFill>
              <a:latin typeface="Arial"/>
            </a:endParaRPr>
          </a:p>
        </p:txBody>
      </p:sp>
    </p:spTree>
    <p:extLst>
      <p:ext uri="{BB962C8B-B14F-4D97-AF65-F5344CB8AC3E}">
        <p14:creationId xmlns:p14="http://schemas.microsoft.com/office/powerpoint/2010/main" val="3914373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15F22"/>
                </a:solidFill>
              </a:rPr>
              <a:t>Congenital Syphilis Trends: </a:t>
            </a:r>
            <a:r>
              <a:rPr lang="en-US" dirty="0" smtClean="0">
                <a:solidFill>
                  <a:srgbClr val="F15F22"/>
                </a:solidFill>
              </a:rPr>
              <a:t/>
            </a:r>
            <a:br>
              <a:rPr lang="en-US" dirty="0" smtClean="0">
                <a:solidFill>
                  <a:srgbClr val="F15F22"/>
                </a:solidFill>
              </a:rPr>
            </a:br>
            <a:r>
              <a:rPr lang="en-US" dirty="0" smtClean="0">
                <a:solidFill>
                  <a:srgbClr val="F15F22"/>
                </a:solidFill>
              </a:rPr>
              <a:t>2019 Birthing Parent Case Analysis</a:t>
            </a:r>
            <a:endParaRPr lang="en-US" dirty="0">
              <a:solidFill>
                <a:srgbClr val="F15F22"/>
              </a:solidFill>
            </a:endParaRPr>
          </a:p>
        </p:txBody>
      </p:sp>
      <p:sp>
        <p:nvSpPr>
          <p:cNvPr id="7" name="TextBox 6"/>
          <p:cNvSpPr txBox="1"/>
          <p:nvPr/>
        </p:nvSpPr>
        <p:spPr>
          <a:xfrm>
            <a:off x="4731228" y="6409034"/>
            <a:ext cx="7568244" cy="307777"/>
          </a:xfrm>
          <a:prstGeom prst="rect">
            <a:avLst/>
          </a:prstGeom>
          <a:noFill/>
        </p:spPr>
        <p:txBody>
          <a:bodyPr wrap="square" rtlCol="0">
            <a:spAutoFit/>
          </a:bodyPr>
          <a:lstStyle/>
          <a:p>
            <a:pPr defTabSz="457189"/>
            <a:r>
              <a:rPr lang="en-US" sz="1400" dirty="0" smtClean="0">
                <a:solidFill>
                  <a:srgbClr val="616365"/>
                </a:solidFill>
                <a:latin typeface="Arial"/>
              </a:rPr>
              <a:t>Source: </a:t>
            </a:r>
            <a:r>
              <a:rPr lang="en-US" dirty="0" smtClean="0">
                <a:solidFill>
                  <a:srgbClr val="616365"/>
                </a:solidFill>
              </a:rPr>
              <a:t>LA </a:t>
            </a:r>
            <a:r>
              <a:rPr lang="en-US" dirty="0">
                <a:solidFill>
                  <a:srgbClr val="616365"/>
                </a:solidFill>
              </a:rPr>
              <a:t>DPH Division of HIV and STD Programs</a:t>
            </a:r>
            <a:endParaRPr lang="en-US" sz="1400" dirty="0">
              <a:solidFill>
                <a:srgbClr val="616365"/>
              </a:solidFill>
              <a:latin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20" y="1815638"/>
            <a:ext cx="8669215" cy="3837755"/>
          </a:xfrm>
          <a:prstGeom prst="rect">
            <a:avLst/>
          </a:prstGeom>
        </p:spPr>
      </p:pic>
    </p:spTree>
    <p:extLst>
      <p:ext uri="{BB962C8B-B14F-4D97-AF65-F5344CB8AC3E}">
        <p14:creationId xmlns:p14="http://schemas.microsoft.com/office/powerpoint/2010/main" val="350503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Heads Up!</a:t>
            </a:r>
            <a:endParaRPr lang="en-US" dirty="0"/>
          </a:p>
        </p:txBody>
      </p:sp>
      <p:sp>
        <p:nvSpPr>
          <p:cNvPr id="3" name="Text Placeholder 2"/>
          <p:cNvSpPr>
            <a:spLocks noGrp="1"/>
          </p:cNvSpPr>
          <p:nvPr>
            <p:ph type="body" idx="1"/>
          </p:nvPr>
        </p:nvSpPr>
        <p:spPr/>
        <p:txBody>
          <a:bodyPr/>
          <a:lstStyle/>
          <a:p>
            <a:r>
              <a:rPr lang="en-US" dirty="0"/>
              <a:t>Your insight is valuable - please share your thoughts!</a:t>
            </a:r>
          </a:p>
          <a:p>
            <a:pPr lvl="1"/>
            <a:r>
              <a:rPr lang="en-US" dirty="0"/>
              <a:t>Unmute, use “raise hand” or chat options</a:t>
            </a:r>
          </a:p>
          <a:p>
            <a:r>
              <a:rPr lang="en-US" dirty="0"/>
              <a:t>We will use </a:t>
            </a:r>
            <a:r>
              <a:rPr lang="en-US" dirty="0" err="1"/>
              <a:t>MentiMeter</a:t>
            </a:r>
            <a:r>
              <a:rPr lang="en-US" dirty="0"/>
              <a:t>, a polling website that works on </a:t>
            </a:r>
            <a:r>
              <a:rPr lang="en-US" dirty="0" smtClean="0"/>
              <a:t>smartphone and computer </a:t>
            </a:r>
            <a:r>
              <a:rPr lang="en-US" dirty="0"/>
              <a:t>web browsers</a:t>
            </a:r>
          </a:p>
          <a:p>
            <a:r>
              <a:rPr lang="en-US" dirty="0"/>
              <a:t>Graphic images will not be shown in this </a:t>
            </a:r>
            <a:r>
              <a:rPr lang="en-US" dirty="0" smtClean="0"/>
              <a:t>presentation</a:t>
            </a:r>
          </a:p>
          <a:p>
            <a:r>
              <a:rPr lang="en-US" dirty="0" smtClean="0"/>
              <a:t>Topics can be heavy- take breaks as needed</a:t>
            </a:r>
            <a:endParaRPr lang="en-US" dirty="0"/>
          </a:p>
          <a:p>
            <a:r>
              <a:rPr lang="en-US" dirty="0" smtClean="0"/>
              <a:t>We will use gender neutral language for bodies, except where a study used different language</a:t>
            </a:r>
            <a:endParaRPr lang="en-US" dirty="0"/>
          </a:p>
        </p:txBody>
      </p:sp>
    </p:spTree>
    <p:extLst>
      <p:ext uri="{BB962C8B-B14F-4D97-AF65-F5344CB8AC3E}">
        <p14:creationId xmlns:p14="http://schemas.microsoft.com/office/powerpoint/2010/main" val="3795569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263" y="682853"/>
            <a:ext cx="8417358" cy="607800"/>
          </a:xfrm>
        </p:spPr>
        <p:txBody>
          <a:bodyPr>
            <a:noAutofit/>
          </a:bodyPr>
          <a:lstStyle/>
          <a:p>
            <a:r>
              <a:rPr lang="en-US" dirty="0" smtClean="0"/>
              <a:t>CS and Racial Justice:</a:t>
            </a:r>
            <a:br>
              <a:rPr lang="en-US" dirty="0" smtClean="0"/>
            </a:br>
            <a:r>
              <a:rPr lang="en-US" dirty="0">
                <a:solidFill>
                  <a:srgbClr val="F15F22"/>
                </a:solidFill>
              </a:rPr>
              <a:t>Birthing Parent Case Analysis </a:t>
            </a:r>
            <a:r>
              <a:rPr lang="en-US" dirty="0" smtClean="0">
                <a:solidFill>
                  <a:srgbClr val="F15F22"/>
                </a:solidFill>
              </a:rPr>
              <a:t>2018</a:t>
            </a:r>
            <a:endParaRPr lang="en-US" dirty="0"/>
          </a:p>
        </p:txBody>
      </p:sp>
      <p:graphicFrame>
        <p:nvGraphicFramePr>
          <p:cNvPr id="8" name="Chart 7"/>
          <p:cNvGraphicFramePr/>
          <p:nvPr>
            <p:extLst/>
          </p:nvPr>
        </p:nvGraphicFramePr>
        <p:xfrm>
          <a:off x="940170" y="1565686"/>
          <a:ext cx="7130071" cy="45016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689793" y="6342382"/>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smtClean="0"/>
              <a:t>Source: </a:t>
            </a:r>
            <a:r>
              <a:rPr lang="en-US" dirty="0" smtClean="0">
                <a:hlinkClick r:id="rId4"/>
              </a:rPr>
              <a:t>LA County DPH</a:t>
            </a:r>
            <a:r>
              <a:rPr lang="en-US" dirty="0" smtClean="0">
                <a:hlinkClick r:id="rId5"/>
              </a:rPr>
              <a:t> </a:t>
            </a:r>
            <a:endParaRPr lang="en-US" dirty="0"/>
          </a:p>
        </p:txBody>
      </p:sp>
    </p:spTree>
    <p:extLst>
      <p:ext uri="{BB962C8B-B14F-4D97-AF65-F5344CB8AC3E}">
        <p14:creationId xmlns:p14="http://schemas.microsoft.com/office/powerpoint/2010/main" val="3578874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242" y="1250071"/>
            <a:ext cx="6973152" cy="840190"/>
          </a:xfrm>
        </p:spPr>
        <p:txBody>
          <a:bodyPr/>
          <a:lstStyle/>
          <a:p>
            <a:r>
              <a:rPr lang="en-US" dirty="0" smtClean="0"/>
              <a:t>Barriers to Care</a:t>
            </a:r>
            <a:endParaRPr lang="en-US" dirty="0"/>
          </a:p>
        </p:txBody>
      </p:sp>
    </p:spTree>
    <p:extLst>
      <p:ext uri="{BB962C8B-B14F-4D97-AF65-F5344CB8AC3E}">
        <p14:creationId xmlns:p14="http://schemas.microsoft.com/office/powerpoint/2010/main" val="2678419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Go to </a:t>
            </a:r>
            <a:r>
              <a:rPr lang="en-US" dirty="0">
                <a:hlinkClick r:id="rId3"/>
              </a:rPr>
              <a:t>www.menti.com</a:t>
            </a:r>
            <a:r>
              <a:rPr lang="en-US" dirty="0"/>
              <a:t/>
            </a:r>
            <a:br>
              <a:rPr lang="en-US" dirty="0"/>
            </a:br>
            <a:endParaRPr lang="en-US" dirty="0"/>
          </a:p>
        </p:txBody>
      </p:sp>
      <p:sp>
        <p:nvSpPr>
          <p:cNvPr id="3" name="Content Placeholder 2"/>
          <p:cNvSpPr>
            <a:spLocks noGrp="1"/>
          </p:cNvSpPr>
          <p:nvPr>
            <p:ph type="body" idx="1"/>
          </p:nvPr>
        </p:nvSpPr>
        <p:spPr/>
        <p:txBody>
          <a:bodyPr/>
          <a:lstStyle/>
          <a:p>
            <a:pPr marL="50800" indent="0"/>
            <a:r>
              <a:rPr lang="en-US" b="1" dirty="0">
                <a:solidFill>
                  <a:schemeClr val="accent2"/>
                </a:solidFill>
              </a:rPr>
              <a:t>What barriers to sexual and </a:t>
            </a:r>
            <a:r>
              <a:rPr lang="en-US" b="1" dirty="0" smtClean="0">
                <a:solidFill>
                  <a:schemeClr val="accent2"/>
                </a:solidFill>
              </a:rPr>
              <a:t>reproductive </a:t>
            </a:r>
            <a:r>
              <a:rPr lang="en-US" b="1" dirty="0">
                <a:solidFill>
                  <a:schemeClr val="accent2"/>
                </a:solidFill>
              </a:rPr>
              <a:t>health care could your clients be experiencing? </a:t>
            </a:r>
            <a:endParaRPr lang="en-US" b="1" dirty="0" smtClean="0">
              <a:solidFill>
                <a:schemeClr val="accent2"/>
              </a:solidFill>
            </a:endParaRPr>
          </a:p>
          <a:p>
            <a:pPr marL="50800" indent="0"/>
            <a:endParaRPr lang="en-US" dirty="0"/>
          </a:p>
          <a:p>
            <a:pPr marL="347472" indent="-347472">
              <a:lnSpc>
                <a:spcPts val="2600"/>
              </a:lnSpc>
              <a:spcBef>
                <a:spcPts val="1200"/>
              </a:spcBef>
            </a:pPr>
            <a:endParaRPr lang="en-US" dirty="0"/>
          </a:p>
          <a:p>
            <a:pPr marL="50800" indent="0"/>
            <a:r>
              <a:rPr lang="en-US" dirty="0"/>
              <a:t>Answer are anonymous and will be </a:t>
            </a:r>
            <a:r>
              <a:rPr lang="en-US" dirty="0" smtClean="0"/>
              <a:t>displayed to the group</a:t>
            </a:r>
            <a:endParaRPr lang="en-US" dirty="0"/>
          </a:p>
          <a:p>
            <a:pPr indent="0"/>
            <a:endParaRPr lang="en-US" dirty="0"/>
          </a:p>
          <a:p>
            <a:endParaRPr lang="en-US" dirty="0"/>
          </a:p>
          <a:p>
            <a:endParaRPr lang="en-US" dirty="0"/>
          </a:p>
        </p:txBody>
      </p:sp>
    </p:spTree>
    <p:extLst>
      <p:ext uri="{BB962C8B-B14F-4D97-AF65-F5344CB8AC3E}">
        <p14:creationId xmlns:p14="http://schemas.microsoft.com/office/powerpoint/2010/main" val="1549093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98" y="358446"/>
            <a:ext cx="7874336" cy="1255688"/>
          </a:xfrm>
        </p:spPr>
        <p:txBody>
          <a:bodyPr/>
          <a:lstStyle/>
          <a:p>
            <a:r>
              <a:rPr lang="en-US" dirty="0" smtClean="0"/>
              <a:t>Understanding Barriers to Reproductive Care for People with CS- Associated Factors</a:t>
            </a:r>
            <a:endParaRPr lang="en-US" dirty="0"/>
          </a:p>
        </p:txBody>
      </p:sp>
      <p:sp>
        <p:nvSpPr>
          <p:cNvPr id="3" name="Content Placeholder 2"/>
          <p:cNvSpPr>
            <a:spLocks noGrp="1"/>
          </p:cNvSpPr>
          <p:nvPr>
            <p:ph type="body" idx="1"/>
          </p:nvPr>
        </p:nvSpPr>
        <p:spPr/>
        <p:txBody>
          <a:bodyPr/>
          <a:lstStyle/>
          <a:p>
            <a:r>
              <a:rPr lang="en-US" dirty="0" smtClean="0"/>
              <a:t>Stigma </a:t>
            </a:r>
          </a:p>
          <a:p>
            <a:r>
              <a:rPr lang="en-US" dirty="0" smtClean="0"/>
              <a:t>Competing </a:t>
            </a:r>
            <a:r>
              <a:rPr lang="en-US" dirty="0"/>
              <a:t>high-priority concerns</a:t>
            </a:r>
          </a:p>
          <a:p>
            <a:r>
              <a:rPr lang="en-US" dirty="0"/>
              <a:t>Structural barriers- access, finances, </a:t>
            </a:r>
            <a:r>
              <a:rPr lang="en-US" dirty="0" smtClean="0"/>
              <a:t>transportation, etc.</a:t>
            </a:r>
            <a:endParaRPr lang="en-US" dirty="0"/>
          </a:p>
          <a:p>
            <a:r>
              <a:rPr lang="en-US" dirty="0"/>
              <a:t>Lack of knowledge on </a:t>
            </a:r>
            <a:r>
              <a:rPr lang="en-US" dirty="0" smtClean="0"/>
              <a:t>reproductive health</a:t>
            </a:r>
            <a:endParaRPr lang="en-US" dirty="0"/>
          </a:p>
          <a:p>
            <a:r>
              <a:rPr lang="en-US" dirty="0"/>
              <a:t>Fear of Child Protective Services and law enforcement</a:t>
            </a:r>
          </a:p>
          <a:p>
            <a:r>
              <a:rPr lang="en-US" dirty="0" smtClean="0"/>
              <a:t>Abusive or controlling partner</a:t>
            </a:r>
            <a:endParaRPr lang="en-US" dirty="0"/>
          </a:p>
        </p:txBody>
      </p:sp>
      <p:sp>
        <p:nvSpPr>
          <p:cNvPr id="4" name="Rectangle 3"/>
          <p:cNvSpPr/>
          <p:nvPr/>
        </p:nvSpPr>
        <p:spPr>
          <a:xfrm>
            <a:off x="5946843" y="6256657"/>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smtClean="0"/>
              <a:t>Sources: </a:t>
            </a:r>
            <a:r>
              <a:rPr lang="en-US" dirty="0" smtClean="0">
                <a:hlinkClick r:id="rId3"/>
              </a:rPr>
              <a:t>MacAfee et al</a:t>
            </a:r>
            <a:r>
              <a:rPr lang="en-US" dirty="0" smtClean="0"/>
              <a:t>, </a:t>
            </a:r>
            <a:r>
              <a:rPr lang="en-US" dirty="0" smtClean="0">
                <a:hlinkClick r:id="rId4"/>
              </a:rPr>
              <a:t>Chan et </a:t>
            </a:r>
            <a:r>
              <a:rPr lang="en-US" dirty="0">
                <a:hlinkClick r:id="rId4"/>
              </a:rPr>
              <a:t>a</a:t>
            </a:r>
            <a:r>
              <a:rPr lang="en-US" dirty="0" smtClean="0">
                <a:hlinkClick r:id="rId4"/>
              </a:rPr>
              <a:t>l</a:t>
            </a:r>
            <a:r>
              <a:rPr lang="en-US" dirty="0" smtClean="0"/>
              <a:t>.</a:t>
            </a:r>
            <a:r>
              <a:rPr lang="en-US" dirty="0" smtClean="0">
                <a:hlinkClick r:id="rId5"/>
              </a:rPr>
              <a:t> </a:t>
            </a:r>
            <a:endParaRPr lang="en-US" dirty="0"/>
          </a:p>
        </p:txBody>
      </p:sp>
    </p:spTree>
    <p:extLst>
      <p:ext uri="{BB962C8B-B14F-4D97-AF65-F5344CB8AC3E}">
        <p14:creationId xmlns:p14="http://schemas.microsoft.com/office/powerpoint/2010/main" val="1261293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99" y="552325"/>
            <a:ext cx="4804440" cy="867930"/>
          </a:xfrm>
        </p:spPr>
        <p:txBody>
          <a:bodyPr/>
          <a:lstStyle/>
          <a:p>
            <a:r>
              <a:rPr lang="en-US" dirty="0" smtClean="0"/>
              <a:t>Reframing: Language and Perspective</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374660429"/>
              </p:ext>
            </p:extLst>
          </p:nvPr>
        </p:nvGraphicFramePr>
        <p:xfrm>
          <a:off x="738188" y="1620126"/>
          <a:ext cx="7886700" cy="3587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369769247"/>
                    </a:ext>
                  </a:extLst>
                </a:gridCol>
                <a:gridCol w="3943350">
                  <a:extLst>
                    <a:ext uri="{9D8B030D-6E8A-4147-A177-3AD203B41FA5}">
                      <a16:colId xmlns:a16="http://schemas.microsoft.com/office/drawing/2014/main" val="4291223889"/>
                    </a:ext>
                  </a:extLst>
                </a:gridCol>
              </a:tblGrid>
              <a:tr h="619202">
                <a:tc>
                  <a:txBody>
                    <a:bodyPr/>
                    <a:lstStyle/>
                    <a:p>
                      <a:r>
                        <a:rPr lang="en-US" dirty="0" smtClean="0"/>
                        <a:t>Stigmatizing Language</a:t>
                      </a:r>
                      <a:endParaRPr lang="en-US" dirty="0"/>
                    </a:p>
                  </a:txBody>
                  <a:tcPr/>
                </a:tc>
                <a:tc>
                  <a:txBody>
                    <a:bodyPr/>
                    <a:lstStyle/>
                    <a:p>
                      <a:r>
                        <a:rPr lang="en-US" dirty="0" smtClean="0"/>
                        <a:t>Reframing Language</a:t>
                      </a:r>
                      <a:endParaRPr lang="en-US" dirty="0"/>
                    </a:p>
                  </a:txBody>
                  <a:tcPr/>
                </a:tc>
                <a:extLst>
                  <a:ext uri="{0D108BD9-81ED-4DB2-BD59-A6C34878D82A}">
                    <a16:rowId xmlns:a16="http://schemas.microsoft.com/office/drawing/2014/main" val="3975782643"/>
                  </a:ext>
                </a:extLst>
              </a:tr>
              <a:tr h="865187">
                <a:tc>
                  <a:txBody>
                    <a:bodyPr/>
                    <a:lstStyle/>
                    <a:p>
                      <a:r>
                        <a:rPr lang="en-US" dirty="0" smtClean="0"/>
                        <a:t>“Clean”</a:t>
                      </a:r>
                      <a:endParaRPr lang="en-US" dirty="0"/>
                    </a:p>
                  </a:txBody>
                  <a:tcPr/>
                </a:tc>
                <a:tc>
                  <a:txBody>
                    <a:bodyPr/>
                    <a:lstStyle/>
                    <a:p>
                      <a:r>
                        <a:rPr lang="en-US" dirty="0" smtClean="0"/>
                        <a:t>Negative</a:t>
                      </a:r>
                      <a:r>
                        <a:rPr lang="en-US" baseline="0" dirty="0" smtClean="0"/>
                        <a:t> for STIs</a:t>
                      </a:r>
                      <a:r>
                        <a:rPr lang="en-US" dirty="0" smtClean="0"/>
                        <a:t>, or substance</a:t>
                      </a:r>
                      <a:r>
                        <a:rPr lang="en-US" baseline="0" dirty="0" smtClean="0"/>
                        <a:t> free, in-recovery</a:t>
                      </a:r>
                      <a:endParaRPr lang="en-US" dirty="0"/>
                    </a:p>
                  </a:txBody>
                  <a:tcPr/>
                </a:tc>
                <a:extLst>
                  <a:ext uri="{0D108BD9-81ED-4DB2-BD59-A6C34878D82A}">
                    <a16:rowId xmlns:a16="http://schemas.microsoft.com/office/drawing/2014/main" val="682012707"/>
                  </a:ext>
                </a:extLst>
              </a:tr>
              <a:tr h="619202">
                <a:tc>
                  <a:txBody>
                    <a:bodyPr/>
                    <a:lstStyle/>
                    <a:p>
                      <a:r>
                        <a:rPr lang="en-US" dirty="0" smtClean="0"/>
                        <a:t>Addict, junkie, user, drug abuser</a:t>
                      </a:r>
                      <a:endParaRPr lang="en-US" dirty="0"/>
                    </a:p>
                  </a:txBody>
                  <a:tcPr/>
                </a:tc>
                <a:tc>
                  <a:txBody>
                    <a:bodyPr/>
                    <a:lstStyle/>
                    <a:p>
                      <a:r>
                        <a:rPr lang="en-US" dirty="0" smtClean="0"/>
                        <a:t>Person with a substance use disorder</a:t>
                      </a:r>
                      <a:endParaRPr lang="en-US" dirty="0"/>
                    </a:p>
                  </a:txBody>
                  <a:tcPr/>
                </a:tc>
                <a:extLst>
                  <a:ext uri="{0D108BD9-81ED-4DB2-BD59-A6C34878D82A}">
                    <a16:rowId xmlns:a16="http://schemas.microsoft.com/office/drawing/2014/main" val="2896496506"/>
                  </a:ext>
                </a:extLst>
              </a:tr>
              <a:tr h="865187">
                <a:tc>
                  <a:txBody>
                    <a:bodyPr/>
                    <a:lstStyle/>
                    <a:p>
                      <a:r>
                        <a:rPr lang="en-US" dirty="0" smtClean="0"/>
                        <a:t>Non-compliant</a:t>
                      </a:r>
                      <a:endParaRPr lang="en-US" dirty="0"/>
                    </a:p>
                  </a:txBody>
                  <a:tcPr/>
                </a:tc>
                <a:tc>
                  <a:txBody>
                    <a:bodyPr/>
                    <a:lstStyle/>
                    <a:p>
                      <a:r>
                        <a:rPr lang="en-US" dirty="0" smtClean="0"/>
                        <a:t>Has significant barriers to care / taking medicines</a:t>
                      </a:r>
                      <a:endParaRPr lang="en-US" dirty="0"/>
                    </a:p>
                  </a:txBody>
                  <a:tcPr/>
                </a:tc>
                <a:extLst>
                  <a:ext uri="{0D108BD9-81ED-4DB2-BD59-A6C34878D82A}">
                    <a16:rowId xmlns:a16="http://schemas.microsoft.com/office/drawing/2014/main" val="2656054796"/>
                  </a:ext>
                </a:extLst>
              </a:tr>
              <a:tr h="619202">
                <a:tc>
                  <a:txBody>
                    <a:bodyPr/>
                    <a:lstStyle/>
                    <a:p>
                      <a:r>
                        <a:rPr lang="en-US" dirty="0" smtClean="0"/>
                        <a:t>Service-resistant</a:t>
                      </a:r>
                      <a:endParaRPr lang="en-US" dirty="0"/>
                    </a:p>
                  </a:txBody>
                  <a:tcPr/>
                </a:tc>
                <a:tc>
                  <a:txBody>
                    <a:bodyPr/>
                    <a:lstStyle/>
                    <a:p>
                      <a:r>
                        <a:rPr lang="en-US" dirty="0" smtClean="0"/>
                        <a:t>Has unmet needs and unaddressed barriers</a:t>
                      </a:r>
                      <a:endParaRPr lang="en-US" dirty="0"/>
                    </a:p>
                  </a:txBody>
                  <a:tcPr/>
                </a:tc>
                <a:extLst>
                  <a:ext uri="{0D108BD9-81ED-4DB2-BD59-A6C34878D82A}">
                    <a16:rowId xmlns:a16="http://schemas.microsoft.com/office/drawing/2014/main" val="1084850745"/>
                  </a:ext>
                </a:extLst>
              </a:tr>
            </a:tbl>
          </a:graphicData>
        </a:graphic>
      </p:graphicFrame>
      <p:sp>
        <p:nvSpPr>
          <p:cNvPr id="5" name="TextBox 4"/>
          <p:cNvSpPr txBox="1"/>
          <p:nvPr/>
        </p:nvSpPr>
        <p:spPr>
          <a:xfrm>
            <a:off x="3456375" y="6140394"/>
            <a:ext cx="5195455" cy="461665"/>
          </a:xfrm>
          <a:prstGeom prst="rect">
            <a:avLst/>
          </a:prstGeom>
          <a:noFill/>
        </p:spPr>
        <p:txBody>
          <a:bodyPr wrap="square" rtlCol="0">
            <a:spAutoFit/>
          </a:bodyPr>
          <a:lstStyle/>
          <a:p>
            <a:r>
              <a:rPr lang="en-US" sz="1200" dirty="0" smtClean="0"/>
              <a:t>Seidman, Dominika MD MAS. (2019). </a:t>
            </a:r>
            <a:r>
              <a:rPr lang="en-US" sz="1200" i="1" dirty="0" smtClean="0"/>
              <a:t>How can we eliminate congenital syphilis in the context of a broken reproductive healthcare system?</a:t>
            </a:r>
            <a:endParaRPr lang="en-US" sz="1200" dirty="0"/>
          </a:p>
        </p:txBody>
      </p:sp>
    </p:spTree>
    <p:extLst>
      <p:ext uri="{BB962C8B-B14F-4D97-AF65-F5344CB8AC3E}">
        <p14:creationId xmlns:p14="http://schemas.microsoft.com/office/powerpoint/2010/main" val="453745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Breathe, Share, or Stretch</a:t>
            </a:r>
            <a:endParaRPr lang="en-US" dirty="0"/>
          </a:p>
        </p:txBody>
      </p:sp>
      <p:sp>
        <p:nvSpPr>
          <p:cNvPr id="5" name="Text Placeholder 4"/>
          <p:cNvSpPr>
            <a:spLocks noGrp="1"/>
          </p:cNvSpPr>
          <p:nvPr>
            <p:ph type="body" idx="1"/>
          </p:nvPr>
        </p:nvSpPr>
        <p:spPr>
          <a:xfrm>
            <a:off x="737834" y="1402545"/>
            <a:ext cx="7886700" cy="1600398"/>
          </a:xfrm>
        </p:spPr>
        <p:txBody>
          <a:bodyPr/>
          <a:lstStyle/>
          <a:p>
            <a:pPr marL="50800" indent="0">
              <a:buNone/>
            </a:pPr>
            <a:r>
              <a:rPr lang="en-US" dirty="0" smtClean="0"/>
              <a:t>Optional debrief Question: </a:t>
            </a:r>
          </a:p>
          <a:p>
            <a:r>
              <a:rPr lang="en-US" dirty="0" smtClean="0"/>
              <a:t>What thoughts or feelings does our discussion of the rise of congenital syphilis bring up for you? </a:t>
            </a:r>
          </a:p>
        </p:txBody>
      </p:sp>
      <p:pic>
        <p:nvPicPr>
          <p:cNvPr id="4" name="Picture 3"/>
          <p:cNvPicPr>
            <a:picLocks noChangeAspect="1"/>
          </p:cNvPicPr>
          <p:nvPr/>
        </p:nvPicPr>
        <p:blipFill>
          <a:blip r:embed="rId3"/>
          <a:stretch>
            <a:fillRect/>
          </a:stretch>
        </p:blipFill>
        <p:spPr>
          <a:xfrm>
            <a:off x="1414184" y="3002943"/>
            <a:ext cx="6533999" cy="3143448"/>
          </a:xfrm>
          <a:prstGeom prst="rect">
            <a:avLst/>
          </a:prstGeom>
        </p:spPr>
      </p:pic>
      <p:sp>
        <p:nvSpPr>
          <p:cNvPr id="6" name="Rectangle 5"/>
          <p:cNvSpPr/>
          <p:nvPr/>
        </p:nvSpPr>
        <p:spPr>
          <a:xfrm>
            <a:off x="5046297" y="6395202"/>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smtClean="0"/>
              <a:t>Image of Kenneth Hahn Park by Nicole Handley.</a:t>
            </a:r>
            <a:endParaRPr lang="en-US" dirty="0"/>
          </a:p>
        </p:txBody>
      </p:sp>
    </p:spTree>
    <p:extLst>
      <p:ext uri="{BB962C8B-B14F-4D97-AF65-F5344CB8AC3E}">
        <p14:creationId xmlns:p14="http://schemas.microsoft.com/office/powerpoint/2010/main" val="2099320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lt1"/>
              </a:buClr>
              <a:buSzPts val="5400"/>
              <a:buFont typeface="Arial"/>
              <a:buNone/>
            </a:pPr>
            <a:r>
              <a:rPr lang="en-US" dirty="0"/>
              <a:t>Asking Pregnancy Intention Questions </a:t>
            </a:r>
            <a:endParaRP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Poll: Go to </a:t>
            </a:r>
            <a:r>
              <a:rPr lang="en-US" dirty="0" smtClean="0">
                <a:hlinkClick r:id="rId3"/>
              </a:rPr>
              <a:t>www.menti.com</a:t>
            </a:r>
            <a:r>
              <a:rPr lang="en-US" dirty="0" smtClean="0"/>
              <a:t/>
            </a:r>
            <a:br>
              <a:rPr lang="en-US" dirty="0" smtClean="0"/>
            </a:br>
            <a:endParaRPr lang="en-US" dirty="0"/>
          </a:p>
        </p:txBody>
      </p:sp>
      <p:sp>
        <p:nvSpPr>
          <p:cNvPr id="6" name="Text Placeholder 5"/>
          <p:cNvSpPr>
            <a:spLocks noGrp="1"/>
          </p:cNvSpPr>
          <p:nvPr>
            <p:ph type="body" idx="1"/>
          </p:nvPr>
        </p:nvSpPr>
        <p:spPr>
          <a:xfrm>
            <a:off x="628650" y="1552578"/>
            <a:ext cx="7886700" cy="4351338"/>
          </a:xfrm>
        </p:spPr>
        <p:txBody>
          <a:bodyPr/>
          <a:lstStyle/>
          <a:p>
            <a:pPr marL="0" indent="0"/>
            <a:r>
              <a:rPr lang="en-US" b="1" dirty="0" smtClean="0"/>
              <a:t>How comfortable do you feel asking your clients questions about their pregnancy intentions?</a:t>
            </a:r>
            <a:endParaRPr lang="en-US" dirty="0" smtClean="0"/>
          </a:p>
          <a:p>
            <a:endParaRPr lang="en-US" dirty="0"/>
          </a:p>
          <a:p>
            <a:pPr marL="571500" indent="-342900">
              <a:buFont typeface="Wingdings" panose="05000000000000000000" pitchFamily="2" charset="2"/>
              <a:buChar char="§"/>
            </a:pPr>
            <a:r>
              <a:rPr lang="en-US" dirty="0" smtClean="0"/>
              <a:t>Very </a:t>
            </a:r>
            <a:r>
              <a:rPr lang="en-US" dirty="0"/>
              <a:t>comfortable</a:t>
            </a:r>
          </a:p>
          <a:p>
            <a:pPr marL="571500" indent="-342900">
              <a:buFont typeface="Wingdings" panose="05000000000000000000" pitchFamily="2" charset="2"/>
              <a:buChar char="§"/>
            </a:pPr>
            <a:r>
              <a:rPr lang="en-US" dirty="0" smtClean="0"/>
              <a:t>Somewhat comfortable</a:t>
            </a:r>
          </a:p>
          <a:p>
            <a:pPr marL="571500" indent="-342900">
              <a:buFont typeface="Wingdings" panose="05000000000000000000" pitchFamily="2" charset="2"/>
              <a:buChar char="§"/>
            </a:pPr>
            <a:r>
              <a:rPr lang="en-US" dirty="0" smtClean="0"/>
              <a:t>Neutral/Unsure</a:t>
            </a:r>
            <a:endParaRPr lang="en-US" dirty="0"/>
          </a:p>
          <a:p>
            <a:pPr marL="571500" indent="-342900">
              <a:buFont typeface="Wingdings" panose="05000000000000000000" pitchFamily="2" charset="2"/>
              <a:buChar char="§"/>
            </a:pPr>
            <a:r>
              <a:rPr lang="en-US" dirty="0" smtClean="0"/>
              <a:t>Somewhat </a:t>
            </a:r>
            <a:r>
              <a:rPr lang="en-US" dirty="0"/>
              <a:t>uncomfortable</a:t>
            </a:r>
          </a:p>
          <a:p>
            <a:pPr marL="571500" indent="-342900">
              <a:buFont typeface="Wingdings" panose="05000000000000000000" pitchFamily="2" charset="2"/>
              <a:buChar char="§"/>
            </a:pPr>
            <a:r>
              <a:rPr lang="en-US" dirty="0"/>
              <a:t>Very uncomfortable</a:t>
            </a:r>
            <a:r>
              <a:rPr lang="en-US" dirty="0" smtClean="0"/>
              <a:t>!</a:t>
            </a:r>
          </a:p>
        </p:txBody>
      </p:sp>
    </p:spTree>
    <p:extLst>
      <p:ext uri="{BB962C8B-B14F-4D97-AF65-F5344CB8AC3E}">
        <p14:creationId xmlns:p14="http://schemas.microsoft.com/office/powerpoint/2010/main" val="2045995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99" y="746224"/>
            <a:ext cx="6344664" cy="480131"/>
          </a:xfrm>
        </p:spPr>
        <p:txBody>
          <a:bodyPr/>
          <a:lstStyle/>
          <a:p>
            <a:r>
              <a:rPr lang="en-US" dirty="0" smtClean="0"/>
              <a:t>How do we start the conversation? </a:t>
            </a:r>
            <a:endParaRPr lang="en-US" dirty="0"/>
          </a:p>
        </p:txBody>
      </p:sp>
      <p:sp>
        <p:nvSpPr>
          <p:cNvPr id="3" name="Text Placeholder 2"/>
          <p:cNvSpPr>
            <a:spLocks noGrp="1"/>
          </p:cNvSpPr>
          <p:nvPr>
            <p:ph type="body" idx="1"/>
          </p:nvPr>
        </p:nvSpPr>
        <p:spPr>
          <a:xfrm>
            <a:off x="737834" y="1402545"/>
            <a:ext cx="7886700" cy="4062610"/>
          </a:xfrm>
        </p:spPr>
        <p:txBody>
          <a:bodyPr/>
          <a:lstStyle/>
          <a:p>
            <a:pPr marL="685800" indent="-457200">
              <a:buAutoNum type="arabicPeriod"/>
            </a:pPr>
            <a:r>
              <a:rPr lang="en-US" b="1" dirty="0" smtClean="0"/>
              <a:t>Transition</a:t>
            </a:r>
            <a:r>
              <a:rPr lang="en-US" dirty="0" smtClean="0"/>
              <a:t> </a:t>
            </a:r>
            <a:r>
              <a:rPr lang="en-US" dirty="0"/>
              <a:t>into the </a:t>
            </a:r>
            <a:r>
              <a:rPr lang="en-US" dirty="0" smtClean="0"/>
              <a:t>topic, </a:t>
            </a:r>
            <a:r>
              <a:rPr lang="en-US" dirty="0"/>
              <a:t>connecting the client’s stated needs to their overall sexual and reproductive health. </a:t>
            </a:r>
            <a:endParaRPr lang="en-US" dirty="0" smtClean="0"/>
          </a:p>
          <a:p>
            <a:pPr marL="685800" indent="-457200">
              <a:buAutoNum type="arabicPeriod"/>
            </a:pPr>
            <a:r>
              <a:rPr lang="en-US" b="1" dirty="0" smtClean="0"/>
              <a:t>Normalize</a:t>
            </a:r>
            <a:r>
              <a:rPr lang="en-US" dirty="0" smtClean="0"/>
              <a:t> </a:t>
            </a:r>
            <a:r>
              <a:rPr lang="en-US" dirty="0"/>
              <a:t>the assessment (“I ask all my clients…”), </a:t>
            </a:r>
            <a:endParaRPr lang="en-US" dirty="0" smtClean="0"/>
          </a:p>
          <a:p>
            <a:pPr marL="685800" indent="-457200">
              <a:buAutoNum type="arabicPeriod"/>
            </a:pPr>
            <a:r>
              <a:rPr lang="en-US" b="1" dirty="0"/>
              <a:t>A</a:t>
            </a:r>
            <a:r>
              <a:rPr lang="en-US" b="1" dirty="0" smtClean="0"/>
              <a:t>cknowledge</a:t>
            </a:r>
            <a:r>
              <a:rPr lang="en-US" dirty="0" smtClean="0"/>
              <a:t> </a:t>
            </a:r>
            <a:r>
              <a:rPr lang="en-US" dirty="0"/>
              <a:t>that the questions may feel personal, and explain that you’re asking them so you can provide the best care </a:t>
            </a:r>
            <a:r>
              <a:rPr lang="en-US" dirty="0" smtClean="0"/>
              <a:t>possible.</a:t>
            </a:r>
          </a:p>
          <a:p>
            <a:pPr marL="228600" indent="0">
              <a:buNone/>
            </a:pPr>
            <a:endParaRPr lang="en-US" dirty="0" smtClean="0"/>
          </a:p>
          <a:p>
            <a:pPr marL="685800" indent="-457200">
              <a:buAutoNum type="arabicPeriod"/>
            </a:pPr>
            <a:endParaRPr lang="en-US" dirty="0"/>
          </a:p>
        </p:txBody>
      </p:sp>
      <p:sp>
        <p:nvSpPr>
          <p:cNvPr id="6" name="TextBox 5"/>
          <p:cNvSpPr txBox="1"/>
          <p:nvPr/>
        </p:nvSpPr>
        <p:spPr>
          <a:xfrm>
            <a:off x="7381931" y="6286602"/>
            <a:ext cx="1269899" cy="276999"/>
          </a:xfrm>
          <a:prstGeom prst="rect">
            <a:avLst/>
          </a:prstGeom>
          <a:noFill/>
        </p:spPr>
        <p:txBody>
          <a:bodyPr wrap="none">
            <a:spAutoFit/>
          </a:bodyPr>
          <a:lstStyle/>
          <a:p>
            <a:pPr defTabSz="457189">
              <a:defRPr/>
            </a:pPr>
            <a:r>
              <a:rPr lang="en-US" sz="1200" dirty="0" smtClean="0">
                <a:solidFill>
                  <a:srgbClr val="616365"/>
                </a:solidFill>
                <a:latin typeface="Arial"/>
              </a:rPr>
              <a:t>Source: </a:t>
            </a:r>
            <a:r>
              <a:rPr lang="en-US" sz="1200" dirty="0" smtClean="0">
                <a:solidFill>
                  <a:srgbClr val="616365"/>
                </a:solidFill>
                <a:latin typeface="Arial"/>
                <a:hlinkClick r:id="rId3"/>
              </a:rPr>
              <a:t>FPNTC</a:t>
            </a:r>
            <a:endParaRPr lang="en-US" sz="1200" dirty="0">
              <a:solidFill>
                <a:srgbClr val="616365"/>
              </a:solidFill>
              <a:latin typeface="Arial"/>
            </a:endParaRPr>
          </a:p>
        </p:txBody>
      </p:sp>
    </p:spTree>
    <p:extLst>
      <p:ext uri="{BB962C8B-B14F-4D97-AF65-F5344CB8AC3E}">
        <p14:creationId xmlns:p14="http://schemas.microsoft.com/office/powerpoint/2010/main" val="2808215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51481" y="749292"/>
            <a:ext cx="7335244" cy="480131"/>
          </a:xfrm>
        </p:spPr>
        <p:txBody>
          <a:bodyPr/>
          <a:lstStyle/>
          <a:p>
            <a:r>
              <a:rPr lang="en-US" dirty="0" smtClean="0"/>
              <a:t>Tips for Discussing Reproductive Health</a:t>
            </a:r>
            <a:endParaRPr lang="en-US" dirty="0"/>
          </a:p>
        </p:txBody>
      </p:sp>
      <p:sp>
        <p:nvSpPr>
          <p:cNvPr id="5" name="Text Placeholder 4"/>
          <p:cNvSpPr>
            <a:spLocks noGrp="1"/>
          </p:cNvSpPr>
          <p:nvPr>
            <p:ph type="body" idx="1"/>
          </p:nvPr>
        </p:nvSpPr>
        <p:spPr>
          <a:xfrm>
            <a:off x="3950350" y="1400035"/>
            <a:ext cx="4558140" cy="4067780"/>
          </a:xfrm>
        </p:spPr>
        <p:txBody>
          <a:bodyPr/>
          <a:lstStyle/>
          <a:p>
            <a:pPr>
              <a:lnSpc>
                <a:spcPct val="100000"/>
              </a:lnSpc>
            </a:pPr>
            <a:r>
              <a:rPr lang="en-US" dirty="0" smtClean="0"/>
              <a:t>Practice beforehand</a:t>
            </a:r>
          </a:p>
          <a:p>
            <a:pPr>
              <a:lnSpc>
                <a:spcPct val="100000"/>
              </a:lnSpc>
            </a:pPr>
            <a:r>
              <a:rPr lang="en-US" dirty="0"/>
              <a:t>B</a:t>
            </a:r>
            <a:r>
              <a:rPr lang="en-US" dirty="0" smtClean="0"/>
              <a:t>e aware of your body language</a:t>
            </a:r>
          </a:p>
          <a:p>
            <a:pPr>
              <a:lnSpc>
                <a:spcPct val="100000"/>
              </a:lnSpc>
            </a:pPr>
            <a:r>
              <a:rPr lang="en-US" dirty="0" smtClean="0"/>
              <a:t>Empathize and validate</a:t>
            </a:r>
          </a:p>
          <a:p>
            <a:pPr>
              <a:lnSpc>
                <a:spcPct val="100000"/>
              </a:lnSpc>
            </a:pPr>
            <a:r>
              <a:rPr lang="en-US" dirty="0" smtClean="0"/>
              <a:t>Use open-ended questions that cannot be answered yes or no</a:t>
            </a:r>
          </a:p>
          <a:p>
            <a:pPr>
              <a:lnSpc>
                <a:spcPct val="100000"/>
              </a:lnSpc>
            </a:pPr>
            <a:r>
              <a:rPr lang="en-US" dirty="0" smtClean="0"/>
              <a:t>Ask, don’t guess about client’s sexual orientation, gender, and behaviors </a:t>
            </a:r>
          </a:p>
          <a:p>
            <a:pPr>
              <a:lnSpc>
                <a:spcPct val="100000"/>
              </a:lnSpc>
            </a:pPr>
            <a:r>
              <a:rPr lang="en-US" dirty="0" smtClean="0"/>
              <a:t>Use </a:t>
            </a:r>
            <a:r>
              <a:rPr lang="en-US" dirty="0"/>
              <a:t>inclusive terms like “partner</a:t>
            </a:r>
            <a:r>
              <a:rPr lang="en-US" dirty="0" smtClean="0"/>
              <a:t>” instead of boyfriend/girlfriend</a:t>
            </a:r>
          </a:p>
          <a:p>
            <a:pPr>
              <a:lnSpc>
                <a:spcPct val="100000"/>
              </a:lnSpc>
            </a:pPr>
            <a:endParaRPr lang="en-US" dirty="0"/>
          </a:p>
          <a:p>
            <a:endParaRPr lang="en-US" dirty="0"/>
          </a:p>
          <a:p>
            <a:endParaRPr lang="en-US" dirty="0" smtClean="0"/>
          </a:p>
        </p:txBody>
      </p:sp>
      <p:sp>
        <p:nvSpPr>
          <p:cNvPr id="8" name="TextBox 7"/>
          <p:cNvSpPr txBox="1"/>
          <p:nvPr/>
        </p:nvSpPr>
        <p:spPr>
          <a:xfrm>
            <a:off x="5972245" y="6241910"/>
            <a:ext cx="2914580" cy="276999"/>
          </a:xfrm>
          <a:prstGeom prst="rect">
            <a:avLst/>
          </a:prstGeom>
          <a:noFill/>
        </p:spPr>
        <p:txBody>
          <a:bodyPr wrap="none">
            <a:spAutoFit/>
          </a:bodyPr>
          <a:lstStyle/>
          <a:p>
            <a:pPr defTabSz="457189">
              <a:defRPr/>
            </a:pPr>
            <a:r>
              <a:rPr lang="en-US" sz="1200" dirty="0">
                <a:solidFill>
                  <a:srgbClr val="616365"/>
                </a:solidFill>
                <a:latin typeface="Arial"/>
              </a:rPr>
              <a:t>Source: </a:t>
            </a:r>
            <a:r>
              <a:rPr lang="en-US" sz="1200" dirty="0" smtClean="0">
                <a:solidFill>
                  <a:srgbClr val="616365"/>
                </a:solidFill>
                <a:latin typeface="Arial"/>
                <a:hlinkClick r:id="rId4"/>
              </a:rPr>
              <a:t>CDC Division of HIV Prevention</a:t>
            </a:r>
            <a:endParaRPr lang="en-US" sz="1200" dirty="0">
              <a:solidFill>
                <a:srgbClr val="616365"/>
              </a:solidFill>
              <a:latin typeface="Aria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08787"/>
            <a:ext cx="3906981" cy="2930236"/>
          </a:xfrm>
          <a:prstGeom prst="rect">
            <a:avLst/>
          </a:prstGeom>
        </p:spPr>
      </p:pic>
    </p:spTree>
    <p:extLst>
      <p:ext uri="{BB962C8B-B14F-4D97-AF65-F5344CB8AC3E}">
        <p14:creationId xmlns:p14="http://schemas.microsoft.com/office/powerpoint/2010/main" val="4251988626"/>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p:nvPr/>
        </p:nvSpPr>
        <p:spPr>
          <a:xfrm>
            <a:off x="1447800" y="685800"/>
            <a:ext cx="5867400" cy="525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 name="Title 2"/>
          <p:cNvSpPr>
            <a:spLocks noGrp="1"/>
          </p:cNvSpPr>
          <p:nvPr>
            <p:ph type="title"/>
          </p:nvPr>
        </p:nvSpPr>
        <p:spPr/>
        <p:txBody>
          <a:bodyPr/>
          <a:lstStyle/>
          <a:p>
            <a:r>
              <a:rPr lang="en-US" dirty="0" smtClean="0"/>
              <a:t>Framing Our Focus:</a:t>
            </a:r>
            <a:endParaRPr lang="en-US" dirty="0"/>
          </a:p>
        </p:txBody>
      </p:sp>
      <p:sp>
        <p:nvSpPr>
          <p:cNvPr id="2" name="Text Placeholder 1"/>
          <p:cNvSpPr>
            <a:spLocks noGrp="1"/>
          </p:cNvSpPr>
          <p:nvPr>
            <p:ph type="body" idx="1"/>
          </p:nvPr>
        </p:nvSpPr>
        <p:spPr/>
        <p:txBody>
          <a:bodyPr/>
          <a:lstStyle/>
          <a:p>
            <a:r>
              <a:rPr lang="en-US" dirty="0" smtClean="0"/>
              <a:t>Defining Reproductive Justice and Reproductive Health</a:t>
            </a:r>
            <a:endParaRPr lang="en-US" dirty="0"/>
          </a:p>
        </p:txBody>
      </p:sp>
    </p:spTree>
    <p:extLst>
      <p:ext uri="{BB962C8B-B14F-4D97-AF65-F5344CB8AC3E}">
        <p14:creationId xmlns:p14="http://schemas.microsoft.com/office/powerpoint/2010/main" val="16439561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2"/>
          <p:cNvSpPr txBox="1">
            <a:spLocks noGrp="1"/>
          </p:cNvSpPr>
          <p:nvPr>
            <p:ph type="title" idx="4294967295"/>
          </p:nvPr>
        </p:nvSpPr>
        <p:spPr>
          <a:xfrm>
            <a:off x="749808" y="749808"/>
            <a:ext cx="6698742" cy="4846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5D22"/>
              </a:buClr>
              <a:buSzPts val="2800"/>
              <a:buFont typeface="Arial"/>
              <a:buNone/>
            </a:pPr>
            <a:r>
              <a:rPr lang="en-US" b="1" dirty="0" smtClean="0">
                <a:solidFill>
                  <a:srgbClr val="F15D22"/>
                </a:solidFill>
              </a:rPr>
              <a:t>Rephrasing Counseling Questions</a:t>
            </a:r>
            <a:endParaRPr dirty="0"/>
          </a:p>
        </p:txBody>
      </p:sp>
      <p:sp>
        <p:nvSpPr>
          <p:cNvPr id="430" name="Google Shape;430;p42"/>
          <p:cNvSpPr txBox="1">
            <a:spLocks noGrp="1"/>
          </p:cNvSpPr>
          <p:nvPr>
            <p:ph type="body" idx="4294967295"/>
          </p:nvPr>
        </p:nvSpPr>
        <p:spPr>
          <a:xfrm>
            <a:off x="740664" y="1517300"/>
            <a:ext cx="7891272" cy="35671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15D22"/>
              </a:buClr>
              <a:buSzPts val="2800"/>
              <a:buNone/>
            </a:pPr>
            <a:r>
              <a:rPr lang="en-US" i="1" dirty="0">
                <a:solidFill>
                  <a:schemeClr val="dk1"/>
                </a:solidFill>
              </a:rPr>
              <a:t>Instead of “Do you use condoms every time?”</a:t>
            </a:r>
            <a:endParaRPr dirty="0"/>
          </a:p>
          <a:p>
            <a:pPr marL="347472" lvl="0" indent="-347472" algn="l" rtl="0">
              <a:lnSpc>
                <a:spcPct val="90000"/>
              </a:lnSpc>
              <a:spcBef>
                <a:spcPts val="600"/>
              </a:spcBef>
              <a:spcAft>
                <a:spcPts val="0"/>
              </a:spcAft>
              <a:buClr>
                <a:srgbClr val="F15D22"/>
              </a:buClr>
              <a:buSzPts val="2800"/>
              <a:buFont typeface="Noto Sans Symbols"/>
              <a:buChar char="▪"/>
            </a:pPr>
            <a:r>
              <a:rPr lang="en-US" b="1" dirty="0">
                <a:solidFill>
                  <a:schemeClr val="dk1"/>
                </a:solidFill>
              </a:rPr>
              <a:t>Say: “How often do you use condoms?”</a:t>
            </a:r>
            <a:endParaRPr dirty="0"/>
          </a:p>
          <a:p>
            <a:pPr marL="0" lvl="0" indent="0" algn="l" rtl="0">
              <a:lnSpc>
                <a:spcPct val="90000"/>
              </a:lnSpc>
              <a:spcBef>
                <a:spcPts val="600"/>
              </a:spcBef>
              <a:spcAft>
                <a:spcPts val="0"/>
              </a:spcAft>
              <a:buClr>
                <a:schemeClr val="dk1"/>
              </a:buClr>
              <a:buSzPts val="2800"/>
              <a:buNone/>
            </a:pPr>
            <a:endParaRPr sz="2800" dirty="0">
              <a:solidFill>
                <a:schemeClr val="dk1"/>
              </a:solidFill>
            </a:endParaRPr>
          </a:p>
          <a:p>
            <a:pPr marL="0" lvl="0" indent="0" algn="l" rtl="0">
              <a:lnSpc>
                <a:spcPct val="90000"/>
              </a:lnSpc>
              <a:spcBef>
                <a:spcPts val="600"/>
              </a:spcBef>
              <a:spcAft>
                <a:spcPts val="0"/>
              </a:spcAft>
              <a:buClr>
                <a:schemeClr val="dk1"/>
              </a:buClr>
              <a:buSzPts val="2000"/>
              <a:buFont typeface="Noto Sans Symbols"/>
              <a:buNone/>
            </a:pPr>
            <a:r>
              <a:rPr lang="en-US" i="1" dirty="0">
                <a:solidFill>
                  <a:schemeClr val="dk1"/>
                </a:solidFill>
              </a:rPr>
              <a:t>Instead of “Have you considered an IUD?”</a:t>
            </a:r>
            <a:endParaRPr dirty="0"/>
          </a:p>
          <a:p>
            <a:pPr marL="347472" lvl="0" indent="-347472" algn="l" rtl="0">
              <a:lnSpc>
                <a:spcPct val="90000"/>
              </a:lnSpc>
              <a:spcBef>
                <a:spcPts val="600"/>
              </a:spcBef>
              <a:spcAft>
                <a:spcPts val="0"/>
              </a:spcAft>
              <a:buClr>
                <a:srgbClr val="F15D22"/>
              </a:buClr>
              <a:buSzPts val="2800"/>
              <a:buFont typeface="Noto Sans Symbols"/>
              <a:buChar char="▪"/>
            </a:pPr>
            <a:r>
              <a:rPr lang="en-US" b="1" dirty="0">
                <a:solidFill>
                  <a:schemeClr val="dk1"/>
                </a:solidFill>
              </a:rPr>
              <a:t>Say:______________________________</a:t>
            </a:r>
            <a:endParaRPr dirty="0"/>
          </a:p>
          <a:p>
            <a:pPr marL="0" lvl="0" indent="0" algn="l" rtl="0">
              <a:lnSpc>
                <a:spcPct val="90000"/>
              </a:lnSpc>
              <a:spcBef>
                <a:spcPts val="600"/>
              </a:spcBef>
              <a:spcAft>
                <a:spcPts val="0"/>
              </a:spcAft>
              <a:buClr>
                <a:schemeClr val="dk1"/>
              </a:buClr>
              <a:buSzPts val="2600"/>
              <a:buFont typeface="Noto Sans Symbols"/>
              <a:buNone/>
            </a:pPr>
            <a:endParaRPr sz="2600" b="1" dirty="0">
              <a:solidFill>
                <a:schemeClr val="dk1"/>
              </a:solidFill>
            </a:endParaRPr>
          </a:p>
          <a:p>
            <a:pPr marL="0" lvl="0" indent="0" algn="l" rtl="0">
              <a:lnSpc>
                <a:spcPct val="90000"/>
              </a:lnSpc>
              <a:spcBef>
                <a:spcPts val="600"/>
              </a:spcBef>
              <a:spcAft>
                <a:spcPts val="0"/>
              </a:spcAft>
              <a:buClr>
                <a:schemeClr val="dk1"/>
              </a:buClr>
              <a:buSzPts val="2000"/>
              <a:buFont typeface="Noto Sans Symbols"/>
              <a:buNone/>
            </a:pPr>
            <a:r>
              <a:rPr lang="en-US" i="1" dirty="0">
                <a:solidFill>
                  <a:schemeClr val="dk1"/>
                </a:solidFill>
              </a:rPr>
              <a:t>Instead of “Aren’t you worried about getting an </a:t>
            </a:r>
            <a:r>
              <a:rPr lang="en-US" i="1" dirty="0" smtClean="0">
                <a:solidFill>
                  <a:schemeClr val="dk1"/>
                </a:solidFill>
              </a:rPr>
              <a:t>STI?”</a:t>
            </a:r>
            <a:endParaRPr dirty="0"/>
          </a:p>
          <a:p>
            <a:pPr marL="347472" lvl="0" indent="-347472" algn="l" rtl="0">
              <a:lnSpc>
                <a:spcPct val="90000"/>
              </a:lnSpc>
              <a:spcBef>
                <a:spcPts val="600"/>
              </a:spcBef>
              <a:spcAft>
                <a:spcPts val="0"/>
              </a:spcAft>
              <a:buClr>
                <a:srgbClr val="F15D22"/>
              </a:buClr>
              <a:buSzPts val="2800"/>
              <a:buFont typeface="Noto Sans Symbols"/>
              <a:buChar char="▪"/>
            </a:pPr>
            <a:r>
              <a:rPr lang="en-US" b="1" dirty="0">
                <a:solidFill>
                  <a:schemeClr val="dk1"/>
                </a:solidFill>
              </a:rPr>
              <a:t>Say:______________________________</a:t>
            </a:r>
            <a:endParaRPr dirty="0"/>
          </a:p>
          <a:p>
            <a:pPr marL="0" lvl="0" indent="0" algn="l" rtl="0">
              <a:lnSpc>
                <a:spcPct val="90000"/>
              </a:lnSpc>
              <a:spcBef>
                <a:spcPts val="600"/>
              </a:spcBef>
              <a:spcAft>
                <a:spcPts val="0"/>
              </a:spcAft>
              <a:buClr>
                <a:schemeClr val="dk1"/>
              </a:buClr>
              <a:buSzPts val="2600"/>
              <a:buNone/>
            </a:pPr>
            <a:endParaRPr sz="2600" i="1" dirty="0">
              <a:solidFill>
                <a:schemeClr val="dk1"/>
              </a:solidFill>
            </a:endParaRPr>
          </a:p>
        </p:txBody>
      </p:sp>
    </p:spTree>
    <p:extLst>
      <p:ext uri="{BB962C8B-B14F-4D97-AF65-F5344CB8AC3E}">
        <p14:creationId xmlns:p14="http://schemas.microsoft.com/office/powerpoint/2010/main" val="247051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5"/>
          <p:cNvSpPr txBox="1">
            <a:spLocks noGrp="1"/>
          </p:cNvSpPr>
          <p:nvPr>
            <p:ph type="title"/>
          </p:nvPr>
        </p:nvSpPr>
        <p:spPr>
          <a:xfrm>
            <a:off x="386354" y="409979"/>
            <a:ext cx="9027830" cy="48009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accent2"/>
              </a:buClr>
              <a:buSzPts val="3200"/>
              <a:buFont typeface="Arial"/>
              <a:buNone/>
            </a:pPr>
            <a:r>
              <a:rPr lang="en-US" dirty="0"/>
              <a:t>New Interaction Tool w/ Referrals</a:t>
            </a:r>
            <a:endParaRPr dirty="0"/>
          </a:p>
        </p:txBody>
      </p:sp>
      <p:sp>
        <p:nvSpPr>
          <p:cNvPr id="333" name="Google Shape;333;p25"/>
          <p:cNvSpPr/>
          <p:nvPr/>
        </p:nvSpPr>
        <p:spPr>
          <a:xfrm flipH="1">
            <a:off x="4900269" y="1720402"/>
            <a:ext cx="3741924" cy="972163"/>
          </a:xfrm>
          <a:prstGeom prst="rightArrowCallout">
            <a:avLst>
              <a:gd name="adj1" fmla="val 25000"/>
              <a:gd name="adj2" fmla="val 25000"/>
              <a:gd name="adj3" fmla="val 25000"/>
              <a:gd name="adj4" fmla="val 86261"/>
            </a:avLst>
          </a:prstGeom>
          <a:solidFill>
            <a:schemeClr val="accent2"/>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4" name="Google Shape;334;p25"/>
          <p:cNvSpPr txBox="1"/>
          <p:nvPr/>
        </p:nvSpPr>
        <p:spPr>
          <a:xfrm>
            <a:off x="5442857" y="1776719"/>
            <a:ext cx="3088887" cy="830997"/>
          </a:xfrm>
          <a:prstGeom prst="rect">
            <a:avLst/>
          </a:prstGeom>
          <a:solidFill>
            <a:schemeClr val="accent2"/>
          </a:solidFill>
          <a:ln>
            <a:solidFill>
              <a:schemeClr val="accent2"/>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lt1"/>
                </a:solidFill>
                <a:latin typeface="Arial"/>
                <a:ea typeface="Arial"/>
                <a:cs typeface="Arial"/>
                <a:sym typeface="Arial"/>
              </a:rPr>
              <a:t>Congenital Syphilis in CA – the FACTS!</a:t>
            </a:r>
            <a:endParaRPr sz="2400" dirty="0">
              <a:solidFill>
                <a:schemeClr val="lt1"/>
              </a:solidFill>
              <a:latin typeface="Arial"/>
              <a:ea typeface="Arial"/>
              <a:cs typeface="Arial"/>
              <a:sym typeface="Arial"/>
            </a:endParaRPr>
          </a:p>
        </p:txBody>
      </p:sp>
      <p:sp>
        <p:nvSpPr>
          <p:cNvPr id="335" name="Google Shape;335;p25"/>
          <p:cNvSpPr/>
          <p:nvPr/>
        </p:nvSpPr>
        <p:spPr>
          <a:xfrm flipH="1">
            <a:off x="4900271" y="3174386"/>
            <a:ext cx="3741923" cy="1275483"/>
          </a:xfrm>
          <a:prstGeom prst="rightArrowCallout">
            <a:avLst>
              <a:gd name="adj1" fmla="val 25000"/>
              <a:gd name="adj2" fmla="val 25000"/>
              <a:gd name="adj3" fmla="val 25000"/>
              <a:gd name="adj4" fmla="val 86261"/>
            </a:avLst>
          </a:prstGeom>
          <a:solidFill>
            <a:schemeClr val="accent2"/>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 name="Google Shape;336;p25"/>
          <p:cNvSpPr txBox="1"/>
          <p:nvPr/>
        </p:nvSpPr>
        <p:spPr>
          <a:xfrm>
            <a:off x="5486402" y="3254074"/>
            <a:ext cx="3088887" cy="1200288"/>
          </a:xfrm>
          <a:prstGeom prst="rect">
            <a:avLst/>
          </a:prstGeom>
          <a:solidFill>
            <a:schemeClr val="accent2"/>
          </a:solidFill>
          <a:ln>
            <a:solidFill>
              <a:schemeClr val="accent2"/>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smtClean="0">
                <a:solidFill>
                  <a:schemeClr val="lt1"/>
                </a:solidFill>
                <a:latin typeface="Arial"/>
                <a:ea typeface="Arial"/>
                <a:cs typeface="Arial"/>
                <a:sym typeface="Arial"/>
              </a:rPr>
              <a:t>Pregnancy Intentions Script </a:t>
            </a:r>
            <a:r>
              <a:rPr lang="en-US" sz="2400" dirty="0" smtClean="0">
                <a:solidFill>
                  <a:schemeClr val="lt1"/>
                </a:solidFill>
              </a:rPr>
              <a:t>+ </a:t>
            </a:r>
            <a:r>
              <a:rPr lang="en-US" sz="2400" dirty="0" smtClean="0">
                <a:solidFill>
                  <a:schemeClr val="lt1"/>
                </a:solidFill>
                <a:latin typeface="Arial"/>
                <a:ea typeface="Arial"/>
                <a:cs typeface="Arial"/>
                <a:sym typeface="Arial"/>
              </a:rPr>
              <a:t>Counseling Messages</a:t>
            </a:r>
            <a:endParaRPr sz="2000" dirty="0">
              <a:solidFill>
                <a:schemeClr val="lt1"/>
              </a:solidFill>
              <a:latin typeface="Arial"/>
              <a:ea typeface="Arial"/>
              <a:cs typeface="Arial"/>
              <a:sym typeface="Arial"/>
            </a:endParaRPr>
          </a:p>
        </p:txBody>
      </p:sp>
      <p:sp>
        <p:nvSpPr>
          <p:cNvPr id="337" name="Google Shape;337;p25"/>
          <p:cNvSpPr/>
          <p:nvPr/>
        </p:nvSpPr>
        <p:spPr>
          <a:xfrm flipH="1">
            <a:off x="4900269" y="4945955"/>
            <a:ext cx="3741924" cy="986494"/>
          </a:xfrm>
          <a:prstGeom prst="rightArrowCallout">
            <a:avLst>
              <a:gd name="adj1" fmla="val 25000"/>
              <a:gd name="adj2" fmla="val 25000"/>
              <a:gd name="adj3" fmla="val 25000"/>
              <a:gd name="adj4" fmla="val 86261"/>
            </a:avLst>
          </a:prstGeom>
          <a:solidFill>
            <a:schemeClr val="accent2"/>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8" name="Google Shape;338;p25"/>
          <p:cNvSpPr txBox="1"/>
          <p:nvPr/>
        </p:nvSpPr>
        <p:spPr>
          <a:xfrm>
            <a:off x="5486401" y="4941462"/>
            <a:ext cx="3088887" cy="1015622"/>
          </a:xfrm>
          <a:prstGeom prst="rect">
            <a:avLst/>
          </a:prstGeom>
          <a:noFill/>
          <a:ln>
            <a:noFill/>
          </a:ln>
        </p:spPr>
        <p:txBody>
          <a:bodyPr spcFirstLastPara="1" wrap="square" lIns="91425" tIns="45700" rIns="91425" bIns="45700" anchor="t" anchorCtr="0">
            <a:spAutoFit/>
          </a:bodyPr>
          <a:lstStyle/>
          <a:p>
            <a:pPr lvl="0" algn="ctr"/>
            <a:r>
              <a:rPr lang="en-US" sz="2400" dirty="0">
                <a:solidFill>
                  <a:schemeClr val="lt1"/>
                </a:solidFill>
                <a:latin typeface="Arial"/>
                <a:ea typeface="Arial"/>
                <a:cs typeface="Arial"/>
                <a:sym typeface="Arial"/>
              </a:rPr>
              <a:t>Integrated Referrals </a:t>
            </a:r>
            <a:r>
              <a:rPr lang="en-US" sz="1800" dirty="0">
                <a:solidFill>
                  <a:schemeClr val="lt1"/>
                </a:solidFill>
                <a:latin typeface="Arial"/>
                <a:ea typeface="Arial"/>
                <a:cs typeface="Arial"/>
                <a:sym typeface="Arial"/>
              </a:rPr>
              <a:t>(</a:t>
            </a:r>
            <a:r>
              <a:rPr lang="en-US" sz="1800" dirty="0" smtClean="0">
                <a:solidFill>
                  <a:schemeClr val="lt1"/>
                </a:solidFill>
                <a:latin typeface="Arial"/>
                <a:ea typeface="Arial"/>
                <a:cs typeface="Arial"/>
                <a:sym typeface="Arial"/>
              </a:rPr>
              <a:t>Syphilis Testing + Reproductive Health Care)</a:t>
            </a:r>
            <a:endParaRPr sz="1600" dirty="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24" y="1076959"/>
            <a:ext cx="3891875" cy="5008673"/>
          </a:xfrm>
          <a:prstGeom prst="rect">
            <a:avLst/>
          </a:prstGeom>
        </p:spPr>
      </p:pic>
    </p:spTree>
    <p:extLst>
      <p:ext uri="{BB962C8B-B14F-4D97-AF65-F5344CB8AC3E}">
        <p14:creationId xmlns:p14="http://schemas.microsoft.com/office/powerpoint/2010/main" val="33987980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5527040" y="1670954"/>
            <a:ext cx="3493936" cy="1446509"/>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chemeClr val="accent2"/>
              </a:buClr>
              <a:buSzPts val="3200"/>
              <a:buFont typeface="Arial"/>
              <a:buNone/>
            </a:pPr>
            <a:r>
              <a:rPr lang="en-US" dirty="0"/>
              <a:t>Pregnancy </a:t>
            </a:r>
            <a:r>
              <a:rPr lang="en-US" dirty="0" smtClean="0"/>
              <a:t>Status</a:t>
            </a:r>
            <a:br>
              <a:rPr lang="en-US" dirty="0" smtClean="0"/>
            </a:br>
            <a:r>
              <a:rPr lang="en-US" dirty="0" smtClean="0"/>
              <a:t>(Postpartum)</a:t>
            </a:r>
            <a:r>
              <a:rPr lang="en-US" dirty="0"/>
              <a:t/>
            </a:r>
            <a:br>
              <a:rPr lang="en-US" dirty="0"/>
            </a:br>
            <a:r>
              <a:rPr lang="en-US" sz="3200" dirty="0">
                <a:solidFill>
                  <a:srgbClr val="7F7F7F"/>
                </a:solidFill>
              </a:rPr>
              <a:t>	</a:t>
            </a:r>
            <a:endParaRPr dirty="0"/>
          </a:p>
        </p:txBody>
      </p:sp>
      <p:sp>
        <p:nvSpPr>
          <p:cNvPr id="197" name="Google Shape;197;p10"/>
          <p:cNvSpPr/>
          <p:nvPr/>
        </p:nvSpPr>
        <p:spPr>
          <a:xfrm>
            <a:off x="370744" y="1178559"/>
            <a:ext cx="4749896" cy="3393441"/>
          </a:xfrm>
          <a:prstGeom prst="wedgeRoundRectCallout">
            <a:avLst>
              <a:gd name="adj1" fmla="val -11407"/>
              <a:gd name="adj2" fmla="val 69698"/>
              <a:gd name="adj3" fmla="val 16667"/>
            </a:avLst>
          </a:prstGeom>
          <a:solidFill>
            <a:srgbClr val="88CBDF"/>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 name="Google Shape;199;p10"/>
          <p:cNvSpPr/>
          <p:nvPr/>
        </p:nvSpPr>
        <p:spPr>
          <a:xfrm>
            <a:off x="5770880" y="2763520"/>
            <a:ext cx="3033852" cy="2745038"/>
          </a:xfrm>
          <a:prstGeom prst="wedgeRoundRectCallout">
            <a:avLst>
              <a:gd name="adj1" fmla="val 10656"/>
              <a:gd name="adj2" fmla="val 72251"/>
              <a:gd name="adj3" fmla="val 16667"/>
            </a:avLst>
          </a:prstGeom>
          <a:solidFill>
            <a:srgbClr val="78A22F"/>
          </a:solid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0"/>
          <p:cNvSpPr txBox="1"/>
          <p:nvPr/>
        </p:nvSpPr>
        <p:spPr>
          <a:xfrm>
            <a:off x="203200" y="1565798"/>
            <a:ext cx="4831208" cy="2677616"/>
          </a:xfrm>
          <a:prstGeom prst="rect">
            <a:avLst/>
          </a:prstGeom>
          <a:noFill/>
          <a:ln>
            <a:noFill/>
          </a:ln>
        </p:spPr>
        <p:txBody>
          <a:bodyPr spcFirstLastPara="1" wrap="square" lIns="91425" tIns="45700" rIns="91425" bIns="45700" anchor="ctr" anchorCtr="0">
            <a:spAutoFit/>
          </a:bodyPr>
          <a:lstStyle/>
          <a:p>
            <a:pPr marL="223838" lvl="0" algn="ctr">
              <a:buClr>
                <a:schemeClr val="accent2"/>
              </a:buClr>
              <a:buSzPts val="2600"/>
            </a:pPr>
            <a:r>
              <a:rPr lang="en-US" sz="2400" b="1" dirty="0">
                <a:solidFill>
                  <a:schemeClr val="lt1"/>
                </a:solidFill>
              </a:rPr>
              <a:t> “Do you think you would like to have </a:t>
            </a:r>
            <a:r>
              <a:rPr lang="en-US" sz="2400" b="1" dirty="0" smtClean="0">
                <a:solidFill>
                  <a:schemeClr val="lt1"/>
                </a:solidFill>
              </a:rPr>
              <a:t>more </a:t>
            </a:r>
            <a:r>
              <a:rPr lang="en-US" sz="2400" b="1" dirty="0" smtClean="0">
                <a:solidFill>
                  <a:schemeClr val="lt1"/>
                </a:solidFill>
              </a:rPr>
              <a:t>children in </a:t>
            </a:r>
            <a:r>
              <a:rPr lang="en-US" sz="2400" b="1" dirty="0">
                <a:solidFill>
                  <a:schemeClr val="lt1"/>
                </a:solidFill>
              </a:rPr>
              <a:t>the future</a:t>
            </a:r>
            <a:r>
              <a:rPr lang="en-US" sz="2400" b="1" dirty="0" smtClean="0">
                <a:solidFill>
                  <a:schemeClr val="lt1"/>
                </a:solidFill>
              </a:rPr>
              <a:t>?”</a:t>
            </a:r>
          </a:p>
          <a:p>
            <a:pPr marL="223838" lvl="0" algn="ctr">
              <a:buClr>
                <a:schemeClr val="accent2"/>
              </a:buClr>
              <a:buSzPts val="2600"/>
            </a:pPr>
            <a:endParaRPr lang="en-US" sz="2400" b="1" dirty="0" smtClean="0">
              <a:solidFill>
                <a:schemeClr val="lt1"/>
              </a:solidFill>
            </a:endParaRPr>
          </a:p>
          <a:p>
            <a:pPr marL="223838" lvl="0" algn="ctr">
              <a:buClr>
                <a:schemeClr val="accent2"/>
              </a:buClr>
              <a:buSzPts val="2600"/>
            </a:pPr>
            <a:r>
              <a:rPr lang="en-US" sz="2400" b="1" dirty="0" smtClean="0">
                <a:solidFill>
                  <a:schemeClr val="lt1"/>
                </a:solidFill>
              </a:rPr>
              <a:t> </a:t>
            </a:r>
            <a:r>
              <a:rPr lang="en-US" sz="2400" b="1" dirty="0">
                <a:solidFill>
                  <a:schemeClr val="lt1"/>
                </a:solidFill>
              </a:rPr>
              <a:t>“How important is it to you </a:t>
            </a:r>
            <a:r>
              <a:rPr lang="en-US" sz="2400" b="1" dirty="0" smtClean="0">
                <a:solidFill>
                  <a:schemeClr val="lt1"/>
                </a:solidFill>
              </a:rPr>
              <a:t>to prevent </a:t>
            </a:r>
            <a:r>
              <a:rPr lang="en-US" sz="2400" b="1" dirty="0">
                <a:solidFill>
                  <a:schemeClr val="lt1"/>
                </a:solidFill>
              </a:rPr>
              <a:t>pregnancy</a:t>
            </a:r>
          </a:p>
          <a:p>
            <a:pPr marL="223838" lvl="0" algn="ctr">
              <a:buClr>
                <a:schemeClr val="accent2"/>
              </a:buClr>
              <a:buSzPts val="2600"/>
            </a:pPr>
            <a:r>
              <a:rPr lang="en-US" sz="2400" b="1" dirty="0">
                <a:solidFill>
                  <a:schemeClr val="lt1"/>
                </a:solidFill>
              </a:rPr>
              <a:t>(until then</a:t>
            </a:r>
            <a:r>
              <a:rPr lang="en-US" sz="2400" b="1" dirty="0" smtClean="0">
                <a:solidFill>
                  <a:schemeClr val="lt1"/>
                </a:solidFill>
              </a:rPr>
              <a:t>)?”</a:t>
            </a:r>
            <a:endParaRPr lang="en-US" sz="2400" b="1" dirty="0">
              <a:solidFill>
                <a:schemeClr val="lt1"/>
              </a:solidFill>
            </a:endParaRPr>
          </a:p>
        </p:txBody>
      </p:sp>
      <p:sp>
        <p:nvSpPr>
          <p:cNvPr id="201" name="Google Shape;201;p10"/>
          <p:cNvSpPr txBox="1"/>
          <p:nvPr/>
        </p:nvSpPr>
        <p:spPr>
          <a:xfrm>
            <a:off x="370744" y="406599"/>
            <a:ext cx="3970870" cy="101562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accent2"/>
              </a:buClr>
              <a:buSzPts val="3200"/>
              <a:buFont typeface="Arial"/>
              <a:buNone/>
            </a:pPr>
            <a:r>
              <a:rPr lang="en-US" sz="2800" b="1" dirty="0">
                <a:solidFill>
                  <a:schemeClr val="accent2"/>
                </a:solidFill>
                <a:latin typeface="Arial"/>
                <a:ea typeface="Arial"/>
                <a:cs typeface="Arial"/>
                <a:sym typeface="Arial"/>
              </a:rPr>
              <a:t>Pregnancy Intention</a:t>
            </a:r>
            <a:r>
              <a:rPr lang="en-US" sz="3600" b="1" dirty="0">
                <a:solidFill>
                  <a:schemeClr val="accent2"/>
                </a:solidFill>
                <a:latin typeface="Arial"/>
                <a:ea typeface="Arial"/>
                <a:cs typeface="Arial"/>
                <a:sym typeface="Arial"/>
              </a:rPr>
              <a:t/>
            </a:r>
            <a:br>
              <a:rPr lang="en-US" sz="3600" b="1" dirty="0">
                <a:solidFill>
                  <a:schemeClr val="accent2"/>
                </a:solidFill>
                <a:latin typeface="Arial"/>
                <a:ea typeface="Arial"/>
                <a:cs typeface="Arial"/>
                <a:sym typeface="Arial"/>
              </a:rPr>
            </a:br>
            <a:r>
              <a:rPr lang="en-US" sz="3200" b="1" dirty="0">
                <a:solidFill>
                  <a:srgbClr val="7F7F7F"/>
                </a:solidFill>
                <a:latin typeface="Arial"/>
                <a:ea typeface="Arial"/>
                <a:cs typeface="Arial"/>
                <a:sym typeface="Arial"/>
              </a:rPr>
              <a:t>	</a:t>
            </a:r>
            <a:endParaRPr dirty="0"/>
          </a:p>
        </p:txBody>
      </p:sp>
      <p:sp>
        <p:nvSpPr>
          <p:cNvPr id="9" name="Google Shape;198;p10"/>
          <p:cNvSpPr txBox="1">
            <a:spLocks/>
          </p:cNvSpPr>
          <p:nvPr/>
        </p:nvSpPr>
        <p:spPr>
          <a:xfrm>
            <a:off x="5527040" y="2987039"/>
            <a:ext cx="3277692" cy="175428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406400" algn="l" rtl="0">
              <a:lnSpc>
                <a:spcPct val="130000"/>
              </a:lnSpc>
              <a:spcBef>
                <a:spcPts val="1200"/>
              </a:spcBef>
              <a:spcAft>
                <a:spcPts val="0"/>
              </a:spcAft>
              <a:buClr>
                <a:schemeClr val="accent2"/>
              </a:buClr>
              <a:buSzPts val="2800"/>
              <a:buFont typeface="Noto Sans Symbols"/>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3838" indent="0" algn="ctr">
              <a:lnSpc>
                <a:spcPct val="150000"/>
              </a:lnSpc>
              <a:spcBef>
                <a:spcPts val="0"/>
              </a:spcBef>
              <a:buSzPts val="2600"/>
              <a:buFont typeface="Noto Sans Symbols"/>
              <a:buNone/>
            </a:pPr>
            <a:r>
              <a:rPr lang="en-US" sz="2400" b="1" dirty="0" smtClean="0">
                <a:solidFill>
                  <a:schemeClr val="lt1"/>
                </a:solidFill>
              </a:rPr>
              <a:t>“Are you </a:t>
            </a:r>
          </a:p>
          <a:p>
            <a:pPr marL="223838" indent="0" algn="ctr">
              <a:lnSpc>
                <a:spcPct val="150000"/>
              </a:lnSpc>
              <a:spcBef>
                <a:spcPts val="0"/>
              </a:spcBef>
              <a:buSzPts val="2600"/>
              <a:buFont typeface="Noto Sans Symbols"/>
              <a:buNone/>
            </a:pPr>
            <a:r>
              <a:rPr lang="en-US" sz="2400" b="1" dirty="0" smtClean="0">
                <a:solidFill>
                  <a:schemeClr val="lt1"/>
                </a:solidFill>
              </a:rPr>
              <a:t>(or your partner) pregnant now?” </a:t>
            </a:r>
          </a:p>
        </p:txBody>
      </p:sp>
      <p:sp>
        <p:nvSpPr>
          <p:cNvPr id="10" name="TextBox 9"/>
          <p:cNvSpPr txBox="1"/>
          <p:nvPr/>
        </p:nvSpPr>
        <p:spPr>
          <a:xfrm>
            <a:off x="6188310" y="6247181"/>
            <a:ext cx="2616422" cy="276999"/>
          </a:xfrm>
          <a:prstGeom prst="rect">
            <a:avLst/>
          </a:prstGeom>
          <a:noFill/>
        </p:spPr>
        <p:txBody>
          <a:bodyPr wrap="none">
            <a:spAutoFit/>
          </a:bodyPr>
          <a:lstStyle/>
          <a:p>
            <a:pPr defTabSz="457189">
              <a:defRPr/>
            </a:pPr>
            <a:r>
              <a:rPr lang="en-US" sz="1200" dirty="0">
                <a:solidFill>
                  <a:srgbClr val="616365"/>
                </a:solidFill>
                <a:latin typeface="Arial"/>
              </a:rPr>
              <a:t>Source</a:t>
            </a:r>
            <a:r>
              <a:rPr lang="en-US" sz="1200" dirty="0" smtClean="0">
                <a:solidFill>
                  <a:srgbClr val="616365"/>
                </a:solidFill>
                <a:latin typeface="Arial"/>
              </a:rPr>
              <a:t>: </a:t>
            </a:r>
            <a:r>
              <a:rPr lang="en-US" sz="1200" dirty="0" smtClean="0">
                <a:solidFill>
                  <a:srgbClr val="616365"/>
                </a:solidFill>
                <a:latin typeface="Arial"/>
                <a:hlinkClick r:id="rId3"/>
              </a:rPr>
              <a:t>CDC STI </a:t>
            </a:r>
            <a:r>
              <a:rPr lang="en-US" sz="1200" dirty="0">
                <a:solidFill>
                  <a:srgbClr val="616365"/>
                </a:solidFill>
                <a:hlinkClick r:id="rId3"/>
              </a:rPr>
              <a:t> </a:t>
            </a:r>
            <a:r>
              <a:rPr lang="en-US" sz="1200" dirty="0" smtClean="0">
                <a:solidFill>
                  <a:srgbClr val="616365"/>
                </a:solidFill>
                <a:latin typeface="Arial"/>
                <a:hlinkClick r:id="rId3"/>
              </a:rPr>
              <a:t>Guidelines 2021</a:t>
            </a:r>
            <a:endParaRPr lang="en-US" sz="1200" dirty="0">
              <a:solidFill>
                <a:srgbClr val="616365"/>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2"/>
          <p:cNvSpPr txBox="1">
            <a:spLocks noGrp="1"/>
          </p:cNvSpPr>
          <p:nvPr>
            <p:ph type="title"/>
          </p:nvPr>
        </p:nvSpPr>
        <p:spPr>
          <a:xfrm>
            <a:off x="751480" y="665338"/>
            <a:ext cx="7806389" cy="52318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accent2"/>
              </a:buClr>
              <a:buSzPts val="3600"/>
              <a:buFont typeface="Arial"/>
              <a:buNone/>
            </a:pPr>
            <a:r>
              <a:rPr lang="en-US" dirty="0" smtClean="0"/>
              <a:t>Postpartum: Is </a:t>
            </a:r>
            <a:r>
              <a:rPr lang="en-US" dirty="0"/>
              <a:t>Pregnancy Status Unknown?</a:t>
            </a:r>
            <a:endParaRPr dirty="0"/>
          </a:p>
        </p:txBody>
      </p:sp>
      <p:sp>
        <p:nvSpPr>
          <p:cNvPr id="218" name="Google Shape;218;p12"/>
          <p:cNvSpPr txBox="1">
            <a:spLocks noGrp="1"/>
          </p:cNvSpPr>
          <p:nvPr>
            <p:ph type="body" idx="1"/>
          </p:nvPr>
        </p:nvSpPr>
        <p:spPr>
          <a:xfrm>
            <a:off x="751481" y="1402081"/>
            <a:ext cx="4425207" cy="3947194"/>
          </a:xfrm>
          <a:prstGeom prst="rect">
            <a:avLst/>
          </a:prstGeom>
          <a:noFill/>
          <a:ln>
            <a:noFill/>
          </a:ln>
        </p:spPr>
        <p:txBody>
          <a:bodyPr spcFirstLastPara="1" wrap="square" lIns="91425" tIns="45700" rIns="91425" bIns="45700" anchor="t" anchorCtr="0">
            <a:spAutoFit/>
          </a:bodyPr>
          <a:lstStyle/>
          <a:p>
            <a:pPr marL="401638" lvl="0" indent="-401638" algn="l" rtl="0">
              <a:lnSpc>
                <a:spcPct val="100000"/>
              </a:lnSpc>
              <a:spcBef>
                <a:spcPts val="0"/>
              </a:spcBef>
              <a:spcAft>
                <a:spcPts val="0"/>
              </a:spcAft>
              <a:buSzPts val="2800"/>
              <a:buChar char="▪"/>
            </a:pPr>
            <a:r>
              <a:rPr lang="en-US" dirty="0" smtClean="0"/>
              <a:t>Have they had sex (that could cause pregnancy) since the start of their last period?</a:t>
            </a:r>
            <a:endParaRPr dirty="0"/>
          </a:p>
          <a:p>
            <a:pPr marL="401638" lvl="0" indent="-401638" algn="l" rtl="0">
              <a:lnSpc>
                <a:spcPct val="100000"/>
              </a:lnSpc>
              <a:spcBef>
                <a:spcPts val="1800"/>
              </a:spcBef>
              <a:spcAft>
                <a:spcPts val="0"/>
              </a:spcAft>
              <a:buSzPts val="2800"/>
              <a:buChar char="▪"/>
            </a:pPr>
            <a:r>
              <a:rPr lang="en-US" dirty="0" smtClean="0"/>
              <a:t>Was their last period over a month ago?</a:t>
            </a:r>
            <a:endParaRPr dirty="0"/>
          </a:p>
          <a:p>
            <a:pPr marL="801688" lvl="1" indent="-290513" algn="l" rtl="0">
              <a:lnSpc>
                <a:spcPct val="100000"/>
              </a:lnSpc>
              <a:spcBef>
                <a:spcPts val="1100"/>
              </a:spcBef>
              <a:spcAft>
                <a:spcPts val="0"/>
              </a:spcAft>
              <a:buClr>
                <a:schemeClr val="dk1"/>
              </a:buClr>
              <a:buSzPts val="2400"/>
              <a:buChar char="▪"/>
            </a:pPr>
            <a:r>
              <a:rPr lang="en-US" dirty="0" smtClean="0"/>
              <a:t>Encourage pregnancy testing</a:t>
            </a:r>
            <a:endParaRPr dirty="0"/>
          </a:p>
          <a:p>
            <a:pPr marL="801688" lvl="1" indent="-290513" algn="l" rtl="0">
              <a:lnSpc>
                <a:spcPct val="100000"/>
              </a:lnSpc>
              <a:spcBef>
                <a:spcPts val="1100"/>
              </a:spcBef>
              <a:spcAft>
                <a:spcPts val="0"/>
              </a:spcAft>
              <a:buClr>
                <a:schemeClr val="dk1"/>
              </a:buClr>
              <a:buSzPts val="2400"/>
              <a:buChar char="▪"/>
            </a:pPr>
            <a:r>
              <a:rPr lang="en-US" dirty="0"/>
              <a:t>R</a:t>
            </a:r>
            <a:r>
              <a:rPr lang="en-US" dirty="0" smtClean="0"/>
              <a:t>efer </a:t>
            </a:r>
            <a:r>
              <a:rPr lang="en-US" dirty="0"/>
              <a:t>to site with free syphilis testing and treatment </a:t>
            </a:r>
            <a:r>
              <a:rPr lang="en-US" dirty="0" smtClean="0"/>
              <a:t>+ </a:t>
            </a:r>
            <a:r>
              <a:rPr lang="en-US" dirty="0"/>
              <a:t>free pregnancy testing</a:t>
            </a:r>
            <a:endParaRPr dirty="0"/>
          </a:p>
          <a:p>
            <a:pPr marL="857250" lvl="1" indent="-336550" algn="l" rtl="0">
              <a:lnSpc>
                <a:spcPct val="100000"/>
              </a:lnSpc>
              <a:spcBef>
                <a:spcPts val="1100"/>
              </a:spcBef>
              <a:spcAft>
                <a:spcPts val="0"/>
              </a:spcAft>
              <a:buClr>
                <a:schemeClr val="dk1"/>
              </a:buClr>
              <a:buSzPts val="2800"/>
              <a:buFont typeface="Arial"/>
              <a:buNone/>
            </a:pPr>
            <a:endParaRPr sz="2800" dirty="0"/>
          </a:p>
        </p:txBody>
      </p:sp>
      <p:pic>
        <p:nvPicPr>
          <p:cNvPr id="219" name="Google Shape;219;p12"/>
          <p:cNvPicPr preferRelativeResize="0"/>
          <p:nvPr/>
        </p:nvPicPr>
        <p:blipFill rotWithShape="1">
          <a:blip r:embed="rId3">
            <a:alphaModFix/>
          </a:blip>
          <a:srcRect/>
          <a:stretch/>
        </p:blipFill>
        <p:spPr>
          <a:xfrm>
            <a:off x="5176688" y="2300314"/>
            <a:ext cx="3628044" cy="2271314"/>
          </a:xfrm>
          <a:prstGeom prst="rect">
            <a:avLst/>
          </a:prstGeom>
          <a:noFill/>
          <a:ln>
            <a:noFill/>
          </a:ln>
        </p:spPr>
      </p:pic>
      <p:sp>
        <p:nvSpPr>
          <p:cNvPr id="5" name="TextBox 4"/>
          <p:cNvSpPr txBox="1"/>
          <p:nvPr/>
        </p:nvSpPr>
        <p:spPr>
          <a:xfrm>
            <a:off x="6188310" y="6247181"/>
            <a:ext cx="2369559" cy="276999"/>
          </a:xfrm>
          <a:prstGeom prst="rect">
            <a:avLst/>
          </a:prstGeom>
          <a:noFill/>
        </p:spPr>
        <p:txBody>
          <a:bodyPr wrap="none">
            <a:spAutoFit/>
          </a:bodyPr>
          <a:lstStyle/>
          <a:p>
            <a:pPr defTabSz="457189">
              <a:defRPr/>
            </a:pPr>
            <a:r>
              <a:rPr lang="en-US" sz="1200" dirty="0">
                <a:solidFill>
                  <a:srgbClr val="616365"/>
                </a:solidFill>
                <a:latin typeface="Arial"/>
              </a:rPr>
              <a:t>Source</a:t>
            </a:r>
            <a:r>
              <a:rPr lang="en-US" sz="1200" dirty="0" smtClean="0">
                <a:solidFill>
                  <a:srgbClr val="616365"/>
                </a:solidFill>
                <a:latin typeface="Arial"/>
              </a:rPr>
              <a:t>: </a:t>
            </a:r>
            <a:r>
              <a:rPr lang="en-US" sz="1200" dirty="0" smtClean="0">
                <a:solidFill>
                  <a:srgbClr val="616365"/>
                </a:solidFill>
                <a:latin typeface="Arial"/>
                <a:hlinkClick r:id="rId4"/>
              </a:rPr>
              <a:t>CA DPH </a:t>
            </a:r>
            <a:r>
              <a:rPr lang="en-US" sz="1200" dirty="0" smtClean="0">
                <a:solidFill>
                  <a:srgbClr val="616365"/>
                </a:solidFill>
                <a:latin typeface="Arial"/>
              </a:rPr>
              <a:t>and </a:t>
            </a:r>
            <a:r>
              <a:rPr lang="en-US" sz="1200" dirty="0" smtClean="0">
                <a:solidFill>
                  <a:srgbClr val="616365"/>
                </a:solidFill>
                <a:latin typeface="Arial"/>
                <a:hlinkClick r:id="rId5"/>
              </a:rPr>
              <a:t>US DHHS</a:t>
            </a:r>
            <a:endParaRPr lang="en-US" sz="1200" dirty="0">
              <a:solidFill>
                <a:srgbClr val="616365"/>
              </a:solidFill>
              <a:latin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15"/>
          <p:cNvSpPr txBox="1">
            <a:spLocks noGrp="1"/>
          </p:cNvSpPr>
          <p:nvPr>
            <p:ph type="title"/>
          </p:nvPr>
        </p:nvSpPr>
        <p:spPr>
          <a:xfrm>
            <a:off x="751481" y="691198"/>
            <a:ext cx="5292132" cy="1446509"/>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accent2"/>
              </a:buClr>
              <a:buSzPts val="3600"/>
              <a:buFont typeface="Arial"/>
              <a:buNone/>
            </a:pPr>
            <a:r>
              <a:rPr lang="en-US" dirty="0"/>
              <a:t>If Pregnancy Not Desired…</a:t>
            </a:r>
            <a:br>
              <a:rPr lang="en-US" dirty="0"/>
            </a:br>
            <a:r>
              <a:rPr lang="en-US" dirty="0">
                <a:solidFill>
                  <a:srgbClr val="78A22F"/>
                </a:solidFill>
              </a:rPr>
              <a:t>GOAL: avoid pregnancy</a:t>
            </a:r>
            <a:r>
              <a:rPr lang="en-US" sz="3200" dirty="0"/>
              <a:t/>
            </a:r>
            <a:br>
              <a:rPr lang="en-US" sz="3200" dirty="0"/>
            </a:br>
            <a:endParaRPr sz="3200" dirty="0">
              <a:solidFill>
                <a:srgbClr val="7F7F7F"/>
              </a:solidFill>
            </a:endParaRPr>
          </a:p>
        </p:txBody>
      </p:sp>
      <p:sp>
        <p:nvSpPr>
          <p:cNvPr id="243" name="Google Shape;243;p15"/>
          <p:cNvSpPr txBox="1">
            <a:spLocks noGrp="1"/>
          </p:cNvSpPr>
          <p:nvPr>
            <p:ph type="body" idx="1"/>
          </p:nvPr>
        </p:nvSpPr>
        <p:spPr>
          <a:xfrm>
            <a:off x="751481" y="1794171"/>
            <a:ext cx="4201519" cy="4067780"/>
          </a:xfrm>
          <a:prstGeom prst="rect">
            <a:avLst/>
          </a:prstGeom>
          <a:noFill/>
          <a:ln>
            <a:noFill/>
          </a:ln>
        </p:spPr>
        <p:txBody>
          <a:bodyPr spcFirstLastPara="1" wrap="square" lIns="91425" tIns="45700" rIns="91425" bIns="45700" anchor="t" anchorCtr="0">
            <a:spAutoFit/>
          </a:bodyPr>
          <a:lstStyle/>
          <a:p>
            <a:pPr marL="566738" lvl="0" indent="-342899" algn="l" rtl="0">
              <a:lnSpc>
                <a:spcPct val="100000"/>
              </a:lnSpc>
              <a:spcBef>
                <a:spcPts val="0"/>
              </a:spcBef>
              <a:spcAft>
                <a:spcPts val="0"/>
              </a:spcAft>
              <a:buSzPts val="2800"/>
              <a:buChar char="▪"/>
            </a:pPr>
            <a:r>
              <a:rPr lang="en-US" dirty="0" smtClean="0"/>
              <a:t>Ask if you can share contraceptive options</a:t>
            </a:r>
            <a:endParaRPr dirty="0"/>
          </a:p>
          <a:p>
            <a:pPr marL="566738" lvl="0" indent="-342899" algn="l" rtl="0">
              <a:lnSpc>
                <a:spcPct val="100000"/>
              </a:lnSpc>
              <a:spcBef>
                <a:spcPts val="1200"/>
              </a:spcBef>
              <a:spcAft>
                <a:spcPts val="0"/>
              </a:spcAft>
              <a:buSzPts val="2800"/>
              <a:buChar char="▪"/>
            </a:pPr>
            <a:r>
              <a:rPr lang="en-US" dirty="0"/>
              <a:t>Explain risk of congenital syphilis</a:t>
            </a:r>
            <a:endParaRPr dirty="0"/>
          </a:p>
          <a:p>
            <a:pPr marL="566738" lvl="0" indent="-342899" algn="l" rtl="0">
              <a:lnSpc>
                <a:spcPct val="100000"/>
              </a:lnSpc>
              <a:spcBef>
                <a:spcPts val="1200"/>
              </a:spcBef>
              <a:spcAft>
                <a:spcPts val="0"/>
              </a:spcAft>
              <a:buSzPts val="2800"/>
              <a:buChar char="▪"/>
            </a:pPr>
            <a:r>
              <a:rPr lang="en-US" dirty="0" smtClean="0"/>
              <a:t>Emphasize importance of getting tested</a:t>
            </a:r>
            <a:endParaRPr dirty="0"/>
          </a:p>
          <a:p>
            <a:pPr marL="566738" lvl="0" indent="-342899" algn="l" rtl="0">
              <a:lnSpc>
                <a:spcPct val="100000"/>
              </a:lnSpc>
              <a:spcBef>
                <a:spcPts val="1200"/>
              </a:spcBef>
              <a:spcAft>
                <a:spcPts val="0"/>
              </a:spcAft>
              <a:buSzPts val="2800"/>
              <a:buChar char="▪"/>
            </a:pPr>
            <a:r>
              <a:rPr lang="en-US" dirty="0"/>
              <a:t>Referral to confidential </a:t>
            </a:r>
            <a:r>
              <a:rPr lang="en-US" dirty="0" smtClean="0"/>
              <a:t>syphilis testing</a:t>
            </a:r>
            <a:r>
              <a:rPr lang="en-US" dirty="0"/>
              <a:t> </a:t>
            </a:r>
            <a:r>
              <a:rPr lang="en-US" dirty="0" smtClean="0"/>
              <a:t>+ </a:t>
            </a:r>
            <a:r>
              <a:rPr lang="en-US" dirty="0"/>
              <a:t>free contraception</a:t>
            </a:r>
            <a:endParaRPr dirty="0"/>
          </a:p>
          <a:p>
            <a:pPr marL="566738" lvl="0" indent="-165099" algn="l" rtl="0">
              <a:lnSpc>
                <a:spcPct val="100000"/>
              </a:lnSpc>
              <a:spcBef>
                <a:spcPts val="1200"/>
              </a:spcBef>
              <a:spcAft>
                <a:spcPts val="0"/>
              </a:spcAft>
              <a:buSzPts val="2800"/>
              <a:buNone/>
            </a:pPr>
            <a:endParaRPr sz="2800" dirty="0"/>
          </a:p>
          <a:p>
            <a:pPr marL="223838" lvl="0" indent="0" algn="l" rtl="0">
              <a:lnSpc>
                <a:spcPct val="100000"/>
              </a:lnSpc>
              <a:spcBef>
                <a:spcPts val="1200"/>
              </a:spcBef>
              <a:spcAft>
                <a:spcPts val="0"/>
              </a:spcAft>
              <a:buSzPts val="2800"/>
              <a:buNone/>
            </a:pPr>
            <a:endParaRPr sz="2800" dirty="0"/>
          </a:p>
          <a:p>
            <a:pPr marL="566738" lvl="0" indent="-165099" algn="l" rtl="0">
              <a:lnSpc>
                <a:spcPct val="100000"/>
              </a:lnSpc>
              <a:spcBef>
                <a:spcPts val="1200"/>
              </a:spcBef>
              <a:spcAft>
                <a:spcPts val="0"/>
              </a:spcAft>
              <a:buSzPts val="2800"/>
              <a:buNone/>
            </a:pPr>
            <a:endParaRPr sz="2800" dirty="0"/>
          </a:p>
        </p:txBody>
      </p:sp>
      <p:sp>
        <p:nvSpPr>
          <p:cNvPr id="7" name="Text Placeholder 6"/>
          <p:cNvSpPr>
            <a:spLocks noGrp="1"/>
          </p:cNvSpPr>
          <p:nvPr>
            <p:ph type="body" idx="2"/>
          </p:nvPr>
        </p:nvSpPr>
        <p:spPr/>
        <p:txBody>
          <a:bodyPr/>
          <a:lstStyle/>
          <a:p>
            <a:endParaRPr lang="en-US"/>
          </a:p>
        </p:txBody>
      </p:sp>
      <p:sp>
        <p:nvSpPr>
          <p:cNvPr id="6" name="TextBox 5"/>
          <p:cNvSpPr txBox="1"/>
          <p:nvPr/>
        </p:nvSpPr>
        <p:spPr>
          <a:xfrm>
            <a:off x="6188310" y="6247181"/>
            <a:ext cx="2616422" cy="276999"/>
          </a:xfrm>
          <a:prstGeom prst="rect">
            <a:avLst/>
          </a:prstGeom>
          <a:noFill/>
        </p:spPr>
        <p:txBody>
          <a:bodyPr wrap="none">
            <a:spAutoFit/>
          </a:bodyPr>
          <a:lstStyle/>
          <a:p>
            <a:pPr defTabSz="457189">
              <a:defRPr/>
            </a:pPr>
            <a:r>
              <a:rPr lang="en-US" sz="1200" dirty="0">
                <a:solidFill>
                  <a:srgbClr val="616365"/>
                </a:solidFill>
                <a:latin typeface="Arial"/>
              </a:rPr>
              <a:t>Source</a:t>
            </a:r>
            <a:r>
              <a:rPr lang="en-US" sz="1200" dirty="0" smtClean="0">
                <a:solidFill>
                  <a:srgbClr val="616365"/>
                </a:solidFill>
                <a:latin typeface="Arial"/>
              </a:rPr>
              <a:t>: </a:t>
            </a:r>
            <a:r>
              <a:rPr lang="en-US" sz="1200" dirty="0" smtClean="0">
                <a:solidFill>
                  <a:srgbClr val="616365"/>
                </a:solidFill>
                <a:latin typeface="Arial"/>
                <a:hlinkClick r:id="rId3"/>
              </a:rPr>
              <a:t>CDC STI </a:t>
            </a:r>
            <a:r>
              <a:rPr lang="en-US" sz="1200" dirty="0">
                <a:solidFill>
                  <a:srgbClr val="616365"/>
                </a:solidFill>
                <a:hlinkClick r:id="rId3"/>
              </a:rPr>
              <a:t> </a:t>
            </a:r>
            <a:r>
              <a:rPr lang="en-US" sz="1200" dirty="0" smtClean="0">
                <a:solidFill>
                  <a:srgbClr val="616365"/>
                </a:solidFill>
                <a:latin typeface="Arial"/>
                <a:hlinkClick r:id="rId3"/>
              </a:rPr>
              <a:t>Guidelines 2021</a:t>
            </a:r>
            <a:endParaRPr lang="en-US" sz="1200" dirty="0">
              <a:solidFill>
                <a:srgbClr val="616365"/>
              </a:solidFill>
              <a:latin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725" y="2191773"/>
            <a:ext cx="4914732" cy="327808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4" name="Google Shape;234;p14"/>
          <p:cNvSpPr txBox="1">
            <a:spLocks noGrp="1"/>
          </p:cNvSpPr>
          <p:nvPr>
            <p:ph type="title"/>
          </p:nvPr>
        </p:nvSpPr>
        <p:spPr>
          <a:xfrm>
            <a:off x="751481" y="700717"/>
            <a:ext cx="6149382" cy="1717353"/>
          </a:xfrm>
          <a:prstGeom prst="rect">
            <a:avLst/>
          </a:prstGeom>
          <a:noFill/>
          <a:ln>
            <a:noFill/>
          </a:ln>
        </p:spPr>
        <p:txBody>
          <a:bodyPr spcFirstLastPara="1" wrap="square" lIns="91425" tIns="45700" rIns="91425" bIns="45700" anchor="ctr" anchorCtr="0">
            <a:spAutoFit/>
          </a:bodyPr>
          <a:lstStyle/>
          <a:p>
            <a:pPr marL="0" lvl="0" indent="0" algn="l" rtl="0">
              <a:lnSpc>
                <a:spcPct val="120000"/>
              </a:lnSpc>
              <a:spcBef>
                <a:spcPts val="0"/>
              </a:spcBef>
              <a:spcAft>
                <a:spcPts val="0"/>
              </a:spcAft>
              <a:buClr>
                <a:schemeClr val="accent2"/>
              </a:buClr>
              <a:buSzPts val="3600"/>
              <a:buFont typeface="Arial"/>
              <a:buNone/>
            </a:pPr>
            <a:r>
              <a:rPr lang="en-US" dirty="0"/>
              <a:t>If Pregnancy Desired or Possible…</a:t>
            </a:r>
            <a:br>
              <a:rPr lang="en-US" dirty="0"/>
            </a:br>
            <a:r>
              <a:rPr lang="en-US" dirty="0">
                <a:solidFill>
                  <a:srgbClr val="78A22F"/>
                </a:solidFill>
              </a:rPr>
              <a:t>GOAL: healthy birth / baby</a:t>
            </a:r>
            <a:r>
              <a:rPr lang="en-US" sz="3200" dirty="0"/>
              <a:t/>
            </a:r>
            <a:br>
              <a:rPr lang="en-US" sz="3200" dirty="0"/>
            </a:br>
            <a:endParaRPr sz="3200" dirty="0">
              <a:solidFill>
                <a:srgbClr val="7F7F7F"/>
              </a:solidFill>
            </a:endParaRPr>
          </a:p>
        </p:txBody>
      </p:sp>
      <p:sp>
        <p:nvSpPr>
          <p:cNvPr id="235" name="Google Shape;235;p14"/>
          <p:cNvSpPr txBox="1">
            <a:spLocks noGrp="1"/>
          </p:cNvSpPr>
          <p:nvPr>
            <p:ph type="body" idx="1"/>
          </p:nvPr>
        </p:nvSpPr>
        <p:spPr>
          <a:xfrm>
            <a:off x="751481" y="1848034"/>
            <a:ext cx="4201519" cy="4067780"/>
          </a:xfrm>
          <a:prstGeom prst="rect">
            <a:avLst/>
          </a:prstGeom>
          <a:noFill/>
          <a:ln>
            <a:noFill/>
          </a:ln>
        </p:spPr>
        <p:txBody>
          <a:bodyPr spcFirstLastPara="1" wrap="square" lIns="91425" tIns="45700" rIns="91425" bIns="45700" anchor="t" anchorCtr="0">
            <a:spAutoFit/>
          </a:bodyPr>
          <a:lstStyle/>
          <a:p>
            <a:pPr marL="329184" indent="-329184">
              <a:lnSpc>
                <a:spcPts val="2600"/>
              </a:lnSpc>
            </a:pPr>
            <a:r>
              <a:rPr lang="en-US" dirty="0"/>
              <a:t>Emphasize need for testing and early, continued prenatal </a:t>
            </a:r>
            <a:r>
              <a:rPr lang="en-US" dirty="0" smtClean="0"/>
              <a:t>care</a:t>
            </a:r>
          </a:p>
          <a:p>
            <a:pPr marL="329184" indent="-329184">
              <a:lnSpc>
                <a:spcPts val="2600"/>
              </a:lnSpc>
            </a:pPr>
            <a:r>
              <a:rPr lang="en-US" dirty="0" smtClean="0"/>
              <a:t>Explain </a:t>
            </a:r>
            <a:r>
              <a:rPr lang="en-US" dirty="0"/>
              <a:t>risks of congenital </a:t>
            </a:r>
            <a:r>
              <a:rPr lang="en-US" dirty="0" smtClean="0"/>
              <a:t>syphilis</a:t>
            </a:r>
            <a:endParaRPr lang="en-US" dirty="0"/>
          </a:p>
          <a:p>
            <a:pPr marL="329184" lvl="0" indent="-329184">
              <a:lnSpc>
                <a:spcPts val="2600"/>
              </a:lnSpc>
              <a:buSzPts val="2800"/>
              <a:buChar char="▪"/>
            </a:pPr>
            <a:r>
              <a:rPr lang="en-US" dirty="0"/>
              <a:t>Provide referral to confidential </a:t>
            </a:r>
            <a:r>
              <a:rPr lang="en-US" dirty="0" smtClean="0"/>
              <a:t>treatment and preconception </a:t>
            </a:r>
            <a:r>
              <a:rPr lang="en-US" dirty="0"/>
              <a:t>/ prenatal care</a:t>
            </a:r>
          </a:p>
          <a:p>
            <a:pPr marL="566738" lvl="0" indent="-165099" algn="l" rtl="0">
              <a:lnSpc>
                <a:spcPct val="100000"/>
              </a:lnSpc>
              <a:spcBef>
                <a:spcPts val="1200"/>
              </a:spcBef>
              <a:spcAft>
                <a:spcPts val="0"/>
              </a:spcAft>
              <a:buSzPts val="2800"/>
              <a:buNone/>
            </a:pPr>
            <a:endParaRPr sz="2800" dirty="0"/>
          </a:p>
          <a:p>
            <a:pPr marL="223838" lvl="0" indent="0" algn="l" rtl="0">
              <a:lnSpc>
                <a:spcPct val="100000"/>
              </a:lnSpc>
              <a:spcBef>
                <a:spcPts val="1200"/>
              </a:spcBef>
              <a:spcAft>
                <a:spcPts val="0"/>
              </a:spcAft>
              <a:buSzPts val="2800"/>
              <a:buNone/>
            </a:pPr>
            <a:endParaRPr sz="2800" dirty="0"/>
          </a:p>
          <a:p>
            <a:pPr marL="223838" lvl="0" indent="0" algn="l" rtl="0">
              <a:lnSpc>
                <a:spcPct val="100000"/>
              </a:lnSpc>
              <a:spcBef>
                <a:spcPts val="1200"/>
              </a:spcBef>
              <a:spcAft>
                <a:spcPts val="0"/>
              </a:spcAft>
              <a:buSzPts val="2800"/>
              <a:buNone/>
            </a:pPr>
            <a:endParaRPr sz="2800" dirty="0"/>
          </a:p>
        </p:txBody>
      </p:sp>
      <p:sp>
        <p:nvSpPr>
          <p:cNvPr id="5" name="Text Placeholder 4"/>
          <p:cNvSpPr>
            <a:spLocks noGrp="1"/>
          </p:cNvSpPr>
          <p:nvPr>
            <p:ph type="body" idx="2"/>
          </p:nvPr>
        </p:nvSpPr>
        <p:spPr/>
        <p:txBody>
          <a:bodyPr/>
          <a:lstStyle/>
          <a:p>
            <a:endParaRPr lang="en-US"/>
          </a:p>
        </p:txBody>
      </p:sp>
      <p:sp>
        <p:nvSpPr>
          <p:cNvPr id="6" name="TextBox 5"/>
          <p:cNvSpPr txBox="1"/>
          <p:nvPr/>
        </p:nvSpPr>
        <p:spPr>
          <a:xfrm>
            <a:off x="6188310" y="6247181"/>
            <a:ext cx="2616422" cy="276999"/>
          </a:xfrm>
          <a:prstGeom prst="rect">
            <a:avLst/>
          </a:prstGeom>
          <a:noFill/>
        </p:spPr>
        <p:txBody>
          <a:bodyPr wrap="none">
            <a:spAutoFit/>
          </a:bodyPr>
          <a:lstStyle/>
          <a:p>
            <a:pPr defTabSz="457189">
              <a:defRPr/>
            </a:pPr>
            <a:r>
              <a:rPr lang="en-US" sz="1200" dirty="0">
                <a:solidFill>
                  <a:srgbClr val="616365"/>
                </a:solidFill>
                <a:latin typeface="Arial"/>
              </a:rPr>
              <a:t>Source</a:t>
            </a:r>
            <a:r>
              <a:rPr lang="en-US" sz="1200" dirty="0" smtClean="0">
                <a:solidFill>
                  <a:srgbClr val="616365"/>
                </a:solidFill>
                <a:latin typeface="Arial"/>
              </a:rPr>
              <a:t>: </a:t>
            </a:r>
            <a:r>
              <a:rPr lang="en-US" sz="1200" dirty="0" smtClean="0">
                <a:solidFill>
                  <a:srgbClr val="616365"/>
                </a:solidFill>
                <a:latin typeface="Arial"/>
                <a:hlinkClick r:id="rId4"/>
              </a:rPr>
              <a:t>CDC STI </a:t>
            </a:r>
            <a:r>
              <a:rPr lang="en-US" sz="1200" dirty="0">
                <a:solidFill>
                  <a:srgbClr val="616365"/>
                </a:solidFill>
                <a:hlinkClick r:id="rId4"/>
              </a:rPr>
              <a:t> </a:t>
            </a:r>
            <a:r>
              <a:rPr lang="en-US" sz="1200" dirty="0" smtClean="0">
                <a:solidFill>
                  <a:srgbClr val="616365"/>
                </a:solidFill>
                <a:latin typeface="Arial"/>
                <a:hlinkClick r:id="rId4"/>
              </a:rPr>
              <a:t>Guidelines 2021</a:t>
            </a:r>
            <a:endParaRPr lang="en-US" sz="1200" dirty="0">
              <a:solidFill>
                <a:srgbClr val="616365"/>
              </a:solidFill>
              <a:latin typeface="Arial"/>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9754"/>
          <a:stretch/>
        </p:blipFill>
        <p:spPr>
          <a:xfrm>
            <a:off x="5003371" y="2177786"/>
            <a:ext cx="4140629" cy="3060266"/>
          </a:xfrm>
          <a:prstGeom prst="rect">
            <a:avLst/>
          </a:prstGeom>
        </p:spPr>
      </p:pic>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6" name="Google Shape;226;p13"/>
          <p:cNvSpPr txBox="1">
            <a:spLocks noGrp="1"/>
          </p:cNvSpPr>
          <p:nvPr>
            <p:ph type="title"/>
          </p:nvPr>
        </p:nvSpPr>
        <p:spPr>
          <a:xfrm>
            <a:off x="498764" y="639107"/>
            <a:ext cx="8413224" cy="609357"/>
          </a:xfrm>
          <a:prstGeom prst="rect">
            <a:avLst/>
          </a:prstGeom>
          <a:noFill/>
          <a:ln>
            <a:noFill/>
          </a:ln>
        </p:spPr>
        <p:txBody>
          <a:bodyPr spcFirstLastPara="1" wrap="square" lIns="91425" tIns="45700" rIns="91425" bIns="45700" anchor="ctr" anchorCtr="0">
            <a:spAutoFit/>
          </a:bodyPr>
          <a:lstStyle/>
          <a:p>
            <a:pPr marL="0" lvl="0" indent="0" algn="l" rtl="0">
              <a:lnSpc>
                <a:spcPct val="120000"/>
              </a:lnSpc>
              <a:spcBef>
                <a:spcPts val="0"/>
              </a:spcBef>
              <a:spcAft>
                <a:spcPts val="0"/>
              </a:spcAft>
              <a:buClr>
                <a:schemeClr val="accent2"/>
              </a:buClr>
              <a:buSzPts val="3600"/>
              <a:buFont typeface="Arial"/>
              <a:buNone/>
            </a:pPr>
            <a:r>
              <a:rPr lang="en-US" dirty="0" smtClean="0"/>
              <a:t>Gender and </a:t>
            </a:r>
            <a:r>
              <a:rPr lang="en-US" dirty="0"/>
              <a:t>Pregnancy Questions</a:t>
            </a:r>
            <a:endParaRPr dirty="0">
              <a:solidFill>
                <a:srgbClr val="7F7F7F"/>
              </a:solidFill>
            </a:endParaRPr>
          </a:p>
        </p:txBody>
      </p:sp>
      <p:sp>
        <p:nvSpPr>
          <p:cNvPr id="4" name="Text Placeholder 3"/>
          <p:cNvSpPr>
            <a:spLocks noGrp="1"/>
          </p:cNvSpPr>
          <p:nvPr>
            <p:ph type="body" idx="2"/>
          </p:nvPr>
        </p:nvSpPr>
        <p:spPr/>
        <p:txBody>
          <a:bodyPr/>
          <a:lstStyle/>
          <a:p>
            <a:endParaRPr lang="en-US"/>
          </a:p>
        </p:txBody>
      </p:sp>
      <p:sp>
        <p:nvSpPr>
          <p:cNvPr id="227" name="Google Shape;227;p13"/>
          <p:cNvSpPr txBox="1"/>
          <p:nvPr/>
        </p:nvSpPr>
        <p:spPr>
          <a:xfrm>
            <a:off x="4360554" y="1473334"/>
            <a:ext cx="4507268" cy="3888204"/>
          </a:xfrm>
          <a:prstGeom prst="rect">
            <a:avLst/>
          </a:prstGeom>
          <a:noFill/>
          <a:ln>
            <a:noFill/>
          </a:ln>
        </p:spPr>
        <p:txBody>
          <a:bodyPr spcFirstLastPara="1" wrap="square" lIns="91425" tIns="45700" rIns="91425" bIns="45700" anchor="t" anchorCtr="0">
            <a:spAutoFit/>
          </a:bodyPr>
          <a:lstStyle/>
          <a:p>
            <a:pPr marL="329184" indent="-329184">
              <a:lnSpc>
                <a:spcPts val="2600"/>
              </a:lnSpc>
              <a:spcBef>
                <a:spcPts val="1200"/>
              </a:spcBef>
              <a:buClr>
                <a:schemeClr val="accent2"/>
              </a:buClr>
              <a:buSzPts val="2800"/>
              <a:buFont typeface="Noto Sans Symbols"/>
              <a:buChar char="▪"/>
            </a:pPr>
            <a:r>
              <a:rPr lang="en-US" sz="2000" dirty="0">
                <a:solidFill>
                  <a:schemeClr val="dk1"/>
                </a:solidFill>
              </a:rPr>
              <a:t>Ask people of all genders- including cisgender men and transgender people</a:t>
            </a:r>
          </a:p>
          <a:p>
            <a:pPr marL="329184" indent="-329184">
              <a:lnSpc>
                <a:spcPts val="2600"/>
              </a:lnSpc>
              <a:spcBef>
                <a:spcPts val="1200"/>
              </a:spcBef>
              <a:buClr>
                <a:schemeClr val="accent2"/>
              </a:buClr>
              <a:buSzPts val="2800"/>
              <a:buFont typeface="Noto Sans Symbols"/>
              <a:buChar char="▪"/>
            </a:pPr>
            <a:r>
              <a:rPr lang="en-US" sz="2000" dirty="0">
                <a:solidFill>
                  <a:schemeClr val="dk1"/>
                </a:solidFill>
              </a:rPr>
              <a:t>Partners who cannot get pregnant are important in CS prevention</a:t>
            </a:r>
          </a:p>
          <a:p>
            <a:pPr marL="329184" indent="-329184">
              <a:lnSpc>
                <a:spcPts val="2600"/>
              </a:lnSpc>
              <a:spcBef>
                <a:spcPts val="1200"/>
              </a:spcBef>
              <a:buClr>
                <a:schemeClr val="accent2"/>
              </a:buClr>
              <a:buSzPts val="2800"/>
              <a:buFont typeface="Noto Sans Symbols"/>
              <a:buChar char="▪"/>
            </a:pPr>
            <a:r>
              <a:rPr lang="en-US" sz="2000" dirty="0">
                <a:solidFill>
                  <a:schemeClr val="dk1"/>
                </a:solidFill>
              </a:rPr>
              <a:t>Answers can lead to providing condoms, access to syphilis testing, and prenatal or contraceptive care for themselves or their partner</a:t>
            </a:r>
            <a:endParaRPr sz="2000" dirty="0">
              <a:solidFill>
                <a:schemeClr val="dk1"/>
              </a:solidFill>
            </a:endParaRPr>
          </a:p>
        </p:txBody>
      </p:sp>
      <p:sp>
        <p:nvSpPr>
          <p:cNvPr id="9" name="TextBox 8"/>
          <p:cNvSpPr txBox="1"/>
          <p:nvPr/>
        </p:nvSpPr>
        <p:spPr>
          <a:xfrm>
            <a:off x="6188310" y="6247181"/>
            <a:ext cx="2616422" cy="276999"/>
          </a:xfrm>
          <a:prstGeom prst="rect">
            <a:avLst/>
          </a:prstGeom>
          <a:noFill/>
        </p:spPr>
        <p:txBody>
          <a:bodyPr wrap="none">
            <a:spAutoFit/>
          </a:bodyPr>
          <a:lstStyle/>
          <a:p>
            <a:pPr defTabSz="457189">
              <a:defRPr/>
            </a:pPr>
            <a:r>
              <a:rPr lang="en-US" sz="1200" dirty="0">
                <a:solidFill>
                  <a:srgbClr val="616365"/>
                </a:solidFill>
                <a:latin typeface="Arial"/>
              </a:rPr>
              <a:t>Source</a:t>
            </a:r>
            <a:r>
              <a:rPr lang="en-US" sz="1200" dirty="0" smtClean="0">
                <a:solidFill>
                  <a:srgbClr val="616365"/>
                </a:solidFill>
                <a:latin typeface="Arial"/>
              </a:rPr>
              <a:t>: </a:t>
            </a:r>
            <a:r>
              <a:rPr lang="en-US" sz="1200" dirty="0" smtClean="0">
                <a:solidFill>
                  <a:srgbClr val="616365"/>
                </a:solidFill>
                <a:latin typeface="Arial"/>
                <a:hlinkClick r:id="rId4"/>
              </a:rPr>
              <a:t>CDC STI </a:t>
            </a:r>
            <a:r>
              <a:rPr lang="en-US" sz="1200" dirty="0">
                <a:solidFill>
                  <a:srgbClr val="616365"/>
                </a:solidFill>
                <a:hlinkClick r:id="rId4"/>
              </a:rPr>
              <a:t> </a:t>
            </a:r>
            <a:r>
              <a:rPr lang="en-US" sz="1200" dirty="0" smtClean="0">
                <a:solidFill>
                  <a:srgbClr val="616365"/>
                </a:solidFill>
                <a:latin typeface="Arial"/>
                <a:hlinkClick r:id="rId4"/>
              </a:rPr>
              <a:t>Guidelines 2021</a:t>
            </a:r>
            <a:endParaRPr lang="en-US" sz="1200" dirty="0">
              <a:solidFill>
                <a:srgbClr val="616365"/>
              </a:solidFill>
              <a:latin typeface="Arial"/>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9196"/>
          <a:stretch/>
        </p:blipFill>
        <p:spPr>
          <a:xfrm>
            <a:off x="-22860" y="2004681"/>
            <a:ext cx="3845420" cy="3174179"/>
          </a:xfrm>
          <a:prstGeom prst="rect">
            <a:avLst/>
          </a:prstGeom>
        </p:spPr>
      </p:pic>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a:spLocks noGrp="1"/>
          </p:cNvSpPr>
          <p:nvPr>
            <p:ph type="title"/>
          </p:nvPr>
        </p:nvSpPr>
        <p:spPr>
          <a:xfrm>
            <a:off x="750199" y="724700"/>
            <a:ext cx="7450826" cy="52318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accent2"/>
              </a:buClr>
              <a:buSzPts val="3200"/>
              <a:buFont typeface="Arial"/>
              <a:buNone/>
            </a:pPr>
            <a:r>
              <a:rPr lang="en-US" dirty="0"/>
              <a:t>Pregnancy Status v. Intention </a:t>
            </a:r>
            <a:r>
              <a:rPr lang="en-US" dirty="0" smtClean="0"/>
              <a:t>Role </a:t>
            </a:r>
            <a:r>
              <a:rPr lang="en-US" dirty="0"/>
              <a:t>Play</a:t>
            </a:r>
            <a:endParaRPr dirty="0"/>
          </a:p>
        </p:txBody>
      </p:sp>
      <p:sp>
        <p:nvSpPr>
          <p:cNvPr id="2" name="Text Placeholder 1"/>
          <p:cNvSpPr>
            <a:spLocks noGrp="1"/>
          </p:cNvSpPr>
          <p:nvPr>
            <p:ph type="body" idx="1"/>
          </p:nvPr>
        </p:nvSpPr>
        <p:spPr>
          <a:xfrm>
            <a:off x="737834" y="1402545"/>
            <a:ext cx="7886700" cy="2708393"/>
          </a:xfrm>
        </p:spPr>
        <p:txBody>
          <a:bodyPr/>
          <a:lstStyle/>
          <a:p>
            <a:pPr marL="0" indent="0">
              <a:buNone/>
            </a:pPr>
            <a:r>
              <a:rPr lang="en-US" b="1" dirty="0" smtClean="0"/>
              <a:t>Please open the Google Drive link in the chat to access the practice</a:t>
            </a:r>
            <a:r>
              <a:rPr lang="en-US" b="1" dirty="0"/>
              <a:t> </a:t>
            </a:r>
            <a:r>
              <a:rPr lang="en-US" b="1" dirty="0" smtClean="0"/>
              <a:t>activity directions!</a:t>
            </a:r>
            <a:endParaRPr lang="en-US" dirty="0" smtClean="0"/>
          </a:p>
          <a:p>
            <a:pPr marL="571500" indent="-342900">
              <a:buFont typeface="Wingdings" panose="05000000000000000000" pitchFamily="2" charset="2"/>
              <a:buChar char="§"/>
            </a:pPr>
            <a:r>
              <a:rPr lang="en-US" dirty="0" smtClean="0"/>
              <a:t>Enter the breakout rooms</a:t>
            </a:r>
          </a:p>
          <a:p>
            <a:pPr marL="571500" indent="-342900">
              <a:buFont typeface="Wingdings" panose="05000000000000000000" pitchFamily="2" charset="2"/>
              <a:buChar char="§"/>
            </a:pPr>
            <a:r>
              <a:rPr lang="en-US" dirty="0" smtClean="0"/>
              <a:t>Choose one person to be a staff member and one to be a client</a:t>
            </a:r>
          </a:p>
          <a:p>
            <a:pPr marL="571500" indent="-342900">
              <a:buFont typeface="Wingdings" panose="05000000000000000000" pitchFamily="2" charset="2"/>
              <a:buChar char="§"/>
            </a:pPr>
            <a:r>
              <a:rPr lang="en-US" dirty="0" smtClean="0"/>
              <a:t>Practice via the script</a:t>
            </a:r>
            <a:endParaRPr lang="en-US" dirty="0"/>
          </a:p>
        </p:txBody>
      </p:sp>
      <p:sp>
        <p:nvSpPr>
          <p:cNvPr id="211" name="Google Shape;211;p11"/>
          <p:cNvSpPr txBox="1"/>
          <p:nvPr/>
        </p:nvSpPr>
        <p:spPr>
          <a:xfrm>
            <a:off x="7628589" y="122880"/>
            <a:ext cx="139390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400" u="sng">
              <a:solidFill>
                <a:schemeClr val="dk2"/>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 back!</a:t>
            </a:r>
            <a:endParaRPr lang="en-US" dirty="0"/>
          </a:p>
        </p:txBody>
      </p:sp>
      <p:sp>
        <p:nvSpPr>
          <p:cNvPr id="5" name="Text Placeholder 4"/>
          <p:cNvSpPr>
            <a:spLocks noGrp="1"/>
          </p:cNvSpPr>
          <p:nvPr>
            <p:ph type="body" idx="1"/>
          </p:nvPr>
        </p:nvSpPr>
        <p:spPr>
          <a:xfrm>
            <a:off x="765130" y="1409485"/>
            <a:ext cx="7886700" cy="4524275"/>
          </a:xfrm>
        </p:spPr>
        <p:txBody>
          <a:bodyPr/>
          <a:lstStyle/>
          <a:p>
            <a:pPr marL="0" indent="0"/>
            <a:r>
              <a:rPr lang="en-US" b="1" dirty="0" smtClean="0"/>
              <a:t>Report back: How did it go? </a:t>
            </a:r>
          </a:p>
          <a:p>
            <a:pPr marL="0" indent="0"/>
            <a:endParaRPr lang="en-US" dirty="0"/>
          </a:p>
          <a:p>
            <a:pPr marL="0" indent="0"/>
            <a:r>
              <a:rPr lang="en-US" dirty="0" smtClean="0"/>
              <a:t>Client information:</a:t>
            </a:r>
          </a:p>
          <a:p>
            <a:pPr marL="0" indent="0"/>
            <a:r>
              <a:rPr lang="en-US" dirty="0" smtClean="0"/>
              <a:t>Casey</a:t>
            </a:r>
            <a:r>
              <a:rPr lang="en-US" dirty="0"/>
              <a:t>, 25 year old cisgender woman, 1 child age 6</a:t>
            </a:r>
            <a:r>
              <a:rPr lang="en-US" dirty="0" smtClean="0"/>
              <a:t> </a:t>
            </a:r>
            <a:r>
              <a:rPr lang="en-US" dirty="0" err="1" smtClean="0"/>
              <a:t>mo</a:t>
            </a:r>
            <a:r>
              <a:rPr lang="en-US" dirty="0" smtClean="0"/>
              <a:t>, engaged</a:t>
            </a:r>
          </a:p>
          <a:p>
            <a:pPr marL="0" indent="0"/>
            <a:endParaRPr lang="en-US" dirty="0"/>
          </a:p>
          <a:p>
            <a:pPr marL="342900" indent="-342900">
              <a:buFont typeface="Wingdings" panose="05000000000000000000" pitchFamily="2" charset="2"/>
              <a:buChar char="§"/>
            </a:pPr>
            <a:r>
              <a:rPr lang="en-US" dirty="0" smtClean="0"/>
              <a:t>Date </a:t>
            </a:r>
            <a:r>
              <a:rPr lang="en-US" dirty="0"/>
              <a:t>of last period: 1 month and 4 days ago</a:t>
            </a:r>
          </a:p>
          <a:p>
            <a:pPr marL="342900" indent="-342900">
              <a:buFont typeface="Wingdings" panose="05000000000000000000" pitchFamily="2" charset="2"/>
              <a:buChar char="§"/>
            </a:pPr>
            <a:r>
              <a:rPr lang="en-US" dirty="0" smtClean="0"/>
              <a:t>Uses </a:t>
            </a:r>
            <a:r>
              <a:rPr lang="en-US" dirty="0"/>
              <a:t>condoms sometimes, can’t afford to buy birth control</a:t>
            </a:r>
          </a:p>
          <a:p>
            <a:pPr marL="342900" indent="-342900">
              <a:buFont typeface="Wingdings" panose="05000000000000000000" pitchFamily="2" charset="2"/>
              <a:buChar char="§"/>
            </a:pPr>
            <a:r>
              <a:rPr lang="en-US" dirty="0" smtClean="0"/>
              <a:t>Wants </a:t>
            </a:r>
            <a:r>
              <a:rPr lang="en-US" dirty="0"/>
              <a:t>to have another child when 27-28 (in 2-3 years)</a:t>
            </a:r>
          </a:p>
          <a:p>
            <a:pPr marL="342900" indent="-342900">
              <a:buFont typeface="Wingdings" panose="05000000000000000000" pitchFamily="2" charset="2"/>
              <a:buChar char="§"/>
            </a:pPr>
            <a:r>
              <a:rPr lang="en-US" dirty="0" smtClean="0"/>
              <a:t>Has </a:t>
            </a:r>
            <a:r>
              <a:rPr lang="en-US" dirty="0"/>
              <a:t>a new job and wants to get stable housing before having a second child </a:t>
            </a:r>
          </a:p>
          <a:p>
            <a:r>
              <a:rPr lang="en-US" dirty="0"/>
              <a:t/>
            </a:r>
            <a:br>
              <a:rPr lang="en-US" dirty="0"/>
            </a:br>
            <a:endParaRPr lang="en-US" dirty="0"/>
          </a:p>
        </p:txBody>
      </p:sp>
    </p:spTree>
    <p:extLst>
      <p:ext uri="{BB962C8B-B14F-4D97-AF65-F5344CB8AC3E}">
        <p14:creationId xmlns:p14="http://schemas.microsoft.com/office/powerpoint/2010/main" val="2080705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3"/>
          <p:cNvSpPr txBox="1">
            <a:spLocks noGrp="1"/>
          </p:cNvSpPr>
          <p:nvPr>
            <p:ph type="title"/>
          </p:nvPr>
        </p:nvSpPr>
        <p:spPr/>
        <p:txBody>
          <a:bodyPr/>
          <a:lstStyle/>
          <a:p>
            <a:pPr lvl="0"/>
            <a:r>
              <a:rPr lang="en-US" dirty="0" smtClean="0"/>
              <a:t>Referrals + Resources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Framing Terms: </a:t>
            </a:r>
            <a:endParaRPr lang="en-US" dirty="0">
              <a:solidFill>
                <a:schemeClr val="accent2"/>
              </a:solidFill>
            </a:endParaRPr>
          </a:p>
        </p:txBody>
      </p:sp>
      <p:sp>
        <p:nvSpPr>
          <p:cNvPr id="4" name="Text Placeholder 3"/>
          <p:cNvSpPr>
            <a:spLocks noGrp="1"/>
          </p:cNvSpPr>
          <p:nvPr>
            <p:ph type="body" idx="1"/>
          </p:nvPr>
        </p:nvSpPr>
        <p:spPr>
          <a:xfrm>
            <a:off x="628650" y="1378585"/>
            <a:ext cx="7886700" cy="4351338"/>
          </a:xfrm>
        </p:spPr>
        <p:txBody>
          <a:bodyPr>
            <a:normAutofit/>
          </a:bodyPr>
          <a:lstStyle/>
          <a:p>
            <a:pPr marL="347472" lvl="0" indent="-347472">
              <a:lnSpc>
                <a:spcPts val="2400"/>
              </a:lnSpc>
              <a:spcBef>
                <a:spcPts val="1200"/>
              </a:spcBef>
            </a:pPr>
            <a:r>
              <a:rPr lang="en-US" b="1" dirty="0" smtClean="0">
                <a:solidFill>
                  <a:schemeClr val="accent3"/>
                </a:solidFill>
              </a:rPr>
              <a:t>Sexual + Reproductive Health: </a:t>
            </a:r>
            <a:endParaRPr lang="en-US" dirty="0" smtClean="0">
              <a:solidFill>
                <a:schemeClr val="accent3"/>
              </a:solidFill>
            </a:endParaRPr>
          </a:p>
          <a:p>
            <a:pPr marL="347472" indent="-347472">
              <a:lnSpc>
                <a:spcPts val="2400"/>
              </a:lnSpc>
              <a:spcBef>
                <a:spcPts val="1200"/>
              </a:spcBef>
            </a:pPr>
            <a:r>
              <a:rPr lang="en-US" dirty="0" smtClean="0"/>
              <a:t>“Good </a:t>
            </a:r>
            <a:r>
              <a:rPr lang="en-US" dirty="0"/>
              <a:t>sexual and reproductive health is a state of </a:t>
            </a:r>
            <a:r>
              <a:rPr lang="en-US" dirty="0" smtClean="0"/>
              <a:t>complete physical</a:t>
            </a:r>
            <a:r>
              <a:rPr lang="en-US" dirty="0"/>
              <a:t>, mental and social well-being in all matters relating to the reproductive system</a:t>
            </a:r>
            <a:r>
              <a:rPr lang="en-US" dirty="0" smtClean="0"/>
              <a:t>.”</a:t>
            </a:r>
          </a:p>
          <a:p>
            <a:pPr marL="347472" lvl="0" indent="-347472">
              <a:lnSpc>
                <a:spcPts val="2400"/>
              </a:lnSpc>
              <a:spcBef>
                <a:spcPts val="1200"/>
              </a:spcBef>
            </a:pPr>
            <a:r>
              <a:rPr lang="en-US" dirty="0" smtClean="0"/>
              <a:t>-United </a:t>
            </a:r>
            <a:r>
              <a:rPr lang="en-US" dirty="0"/>
              <a:t>Nations Guidelines on Reproductive Health, Cairo, </a:t>
            </a:r>
            <a:r>
              <a:rPr lang="en-US" dirty="0" smtClean="0"/>
              <a:t>1994</a:t>
            </a:r>
          </a:p>
          <a:p>
            <a:pPr marL="347472" lvl="0" indent="-347472">
              <a:lnSpc>
                <a:spcPts val="2400"/>
              </a:lnSpc>
              <a:spcBef>
                <a:spcPts val="1200"/>
              </a:spcBef>
            </a:pPr>
            <a:r>
              <a:rPr lang="en-US" b="1" dirty="0" smtClean="0">
                <a:solidFill>
                  <a:schemeClr val="accent3"/>
                </a:solidFill>
              </a:rPr>
              <a:t>Reproductive Justice: </a:t>
            </a:r>
          </a:p>
          <a:p>
            <a:pPr marL="347472" indent="-347472">
              <a:lnSpc>
                <a:spcPts val="2400"/>
              </a:lnSpc>
              <a:spcBef>
                <a:spcPts val="1200"/>
              </a:spcBef>
            </a:pPr>
            <a:r>
              <a:rPr lang="en-US" dirty="0"/>
              <a:t>“[T]he human right to maintain personal bodily autonomy, </a:t>
            </a:r>
            <a:r>
              <a:rPr lang="en-US" dirty="0" smtClean="0"/>
              <a:t>have children</a:t>
            </a:r>
            <a:r>
              <a:rPr lang="en-US" dirty="0"/>
              <a:t>, not have children, and parent the children we have in safe and sustainable communities</a:t>
            </a:r>
            <a:r>
              <a:rPr lang="en-US" dirty="0" smtClean="0"/>
              <a:t>.</a:t>
            </a:r>
          </a:p>
          <a:p>
            <a:pPr marL="347472" lvl="4" indent="-347472">
              <a:lnSpc>
                <a:spcPts val="2600"/>
              </a:lnSpc>
              <a:spcBef>
                <a:spcPts val="1200"/>
              </a:spcBef>
              <a:buNone/>
            </a:pPr>
            <a:r>
              <a:rPr lang="en-US" dirty="0" smtClean="0"/>
              <a:t>-</a:t>
            </a:r>
            <a:r>
              <a:rPr lang="en-US" dirty="0" err="1"/>
              <a:t>SisterSong</a:t>
            </a:r>
            <a:r>
              <a:rPr lang="en-US" dirty="0"/>
              <a:t> Women of Color Reproductive Justice </a:t>
            </a:r>
            <a:r>
              <a:rPr lang="en-US" dirty="0" smtClean="0"/>
              <a:t>Collective</a:t>
            </a:r>
            <a:endParaRPr lang="en-US" dirty="0"/>
          </a:p>
          <a:p>
            <a:endParaRPr lang="en-US" dirty="0"/>
          </a:p>
        </p:txBody>
      </p:sp>
      <p:sp>
        <p:nvSpPr>
          <p:cNvPr id="5" name="TextBox 4"/>
          <p:cNvSpPr txBox="1"/>
          <p:nvPr/>
        </p:nvSpPr>
        <p:spPr>
          <a:xfrm>
            <a:off x="6089904" y="6173399"/>
            <a:ext cx="2743200" cy="276999"/>
          </a:xfrm>
          <a:prstGeom prst="rect">
            <a:avLst/>
          </a:prstGeom>
          <a:noFill/>
        </p:spPr>
        <p:txBody>
          <a:bodyPr wrap="square" rtlCol="0">
            <a:spAutoFit/>
          </a:bodyPr>
          <a:lstStyle/>
          <a:p>
            <a:pPr defTabSz="457189"/>
            <a:r>
              <a:rPr lang="en-US" sz="1200" dirty="0" smtClean="0">
                <a:solidFill>
                  <a:srgbClr val="616365"/>
                </a:solidFill>
                <a:latin typeface="Arial"/>
              </a:rPr>
              <a:t>Sources: </a:t>
            </a:r>
            <a:r>
              <a:rPr lang="en-US" sz="1200" dirty="0" smtClean="0">
                <a:solidFill>
                  <a:srgbClr val="616365"/>
                </a:solidFill>
                <a:latin typeface="Arial"/>
                <a:hlinkClick r:id="rId4"/>
              </a:rPr>
              <a:t>UN FPA </a:t>
            </a:r>
            <a:r>
              <a:rPr lang="en-US" sz="1200" dirty="0" smtClean="0">
                <a:solidFill>
                  <a:srgbClr val="616365"/>
                </a:solidFill>
                <a:latin typeface="Arial"/>
              </a:rPr>
              <a:t>and </a:t>
            </a:r>
            <a:r>
              <a:rPr lang="en-US" sz="1200" dirty="0" smtClean="0">
                <a:solidFill>
                  <a:srgbClr val="616365"/>
                </a:solidFill>
                <a:latin typeface="Arial"/>
                <a:hlinkClick r:id="rId5"/>
              </a:rPr>
              <a:t>Sister Song</a:t>
            </a:r>
            <a:endParaRPr lang="en-US" sz="1200" dirty="0">
              <a:solidFill>
                <a:srgbClr val="616365"/>
              </a:solidFill>
              <a:latin typeface="Arial"/>
            </a:endParaRPr>
          </a:p>
        </p:txBody>
      </p:sp>
    </p:spTree>
    <p:extLst>
      <p:ext uri="{BB962C8B-B14F-4D97-AF65-F5344CB8AC3E}">
        <p14:creationId xmlns:p14="http://schemas.microsoft.com/office/powerpoint/2010/main" val="3961579415"/>
      </p:ext>
    </p:extLst>
  </p:cSld>
  <p:clrMapOvr>
    <a:overrideClrMapping bg1="lt1" tx1="dk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Care</a:t>
            </a:r>
            <a:endParaRPr lang="en-US" dirty="0"/>
          </a:p>
        </p:txBody>
      </p:sp>
      <p:sp>
        <p:nvSpPr>
          <p:cNvPr id="3" name="Text Placeholder 2"/>
          <p:cNvSpPr>
            <a:spLocks noGrp="1"/>
          </p:cNvSpPr>
          <p:nvPr>
            <p:ph type="body" idx="1"/>
          </p:nvPr>
        </p:nvSpPr>
        <p:spPr>
          <a:xfrm>
            <a:off x="737834" y="1207009"/>
            <a:ext cx="5242342" cy="5170606"/>
          </a:xfrm>
        </p:spPr>
        <p:txBody>
          <a:bodyPr/>
          <a:lstStyle/>
          <a:p>
            <a:pPr marL="50800" indent="0">
              <a:buNone/>
            </a:pPr>
            <a:r>
              <a:rPr lang="en-US" dirty="0" smtClean="0"/>
              <a:t>Everyone deserves health care that is: </a:t>
            </a:r>
          </a:p>
          <a:p>
            <a:pPr marL="571500" indent="-342900">
              <a:buFont typeface="Wingdings" panose="05000000000000000000" pitchFamily="2" charset="2"/>
              <a:buChar char="§"/>
            </a:pPr>
            <a:r>
              <a:rPr lang="en-US" dirty="0"/>
              <a:t>Private and confidential</a:t>
            </a:r>
          </a:p>
          <a:p>
            <a:pPr marL="571500" indent="-342900">
              <a:buFont typeface="Wingdings" panose="05000000000000000000" pitchFamily="2" charset="2"/>
              <a:buChar char="§"/>
            </a:pPr>
            <a:r>
              <a:rPr lang="en-US" dirty="0"/>
              <a:t>Respectful and non-judgmental</a:t>
            </a:r>
          </a:p>
          <a:p>
            <a:pPr marL="571500" indent="-342900">
              <a:buFont typeface="Wingdings" panose="05000000000000000000" pitchFamily="2" charset="2"/>
              <a:buChar char="§"/>
            </a:pPr>
            <a:r>
              <a:rPr lang="en-US" dirty="0" smtClean="0"/>
              <a:t>Clearly explained in the patient’s preferred language</a:t>
            </a:r>
          </a:p>
          <a:p>
            <a:pPr marL="571500" indent="-342900">
              <a:buFont typeface="Wingdings" panose="05000000000000000000" pitchFamily="2" charset="2"/>
              <a:buChar char="§"/>
            </a:pPr>
            <a:r>
              <a:rPr lang="en-US" dirty="0" smtClean="0"/>
              <a:t>Answers any questions or concerns</a:t>
            </a:r>
          </a:p>
          <a:p>
            <a:pPr marL="571500" indent="-342900">
              <a:buFont typeface="Wingdings" panose="05000000000000000000" pitchFamily="2" charset="2"/>
              <a:buChar char="§"/>
            </a:pPr>
            <a:r>
              <a:rPr lang="en-US" dirty="0" smtClean="0"/>
              <a:t>Centers client consent and right to make decisions based on their own values and in their own best interest</a:t>
            </a:r>
            <a:endParaRPr lang="en-US" dirty="0"/>
          </a:p>
          <a:p>
            <a:pPr>
              <a:buFont typeface="Wingdings" panose="05000000000000000000" pitchFamily="2" charset="2"/>
              <a:buChar char="§"/>
            </a:pP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4064"/>
          <a:stretch/>
        </p:blipFill>
        <p:spPr>
          <a:xfrm>
            <a:off x="5554639" y="1481986"/>
            <a:ext cx="3589361" cy="4553712"/>
          </a:xfrm>
          <a:prstGeom prst="rect">
            <a:avLst/>
          </a:prstGeom>
        </p:spPr>
      </p:pic>
      <p:sp>
        <p:nvSpPr>
          <p:cNvPr id="7" name="Rectangle 6"/>
          <p:cNvSpPr/>
          <p:nvPr/>
        </p:nvSpPr>
        <p:spPr>
          <a:xfrm>
            <a:off x="5980176" y="6310675"/>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smtClean="0"/>
              <a:t>Source: </a:t>
            </a:r>
            <a:r>
              <a:rPr lang="en-US" dirty="0" smtClean="0">
                <a:hlinkClick r:id="rId5"/>
              </a:rPr>
              <a:t>NCSH- Sexual Health Guide</a:t>
            </a:r>
            <a:endParaRPr lang="en-US" dirty="0"/>
          </a:p>
        </p:txBody>
      </p:sp>
    </p:spTree>
    <p:extLst>
      <p:ext uri="{BB962C8B-B14F-4D97-AF65-F5344CB8AC3E}">
        <p14:creationId xmlns:p14="http://schemas.microsoft.com/office/powerpoint/2010/main" val="3017498600"/>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99" y="552345"/>
            <a:ext cx="7165076" cy="867890"/>
          </a:xfrm>
        </p:spPr>
        <p:txBody>
          <a:bodyPr/>
          <a:lstStyle/>
          <a:p>
            <a:r>
              <a:rPr lang="en-US" dirty="0" smtClean="0"/>
              <a:t>Advocacy: </a:t>
            </a:r>
            <a:br>
              <a:rPr lang="en-US" dirty="0" smtClean="0"/>
            </a:br>
            <a:r>
              <a:rPr lang="en-US" dirty="0" smtClean="0"/>
              <a:t>Helping Clients Prepare for their Visit</a:t>
            </a:r>
            <a:endParaRPr lang="en-US" dirty="0"/>
          </a:p>
        </p:txBody>
      </p:sp>
      <p:sp>
        <p:nvSpPr>
          <p:cNvPr id="3" name="Text Placeholder 2"/>
          <p:cNvSpPr>
            <a:spLocks noGrp="1"/>
          </p:cNvSpPr>
          <p:nvPr>
            <p:ph type="body" idx="1"/>
          </p:nvPr>
        </p:nvSpPr>
        <p:spPr>
          <a:xfrm>
            <a:off x="737834" y="1402545"/>
            <a:ext cx="7886700" cy="4370387"/>
          </a:xfrm>
        </p:spPr>
        <p:txBody>
          <a:bodyPr/>
          <a:lstStyle/>
          <a:p>
            <a:pPr marL="50800" indent="0">
              <a:buNone/>
            </a:pPr>
            <a:r>
              <a:rPr lang="en-US" dirty="0" smtClean="0"/>
              <a:t>Assisting clients to prepare their questions and concerns can help them to feel more comfortable and to get the most out of their visit</a:t>
            </a:r>
          </a:p>
          <a:p>
            <a:pPr marL="50800" indent="0">
              <a:buNone/>
            </a:pPr>
            <a:r>
              <a:rPr lang="en-US" dirty="0" smtClean="0"/>
              <a:t>Questions clients may want to ask include: </a:t>
            </a:r>
            <a:endParaRPr lang="en-US" dirty="0"/>
          </a:p>
          <a:p>
            <a:r>
              <a:rPr lang="en-US" dirty="0" smtClean="0"/>
              <a:t>What is your privacy/confidentiality policy?</a:t>
            </a:r>
            <a:endParaRPr lang="en-US" dirty="0"/>
          </a:p>
          <a:p>
            <a:r>
              <a:rPr lang="en-US" dirty="0" smtClean="0"/>
              <a:t>What is the cost to me? What funding programs do I qualify for?</a:t>
            </a:r>
            <a:endParaRPr lang="en-US" dirty="0"/>
          </a:p>
          <a:p>
            <a:r>
              <a:rPr lang="en-US" dirty="0" smtClean="0"/>
              <a:t>What tests do you recommend?</a:t>
            </a:r>
            <a:endParaRPr lang="en-US" dirty="0"/>
          </a:p>
          <a:p>
            <a:r>
              <a:rPr lang="en-US" dirty="0" smtClean="0"/>
              <a:t>How and when will I get my results?”</a:t>
            </a:r>
            <a:endParaRPr lang="en-US" dirty="0"/>
          </a:p>
          <a:p>
            <a:endParaRPr lang="en-US" dirty="0"/>
          </a:p>
        </p:txBody>
      </p:sp>
      <p:sp>
        <p:nvSpPr>
          <p:cNvPr id="5" name="Rectangle 4"/>
          <p:cNvSpPr/>
          <p:nvPr/>
        </p:nvSpPr>
        <p:spPr>
          <a:xfrm>
            <a:off x="5980176" y="6310675"/>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smtClean="0"/>
              <a:t>Source: </a:t>
            </a:r>
            <a:r>
              <a:rPr lang="en-US" dirty="0" smtClean="0">
                <a:hlinkClick r:id="rId3"/>
              </a:rPr>
              <a:t>NCSH- Sexual Health Guide</a:t>
            </a:r>
            <a:endParaRPr lang="en-US" dirty="0"/>
          </a:p>
        </p:txBody>
      </p:sp>
    </p:spTree>
    <p:extLst>
      <p:ext uri="{BB962C8B-B14F-4D97-AF65-F5344CB8AC3E}">
        <p14:creationId xmlns:p14="http://schemas.microsoft.com/office/powerpoint/2010/main" val="2624291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4"/>
          <p:cNvSpPr txBox="1">
            <a:spLocks noGrp="1"/>
          </p:cNvSpPr>
          <p:nvPr>
            <p:ph type="title"/>
          </p:nvPr>
        </p:nvSpPr>
        <p:spPr>
          <a:xfrm>
            <a:off x="518185" y="672376"/>
            <a:ext cx="7886700" cy="52318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accent2"/>
              </a:buClr>
              <a:buSzPts val="3600"/>
              <a:buFont typeface="Arial"/>
              <a:buNone/>
            </a:pPr>
            <a:r>
              <a:rPr lang="en-US" dirty="0"/>
              <a:t>Treatment + Family Planning Sites</a:t>
            </a:r>
            <a:endParaRPr dirty="0"/>
          </a:p>
        </p:txBody>
      </p:sp>
      <p:pic>
        <p:nvPicPr>
          <p:cNvPr id="319" name="Google Shape;319;p24"/>
          <p:cNvPicPr preferRelativeResize="0"/>
          <p:nvPr/>
        </p:nvPicPr>
        <p:blipFill rotWithShape="1">
          <a:blip r:embed="rId3">
            <a:alphaModFix/>
          </a:blip>
          <a:srcRect/>
          <a:stretch/>
        </p:blipFill>
        <p:spPr>
          <a:xfrm>
            <a:off x="1034129" y="1296391"/>
            <a:ext cx="1973631" cy="1973631"/>
          </a:xfrm>
          <a:prstGeom prst="rect">
            <a:avLst/>
          </a:prstGeom>
          <a:noFill/>
          <a:ln>
            <a:noFill/>
          </a:ln>
        </p:spPr>
      </p:pic>
      <p:pic>
        <p:nvPicPr>
          <p:cNvPr id="320" name="Google Shape;320;p24"/>
          <p:cNvPicPr preferRelativeResize="0"/>
          <p:nvPr/>
        </p:nvPicPr>
        <p:blipFill rotWithShape="1">
          <a:blip r:embed="rId4">
            <a:alphaModFix/>
          </a:blip>
          <a:srcRect/>
          <a:stretch/>
        </p:blipFill>
        <p:spPr>
          <a:xfrm>
            <a:off x="6184466" y="1296391"/>
            <a:ext cx="1762996" cy="1762996"/>
          </a:xfrm>
          <a:prstGeom prst="rect">
            <a:avLst/>
          </a:prstGeom>
          <a:noFill/>
          <a:ln>
            <a:noFill/>
          </a:ln>
        </p:spPr>
      </p:pic>
      <p:pic>
        <p:nvPicPr>
          <p:cNvPr id="321" name="Google Shape;321;p24"/>
          <p:cNvPicPr preferRelativeResize="0"/>
          <p:nvPr/>
        </p:nvPicPr>
        <p:blipFill rotWithShape="1">
          <a:blip r:embed="rId5">
            <a:alphaModFix/>
          </a:blip>
          <a:srcRect/>
          <a:stretch/>
        </p:blipFill>
        <p:spPr>
          <a:xfrm>
            <a:off x="2251880" y="3617249"/>
            <a:ext cx="4407642" cy="1932555"/>
          </a:xfrm>
          <a:prstGeom prst="rect">
            <a:avLst/>
          </a:prstGeom>
          <a:noFill/>
          <a:ln>
            <a:noFill/>
          </a:ln>
        </p:spPr>
      </p:pic>
      <p:sp>
        <p:nvSpPr>
          <p:cNvPr id="322" name="Google Shape;322;p24"/>
          <p:cNvSpPr/>
          <p:nvPr/>
        </p:nvSpPr>
        <p:spPr>
          <a:xfrm>
            <a:off x="518185" y="2851409"/>
            <a:ext cx="3159735" cy="705216"/>
          </a:xfrm>
          <a:prstGeom prst="flowChartProcess">
            <a:avLst/>
          </a:prstGeom>
          <a:solidFill>
            <a:schemeClr val="accen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sym typeface="Arial"/>
              </a:rPr>
              <a:t>Syphilis Testing + </a:t>
            </a:r>
            <a:r>
              <a:rPr lang="en-US" sz="2400" b="1" dirty="0" smtClean="0">
                <a:solidFill>
                  <a:schemeClr val="lt1"/>
                </a:solidFill>
                <a:sym typeface="Arial"/>
              </a:rPr>
              <a:t>Treatment</a:t>
            </a:r>
            <a:endParaRPr b="1" dirty="0"/>
          </a:p>
        </p:txBody>
      </p:sp>
      <p:sp>
        <p:nvSpPr>
          <p:cNvPr id="323" name="Google Shape;323;p24"/>
          <p:cNvSpPr/>
          <p:nvPr/>
        </p:nvSpPr>
        <p:spPr>
          <a:xfrm>
            <a:off x="5588000" y="2851409"/>
            <a:ext cx="2982490" cy="705216"/>
          </a:xfrm>
          <a:prstGeom prst="flowChartProcess">
            <a:avLst/>
          </a:prstGeom>
          <a:solidFill>
            <a:schemeClr val="accen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sym typeface="Arial"/>
              </a:rPr>
              <a:t>Prenatal Care</a:t>
            </a:r>
            <a:endParaRPr b="1" dirty="0"/>
          </a:p>
        </p:txBody>
      </p:sp>
      <p:sp>
        <p:nvSpPr>
          <p:cNvPr id="324" name="Google Shape;324;p24"/>
          <p:cNvSpPr/>
          <p:nvPr/>
        </p:nvSpPr>
        <p:spPr>
          <a:xfrm>
            <a:off x="2844277" y="5751474"/>
            <a:ext cx="3234519" cy="687425"/>
          </a:xfrm>
          <a:prstGeom prst="flowChartProcess">
            <a:avLst/>
          </a:prstGeom>
          <a:solidFill>
            <a:schemeClr val="accen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sym typeface="Arial"/>
              </a:rPr>
              <a:t>Birth Control Methods</a:t>
            </a:r>
            <a:endParaRPr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21"/>
          <p:cNvSpPr txBox="1">
            <a:spLocks noGrp="1"/>
          </p:cNvSpPr>
          <p:nvPr>
            <p:ph type="title"/>
          </p:nvPr>
        </p:nvSpPr>
        <p:spPr>
          <a:xfrm>
            <a:off x="349870" y="250488"/>
            <a:ext cx="823657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5D22"/>
              </a:buClr>
              <a:buSzPts val="3600"/>
              <a:buFont typeface="Arial"/>
              <a:buNone/>
            </a:pPr>
            <a:r>
              <a:rPr lang="en-US" dirty="0" smtClean="0">
                <a:solidFill>
                  <a:srgbClr val="F15D22"/>
                </a:solidFill>
              </a:rPr>
              <a:t>Financial Access to Reproductive Health Care</a:t>
            </a:r>
            <a:endParaRPr dirty="0"/>
          </a:p>
        </p:txBody>
      </p:sp>
      <p:sp>
        <p:nvSpPr>
          <p:cNvPr id="297" name="Google Shape;297;p21"/>
          <p:cNvSpPr txBox="1">
            <a:spLocks noGrp="1"/>
          </p:cNvSpPr>
          <p:nvPr>
            <p:ph type="body" idx="1"/>
          </p:nvPr>
        </p:nvSpPr>
        <p:spPr>
          <a:xfrm>
            <a:off x="535956" y="1304690"/>
            <a:ext cx="8608044" cy="4325861"/>
          </a:xfrm>
          <a:prstGeom prst="rect">
            <a:avLst/>
          </a:prstGeom>
          <a:noFill/>
          <a:ln>
            <a:noFill/>
          </a:ln>
        </p:spPr>
        <p:txBody>
          <a:bodyPr spcFirstLastPara="1" wrap="square" lIns="91425" tIns="45700" rIns="91425" bIns="45700" anchor="t" anchorCtr="0">
            <a:normAutofit/>
          </a:bodyPr>
          <a:lstStyle/>
          <a:p>
            <a:pPr marL="0" lvl="1" indent="0" algn="l" rtl="0">
              <a:lnSpc>
                <a:spcPct val="100000"/>
              </a:lnSpc>
              <a:spcBef>
                <a:spcPts val="0"/>
              </a:spcBef>
              <a:spcAft>
                <a:spcPts val="0"/>
              </a:spcAft>
              <a:buClr>
                <a:srgbClr val="78A22F"/>
              </a:buClr>
              <a:buSzPts val="3200"/>
              <a:buNone/>
            </a:pPr>
            <a:r>
              <a:rPr lang="en-US" sz="2800" b="1" dirty="0" smtClean="0">
                <a:solidFill>
                  <a:srgbClr val="78A22F"/>
                </a:solidFill>
              </a:rPr>
              <a:t>Insurance and Funding for CA Residents</a:t>
            </a:r>
            <a:endParaRPr sz="2800" dirty="0"/>
          </a:p>
          <a:p>
            <a:pPr marL="631825" lvl="2" indent="-363538" algn="l" rtl="0">
              <a:lnSpc>
                <a:spcPct val="100000"/>
              </a:lnSpc>
              <a:spcBef>
                <a:spcPts val="1100"/>
              </a:spcBef>
              <a:spcAft>
                <a:spcPts val="0"/>
              </a:spcAft>
              <a:buClr>
                <a:srgbClr val="F15D22"/>
              </a:buClr>
              <a:buSzPts val="2800"/>
              <a:buFont typeface="Noto Sans Symbols"/>
              <a:buChar char="▪"/>
            </a:pPr>
            <a:r>
              <a:rPr lang="en-US" b="1" dirty="0" smtClean="0"/>
              <a:t>Private Insurance </a:t>
            </a:r>
            <a:r>
              <a:rPr lang="en-US" dirty="0" smtClean="0"/>
              <a:t>must </a:t>
            </a:r>
            <a:r>
              <a:rPr lang="en-US" dirty="0"/>
              <a:t>cover ALL FDA-approved </a:t>
            </a:r>
            <a:r>
              <a:rPr lang="en-US" dirty="0" smtClean="0"/>
              <a:t>birth control</a:t>
            </a:r>
            <a:r>
              <a:rPr lang="en-US" dirty="0"/>
              <a:t> </a:t>
            </a:r>
            <a:r>
              <a:rPr lang="en-US" dirty="0" smtClean="0"/>
              <a:t>methods without copays</a:t>
            </a:r>
          </a:p>
          <a:p>
            <a:pPr marL="631825" lvl="2" indent="-363538" algn="l" rtl="0">
              <a:lnSpc>
                <a:spcPct val="100000"/>
              </a:lnSpc>
              <a:spcBef>
                <a:spcPts val="1100"/>
              </a:spcBef>
              <a:spcAft>
                <a:spcPts val="0"/>
              </a:spcAft>
              <a:buClr>
                <a:srgbClr val="F15D22"/>
              </a:buClr>
              <a:buSzPts val="2800"/>
              <a:buFont typeface="Noto Sans Symbols"/>
              <a:buChar char="▪"/>
            </a:pPr>
            <a:r>
              <a:rPr lang="en-US" b="1" dirty="0" smtClean="0"/>
              <a:t>Family Pact </a:t>
            </a:r>
            <a:r>
              <a:rPr lang="en-US" dirty="0" smtClean="0"/>
              <a:t>covers contraception and STI testing for those who qualify with income, lack of insurance, high insurance costs, or privacy concerns on their insurance </a:t>
            </a:r>
          </a:p>
          <a:p>
            <a:pPr marL="631825" lvl="2" indent="-363538" algn="l" rtl="0">
              <a:lnSpc>
                <a:spcPct val="100000"/>
              </a:lnSpc>
              <a:spcBef>
                <a:spcPts val="1100"/>
              </a:spcBef>
              <a:spcAft>
                <a:spcPts val="0"/>
              </a:spcAft>
              <a:buClr>
                <a:srgbClr val="F15D22"/>
              </a:buClr>
              <a:buSzPts val="2800"/>
              <a:buFont typeface="Noto Sans Symbols"/>
              <a:buChar char="▪"/>
            </a:pPr>
            <a:r>
              <a:rPr lang="en-US" b="1" dirty="0" err="1" smtClean="0"/>
              <a:t>Medi</a:t>
            </a:r>
            <a:r>
              <a:rPr lang="en-US" b="1" dirty="0" smtClean="0"/>
              <a:t>-Cal (LA Care) </a:t>
            </a:r>
            <a:r>
              <a:rPr lang="en-US" dirty="0" smtClean="0"/>
              <a:t>covers reproductive health services, including contraception, prenatal, and abortion services</a:t>
            </a:r>
          </a:p>
          <a:p>
            <a:pPr marL="631825" lvl="2" indent="-363538" algn="l" rtl="0">
              <a:lnSpc>
                <a:spcPct val="100000"/>
              </a:lnSpc>
              <a:spcBef>
                <a:spcPts val="1100"/>
              </a:spcBef>
              <a:spcAft>
                <a:spcPts val="0"/>
              </a:spcAft>
              <a:buClr>
                <a:srgbClr val="F15D22"/>
              </a:buClr>
              <a:buSzPts val="2800"/>
              <a:buFont typeface="Noto Sans Symbols"/>
              <a:buChar char="▪"/>
            </a:pPr>
            <a:r>
              <a:rPr lang="en-US" b="1" dirty="0" smtClean="0"/>
              <a:t>Emergency </a:t>
            </a:r>
            <a:r>
              <a:rPr lang="en-US" b="1" dirty="0" err="1" smtClean="0"/>
              <a:t>Medi</a:t>
            </a:r>
            <a:r>
              <a:rPr lang="en-US" b="1" dirty="0" smtClean="0"/>
              <a:t>-Cal </a:t>
            </a:r>
            <a:r>
              <a:rPr lang="en-US" dirty="0" smtClean="0"/>
              <a:t>covers prenatal and abortion care immediately for people who income qualify, including undocumented immigrants </a:t>
            </a:r>
            <a:endParaRPr dirty="0"/>
          </a:p>
          <a:p>
            <a:pPr marL="384048" lvl="2" indent="0" algn="l" rtl="0">
              <a:lnSpc>
                <a:spcPct val="90000"/>
              </a:lnSpc>
              <a:spcBef>
                <a:spcPts val="1700"/>
              </a:spcBef>
              <a:spcAft>
                <a:spcPts val="0"/>
              </a:spcAft>
              <a:buClr>
                <a:schemeClr val="dk1"/>
              </a:buClr>
              <a:buSzPts val="2000"/>
              <a:buNone/>
            </a:pPr>
            <a:endParaRPr dirty="0"/>
          </a:p>
          <a:p>
            <a:pPr marL="685800" lvl="1" indent="-101600" algn="l" rtl="0">
              <a:lnSpc>
                <a:spcPct val="90000"/>
              </a:lnSpc>
              <a:spcBef>
                <a:spcPts val="500"/>
              </a:spcBef>
              <a:spcAft>
                <a:spcPts val="0"/>
              </a:spcAft>
              <a:buClr>
                <a:schemeClr val="dk1"/>
              </a:buClr>
              <a:buSzPts val="2000"/>
              <a:buFont typeface="Noto Sans Symbols"/>
              <a:buNone/>
            </a:pPr>
            <a:endParaRPr dirty="0"/>
          </a:p>
        </p:txBody>
      </p:sp>
      <p:pic>
        <p:nvPicPr>
          <p:cNvPr id="2" name="Picture 1"/>
          <p:cNvPicPr>
            <a:picLocks noChangeAspect="1"/>
          </p:cNvPicPr>
          <p:nvPr/>
        </p:nvPicPr>
        <p:blipFill>
          <a:blip r:embed="rId3"/>
          <a:stretch>
            <a:fillRect/>
          </a:stretch>
        </p:blipFill>
        <p:spPr>
          <a:xfrm>
            <a:off x="4327805" y="5174518"/>
            <a:ext cx="4258635" cy="160167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Mistreatment</a:t>
            </a:r>
            <a:endParaRPr lang="en-US" dirty="0"/>
          </a:p>
        </p:txBody>
      </p:sp>
      <p:sp>
        <p:nvSpPr>
          <p:cNvPr id="3" name="Text Placeholder 2"/>
          <p:cNvSpPr>
            <a:spLocks noGrp="1"/>
          </p:cNvSpPr>
          <p:nvPr>
            <p:ph type="body" idx="1"/>
          </p:nvPr>
        </p:nvSpPr>
        <p:spPr>
          <a:xfrm>
            <a:off x="750199" y="1226355"/>
            <a:ext cx="7886700" cy="2400657"/>
          </a:xfrm>
        </p:spPr>
        <p:txBody>
          <a:bodyPr/>
          <a:lstStyle/>
          <a:p>
            <a:pPr marL="50800" indent="0">
              <a:buNone/>
            </a:pPr>
            <a:r>
              <a:rPr lang="en-US" dirty="0" smtClean="0"/>
              <a:t>If a client experiences discrimination or mistreatment in a medical setting, they can consider reporting the experience to:</a:t>
            </a:r>
          </a:p>
          <a:p>
            <a:r>
              <a:rPr lang="en-US" dirty="0" smtClean="0"/>
              <a:t>The complaint line or patient services manager at the clinic, hospital, or company</a:t>
            </a:r>
          </a:p>
          <a:p>
            <a:r>
              <a:rPr lang="en-US" dirty="0" smtClean="0"/>
              <a:t>The funder of the clinic or service- </a:t>
            </a:r>
          </a:p>
          <a:p>
            <a:pPr lvl="1"/>
            <a:r>
              <a:rPr lang="en-US" dirty="0" smtClean="0"/>
              <a:t>LA Care: </a:t>
            </a:r>
            <a:r>
              <a:rPr lang="en-US" dirty="0"/>
              <a:t> </a:t>
            </a:r>
            <a:r>
              <a:rPr lang="en-US" dirty="0">
                <a:hlinkClick r:id="rId3"/>
              </a:rPr>
              <a:t>1-888-839-9909</a:t>
            </a:r>
            <a:r>
              <a:rPr lang="en-US" dirty="0"/>
              <a:t> </a:t>
            </a:r>
            <a:r>
              <a:rPr lang="en-US" dirty="0" smtClean="0"/>
              <a:t>24/7 Complaint Hotline</a:t>
            </a:r>
          </a:p>
          <a:p>
            <a:pPr lvl="1"/>
            <a:r>
              <a:rPr lang="en-US" dirty="0" smtClean="0"/>
              <a:t>CA Department of Managed Care: </a:t>
            </a:r>
            <a:r>
              <a:rPr lang="en-US" dirty="0">
                <a:hlinkClick r:id="rId4"/>
              </a:rPr>
              <a:t>1-888-466-2219</a:t>
            </a:r>
            <a:r>
              <a:rPr lang="en-US" dirty="0"/>
              <a:t> </a:t>
            </a:r>
            <a:endParaRPr lang="en-US" dirty="0" smtClean="0"/>
          </a:p>
          <a:p>
            <a:r>
              <a:rPr lang="en-US" dirty="0" smtClean="0"/>
              <a:t>The board or licensing agency of the provider</a:t>
            </a:r>
          </a:p>
          <a:p>
            <a:r>
              <a:rPr lang="en-US" dirty="0" smtClean="0"/>
              <a:t>The CA ACLU or a legal </a:t>
            </a:r>
            <a:r>
              <a:rPr lang="en-US" dirty="0"/>
              <a:t>aide </a:t>
            </a:r>
            <a:r>
              <a:rPr lang="en-US" dirty="0" smtClean="0"/>
              <a:t>organization</a:t>
            </a:r>
          </a:p>
          <a:p>
            <a:pPr lvl="1"/>
            <a:r>
              <a:rPr lang="en-US" dirty="0">
                <a:hlinkClick r:id="rId5"/>
              </a:rPr>
              <a:t>https://lafla.org/get-help</a:t>
            </a:r>
            <a:r>
              <a:rPr lang="en-US" dirty="0" smtClean="0">
                <a:hlinkClick r:id="rId5"/>
              </a:rPr>
              <a:t>/</a:t>
            </a:r>
            <a:r>
              <a:rPr lang="en-US" dirty="0" smtClean="0"/>
              <a:t>  </a:t>
            </a:r>
          </a:p>
        </p:txBody>
      </p:sp>
    </p:spTree>
    <p:extLst>
      <p:ext uri="{BB962C8B-B14F-4D97-AF65-F5344CB8AC3E}">
        <p14:creationId xmlns:p14="http://schemas.microsoft.com/office/powerpoint/2010/main" val="2550714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Placeholder 2"/>
          <p:cNvSpPr>
            <a:spLocks noGrp="1"/>
          </p:cNvSpPr>
          <p:nvPr>
            <p:ph type="body" idx="1"/>
          </p:nvPr>
        </p:nvSpPr>
        <p:spPr>
          <a:xfrm>
            <a:off x="0" y="2386013"/>
            <a:ext cx="9144000" cy="1500187"/>
          </a:xfrm>
          <a:solidFill>
            <a:schemeClr val="accent2"/>
          </a:solidFill>
        </p:spPr>
        <p:txBody>
          <a:bodyPr anchor="ctr"/>
          <a:lstStyle/>
          <a:p>
            <a:pPr algn="ctr"/>
            <a:r>
              <a:rPr lang="en-US" altLang="en-US" sz="3600" b="1" dirty="0">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27571642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0"/>
          <p:cNvPicPr preferRelativeResize="0"/>
          <p:nvPr/>
        </p:nvPicPr>
        <p:blipFill rotWithShape="1">
          <a:blip r:embed="rId3">
            <a:alphaModFix/>
          </a:blip>
          <a:srcRect/>
          <a:stretch/>
        </p:blipFill>
        <p:spPr>
          <a:xfrm>
            <a:off x="158403" y="133755"/>
            <a:ext cx="6305877" cy="4699502"/>
          </a:xfrm>
          <a:prstGeom prst="rect">
            <a:avLst/>
          </a:prstGeom>
          <a:noFill/>
          <a:ln>
            <a:noFill/>
          </a:ln>
        </p:spPr>
      </p:pic>
      <p:pic>
        <p:nvPicPr>
          <p:cNvPr id="380" name="Google Shape;380;p30"/>
          <p:cNvPicPr preferRelativeResize="0"/>
          <p:nvPr/>
        </p:nvPicPr>
        <p:blipFill rotWithShape="1">
          <a:blip r:embed="rId4">
            <a:alphaModFix/>
          </a:blip>
          <a:srcRect/>
          <a:stretch/>
        </p:blipFill>
        <p:spPr>
          <a:xfrm>
            <a:off x="3091545" y="3595047"/>
            <a:ext cx="5851751" cy="3103748"/>
          </a:xfrm>
          <a:prstGeom prst="rect">
            <a:avLst/>
          </a:prstGeom>
          <a:noFill/>
          <a:ln>
            <a:noFill/>
          </a:ln>
        </p:spPr>
      </p:pic>
      <p:sp>
        <p:nvSpPr>
          <p:cNvPr id="381" name="Google Shape;381;p30"/>
          <p:cNvSpPr txBox="1">
            <a:spLocks noGrp="1"/>
          </p:cNvSpPr>
          <p:nvPr>
            <p:ph type="title"/>
          </p:nvPr>
        </p:nvSpPr>
        <p:spPr>
          <a:xfrm>
            <a:off x="6512076" y="1430456"/>
            <a:ext cx="2631924" cy="86789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accent2"/>
              </a:buClr>
              <a:buSzPts val="3600"/>
              <a:buFont typeface="Arial"/>
              <a:buNone/>
            </a:pPr>
            <a:r>
              <a:rPr lang="en-US" dirty="0"/>
              <a:t>Birth Control Clinic Finders</a:t>
            </a:r>
            <a:endParaRP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9"/>
          <p:cNvSpPr txBox="1">
            <a:spLocks noGrp="1"/>
          </p:cNvSpPr>
          <p:nvPr>
            <p:ph type="title"/>
          </p:nvPr>
        </p:nvSpPr>
        <p:spPr>
          <a:xfrm>
            <a:off x="430320" y="524172"/>
            <a:ext cx="7544715" cy="48009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accent2"/>
              </a:buClr>
              <a:buSzPts val="3600"/>
              <a:buFont typeface="Arial"/>
              <a:buNone/>
            </a:pPr>
            <a:r>
              <a:rPr lang="en-US" dirty="0"/>
              <a:t>Find Free Condoms - Online</a:t>
            </a:r>
            <a:endParaRPr dirty="0"/>
          </a:p>
        </p:txBody>
      </p:sp>
      <p:pic>
        <p:nvPicPr>
          <p:cNvPr id="372" name="Google Shape;372;p29"/>
          <p:cNvPicPr preferRelativeResize="0">
            <a:picLocks noGrp="1"/>
          </p:cNvPicPr>
          <p:nvPr>
            <p:ph type="body" idx="1"/>
          </p:nvPr>
        </p:nvPicPr>
        <p:blipFill rotWithShape="1">
          <a:blip r:embed="rId3">
            <a:alphaModFix/>
          </a:blip>
          <a:srcRect/>
          <a:stretch/>
        </p:blipFill>
        <p:spPr>
          <a:xfrm>
            <a:off x="1135726" y="1719695"/>
            <a:ext cx="6429844" cy="4436176"/>
          </a:xfrm>
          <a:prstGeom prst="rect">
            <a:avLst/>
          </a:prstGeom>
          <a:noFill/>
          <a:ln>
            <a:noFill/>
          </a:ln>
        </p:spPr>
      </p:pic>
      <p:sp>
        <p:nvSpPr>
          <p:cNvPr id="373" name="Google Shape;373;p29"/>
          <p:cNvSpPr txBox="1"/>
          <p:nvPr/>
        </p:nvSpPr>
        <p:spPr>
          <a:xfrm>
            <a:off x="407298" y="1082710"/>
            <a:ext cx="7886700" cy="766877"/>
          </a:xfrm>
          <a:prstGeom prst="rect">
            <a:avLst/>
          </a:prstGeom>
          <a:noFill/>
          <a:ln>
            <a:noFill/>
          </a:ln>
        </p:spPr>
        <p:txBody>
          <a:bodyPr spcFirstLastPara="1" wrap="square" lIns="91425" tIns="45700" rIns="91425" bIns="45700" anchor="t" anchorCtr="0">
            <a:spAutoFit/>
          </a:bodyPr>
          <a:lstStyle/>
          <a:p>
            <a:pPr marL="0" marR="0" lvl="0" indent="0" algn="l" rtl="0">
              <a:lnSpc>
                <a:spcPct val="92857"/>
              </a:lnSpc>
              <a:spcBef>
                <a:spcPts val="0"/>
              </a:spcBef>
              <a:spcAft>
                <a:spcPts val="0"/>
              </a:spcAft>
              <a:buClr>
                <a:schemeClr val="accent2"/>
              </a:buClr>
              <a:buSzPts val="3080"/>
              <a:buFont typeface="Noto Sans Symbols"/>
              <a:buNone/>
            </a:pPr>
            <a:r>
              <a:rPr lang="en-US" sz="2800" u="sng" dirty="0">
                <a:solidFill>
                  <a:schemeClr val="dk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teensource.org/condoms/free/pick-up-map</a:t>
            </a:r>
            <a:endParaRPr sz="2000" dirty="0">
              <a:solidFill>
                <a:schemeClr val="dk1"/>
              </a:solidFill>
              <a:latin typeface="Arial"/>
              <a:ea typeface="Arial"/>
              <a:cs typeface="Arial"/>
              <a:sym typeface="Arial"/>
            </a:endParaRPr>
          </a:p>
          <a:p>
            <a:pPr marL="685800" marR="0" lvl="1" indent="-101600" algn="l" rtl="0">
              <a:lnSpc>
                <a:spcPct val="90000"/>
              </a:lnSpc>
              <a:spcBef>
                <a:spcPts val="500"/>
              </a:spcBef>
              <a:spcAft>
                <a:spcPts val="0"/>
              </a:spcAft>
              <a:buClr>
                <a:schemeClr val="dk1"/>
              </a:buClr>
              <a:buSzPts val="2000"/>
              <a:buFont typeface="Noto Sans Symbols"/>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5"/>
          <p:cNvSpPr txBox="1">
            <a:spLocks noGrp="1"/>
          </p:cNvSpPr>
          <p:nvPr>
            <p:ph type="title"/>
          </p:nvPr>
        </p:nvSpPr>
        <p:spPr>
          <a:xfrm>
            <a:off x="278730" y="401502"/>
            <a:ext cx="9027830" cy="48009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accent2"/>
              </a:buClr>
              <a:buSzPts val="3200"/>
              <a:buFont typeface="Arial"/>
              <a:buNone/>
            </a:pPr>
            <a:r>
              <a:rPr lang="en-US" dirty="0"/>
              <a:t>New Interaction Tool w/ Referrals</a:t>
            </a:r>
            <a:endParaRPr dirty="0"/>
          </a:p>
        </p:txBody>
      </p:sp>
      <p:sp>
        <p:nvSpPr>
          <p:cNvPr id="333" name="Google Shape;333;p25"/>
          <p:cNvSpPr/>
          <p:nvPr/>
        </p:nvSpPr>
        <p:spPr>
          <a:xfrm flipH="1">
            <a:off x="4900269" y="1720402"/>
            <a:ext cx="3741924" cy="972163"/>
          </a:xfrm>
          <a:prstGeom prst="rightArrowCallout">
            <a:avLst>
              <a:gd name="adj1" fmla="val 25000"/>
              <a:gd name="adj2" fmla="val 25000"/>
              <a:gd name="adj3" fmla="val 25000"/>
              <a:gd name="adj4" fmla="val 86261"/>
            </a:avLst>
          </a:prstGeom>
          <a:solidFill>
            <a:schemeClr val="accent2"/>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4" name="Google Shape;334;p25"/>
          <p:cNvSpPr txBox="1"/>
          <p:nvPr/>
        </p:nvSpPr>
        <p:spPr>
          <a:xfrm>
            <a:off x="5442857" y="1776719"/>
            <a:ext cx="3088887" cy="830997"/>
          </a:xfrm>
          <a:prstGeom prst="rect">
            <a:avLst/>
          </a:prstGeom>
          <a:solidFill>
            <a:schemeClr val="accent2"/>
          </a:solidFill>
          <a:ln>
            <a:solidFill>
              <a:schemeClr val="accent2"/>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lt1"/>
                </a:solidFill>
                <a:latin typeface="Arial"/>
                <a:ea typeface="Arial"/>
                <a:cs typeface="Arial"/>
                <a:sym typeface="Arial"/>
              </a:rPr>
              <a:t>Congenital Syphilis in CA – the FACTS!</a:t>
            </a:r>
            <a:endParaRPr sz="2400" dirty="0">
              <a:solidFill>
                <a:schemeClr val="lt1"/>
              </a:solidFill>
              <a:latin typeface="Arial"/>
              <a:ea typeface="Arial"/>
              <a:cs typeface="Arial"/>
              <a:sym typeface="Arial"/>
            </a:endParaRPr>
          </a:p>
        </p:txBody>
      </p:sp>
      <p:sp>
        <p:nvSpPr>
          <p:cNvPr id="335" name="Google Shape;335;p25"/>
          <p:cNvSpPr/>
          <p:nvPr/>
        </p:nvSpPr>
        <p:spPr>
          <a:xfrm flipH="1">
            <a:off x="4900271" y="3174386"/>
            <a:ext cx="3741923" cy="1275483"/>
          </a:xfrm>
          <a:prstGeom prst="rightArrowCallout">
            <a:avLst>
              <a:gd name="adj1" fmla="val 25000"/>
              <a:gd name="adj2" fmla="val 25000"/>
              <a:gd name="adj3" fmla="val 25000"/>
              <a:gd name="adj4" fmla="val 86261"/>
            </a:avLst>
          </a:prstGeom>
          <a:solidFill>
            <a:schemeClr val="accent2"/>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 name="Google Shape;336;p25"/>
          <p:cNvSpPr txBox="1"/>
          <p:nvPr/>
        </p:nvSpPr>
        <p:spPr>
          <a:xfrm>
            <a:off x="5486402" y="3254074"/>
            <a:ext cx="3088887" cy="1200288"/>
          </a:xfrm>
          <a:prstGeom prst="rect">
            <a:avLst/>
          </a:prstGeom>
          <a:solidFill>
            <a:schemeClr val="accent2"/>
          </a:solidFill>
          <a:ln>
            <a:solidFill>
              <a:schemeClr val="accent2"/>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smtClean="0">
                <a:solidFill>
                  <a:schemeClr val="lt1"/>
                </a:solidFill>
                <a:latin typeface="Arial"/>
                <a:ea typeface="Arial"/>
                <a:cs typeface="Arial"/>
                <a:sym typeface="Arial"/>
              </a:rPr>
              <a:t>Pregnancy Intentions Script + Counseling Messages</a:t>
            </a:r>
            <a:endParaRPr sz="2000" dirty="0">
              <a:solidFill>
                <a:schemeClr val="lt1"/>
              </a:solidFill>
              <a:latin typeface="Arial"/>
              <a:ea typeface="Arial"/>
              <a:cs typeface="Arial"/>
              <a:sym typeface="Arial"/>
            </a:endParaRPr>
          </a:p>
        </p:txBody>
      </p:sp>
      <p:sp>
        <p:nvSpPr>
          <p:cNvPr id="337" name="Google Shape;337;p25"/>
          <p:cNvSpPr/>
          <p:nvPr/>
        </p:nvSpPr>
        <p:spPr>
          <a:xfrm flipH="1">
            <a:off x="4900269" y="4945955"/>
            <a:ext cx="3741924" cy="986494"/>
          </a:xfrm>
          <a:prstGeom prst="rightArrowCallout">
            <a:avLst>
              <a:gd name="adj1" fmla="val 25000"/>
              <a:gd name="adj2" fmla="val 25000"/>
              <a:gd name="adj3" fmla="val 25000"/>
              <a:gd name="adj4" fmla="val 86261"/>
            </a:avLst>
          </a:prstGeom>
          <a:solidFill>
            <a:schemeClr val="accent2"/>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8" name="Google Shape;338;p25"/>
          <p:cNvSpPr txBox="1"/>
          <p:nvPr/>
        </p:nvSpPr>
        <p:spPr>
          <a:xfrm>
            <a:off x="5486400" y="5040849"/>
            <a:ext cx="308888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lt1"/>
                </a:solidFill>
                <a:latin typeface="Arial"/>
                <a:ea typeface="Arial"/>
                <a:cs typeface="Arial"/>
                <a:sym typeface="Arial"/>
              </a:rPr>
              <a:t>Integrated Referrals </a:t>
            </a:r>
            <a:r>
              <a:rPr lang="en-US" sz="1800" dirty="0">
                <a:solidFill>
                  <a:schemeClr val="lt1"/>
                </a:solidFill>
                <a:latin typeface="Arial"/>
                <a:ea typeface="Arial"/>
                <a:cs typeface="Arial"/>
                <a:sym typeface="Arial"/>
              </a:rPr>
              <a:t>(Syphilis </a:t>
            </a:r>
            <a:r>
              <a:rPr lang="en-US" sz="1800" dirty="0" smtClean="0">
                <a:solidFill>
                  <a:schemeClr val="lt1"/>
                </a:solidFill>
              </a:rPr>
              <a:t>Testing + Reproductive Health Care</a:t>
            </a:r>
            <a:r>
              <a:rPr lang="en-US" sz="1800" dirty="0" smtClean="0">
                <a:solidFill>
                  <a:schemeClr val="lt1"/>
                </a:solidFill>
                <a:latin typeface="Arial"/>
                <a:ea typeface="Arial"/>
                <a:cs typeface="Arial"/>
                <a:sym typeface="Arial"/>
              </a:rPr>
              <a:t>)</a:t>
            </a:r>
            <a:endParaRPr sz="1600" dirty="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24" y="1076959"/>
            <a:ext cx="3891875" cy="5008673"/>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351"/>
            <a:ext cx="9144001" cy="6881351"/>
          </a:xfrm>
          <a:prstGeom prst="rect">
            <a:avLst/>
          </a:prstGeom>
        </p:spPr>
      </p:pic>
    </p:spTree>
    <p:extLst>
      <p:ext uri="{BB962C8B-B14F-4D97-AF65-F5344CB8AC3E}">
        <p14:creationId xmlns:p14="http://schemas.microsoft.com/office/powerpoint/2010/main" val="1048968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1196" y="500062"/>
            <a:ext cx="7886700" cy="1325563"/>
          </a:xfrm>
        </p:spPr>
        <p:txBody>
          <a:bodyPr>
            <a:normAutofit/>
          </a:bodyPr>
          <a:lstStyle/>
          <a:p>
            <a:pPr marL="50800"/>
            <a:r>
              <a:rPr lang="en-US" dirty="0" smtClean="0"/>
              <a:t>Poll: Go to </a:t>
            </a:r>
            <a:r>
              <a:rPr lang="en-US" dirty="0" smtClean="0">
                <a:hlinkClick r:id="rId4"/>
              </a:rPr>
              <a:t>www.menti.com</a:t>
            </a:r>
            <a:r>
              <a:rPr lang="en-US" dirty="0"/>
              <a:t/>
            </a:r>
            <a:br>
              <a:rPr lang="en-US" dirty="0"/>
            </a:br>
            <a:endParaRPr lang="en-US" dirty="0"/>
          </a:p>
        </p:txBody>
      </p:sp>
      <p:sp>
        <p:nvSpPr>
          <p:cNvPr id="4" name="Text Placeholder 3"/>
          <p:cNvSpPr>
            <a:spLocks noGrp="1"/>
          </p:cNvSpPr>
          <p:nvPr>
            <p:ph type="body" idx="1"/>
          </p:nvPr>
        </p:nvSpPr>
        <p:spPr/>
        <p:txBody>
          <a:bodyPr>
            <a:normAutofit/>
          </a:bodyPr>
          <a:lstStyle/>
          <a:p>
            <a:pPr marL="50800" indent="0"/>
            <a:r>
              <a:rPr lang="en-US" b="1" dirty="0">
                <a:solidFill>
                  <a:schemeClr val="accent2"/>
                </a:solidFill>
              </a:rPr>
              <a:t>What </a:t>
            </a:r>
            <a:r>
              <a:rPr lang="en-US" b="1" dirty="0" smtClean="0">
                <a:solidFill>
                  <a:schemeClr val="accent2"/>
                </a:solidFill>
              </a:rPr>
              <a:t>reproductive </a:t>
            </a:r>
            <a:r>
              <a:rPr lang="en-US" b="1" dirty="0">
                <a:solidFill>
                  <a:schemeClr val="accent2"/>
                </a:solidFill>
              </a:rPr>
              <a:t>health </a:t>
            </a:r>
            <a:r>
              <a:rPr lang="en-US" b="1" dirty="0" smtClean="0">
                <a:solidFill>
                  <a:schemeClr val="accent2"/>
                </a:solidFill>
              </a:rPr>
              <a:t>and reproductive justice related </a:t>
            </a:r>
            <a:r>
              <a:rPr lang="en-US" b="1" dirty="0">
                <a:solidFill>
                  <a:schemeClr val="accent2"/>
                </a:solidFill>
              </a:rPr>
              <a:t>topics do you discuss with clients?</a:t>
            </a:r>
          </a:p>
          <a:p>
            <a:pPr marL="50800" indent="0"/>
            <a:endParaRPr lang="en-US" dirty="0"/>
          </a:p>
          <a:p>
            <a:pPr marL="50800" indent="0"/>
            <a:endParaRPr lang="en-US" dirty="0"/>
          </a:p>
          <a:p>
            <a:pPr marL="50800" indent="0"/>
            <a:r>
              <a:rPr lang="en-US" dirty="0"/>
              <a:t>Answer are anonymous and will be displayed</a:t>
            </a:r>
          </a:p>
        </p:txBody>
      </p:sp>
    </p:spTree>
    <p:extLst>
      <p:ext uri="{BB962C8B-B14F-4D97-AF65-F5344CB8AC3E}">
        <p14:creationId xmlns:p14="http://schemas.microsoft.com/office/powerpoint/2010/main" val="3702496487"/>
      </p:ext>
    </p:extLst>
  </p:cSld>
  <p:clrMapOvr>
    <a:overrideClrMapping bg1="lt1" tx1="dk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8">
            <a:hlinkClick r:id="rId3"/>
          </p:cNvPr>
          <p:cNvPicPr preferRelativeResize="0"/>
          <p:nvPr/>
        </p:nvPicPr>
        <p:blipFill rotWithShape="1">
          <a:blip r:embed="rId4">
            <a:alphaModFix/>
          </a:blip>
          <a:srcRect/>
          <a:stretch/>
        </p:blipFill>
        <p:spPr>
          <a:xfrm>
            <a:off x="655984" y="0"/>
            <a:ext cx="7593200" cy="6042991"/>
          </a:xfrm>
          <a:prstGeom prst="rect">
            <a:avLst/>
          </a:prstGeom>
          <a:noFill/>
          <a:ln>
            <a:noFill/>
          </a:ln>
        </p:spPr>
      </p:pic>
      <p:sp>
        <p:nvSpPr>
          <p:cNvPr id="365" name="Google Shape;365;p28"/>
          <p:cNvSpPr txBox="1">
            <a:spLocks noGrp="1"/>
          </p:cNvSpPr>
          <p:nvPr>
            <p:ph type="body" idx="1"/>
          </p:nvPr>
        </p:nvSpPr>
        <p:spPr>
          <a:xfrm>
            <a:off x="2357120" y="6208967"/>
            <a:ext cx="9143999" cy="2400657"/>
          </a:xfrm>
          <a:prstGeom prst="rect">
            <a:avLst/>
          </a:prstGeom>
          <a:noFill/>
          <a:ln>
            <a:noFill/>
          </a:ln>
        </p:spPr>
        <p:txBody>
          <a:bodyPr spcFirstLastPara="1" wrap="square" lIns="91425" tIns="45700" rIns="91425" bIns="45700" anchor="t" anchorCtr="0">
            <a:normAutofit/>
          </a:bodyPr>
          <a:lstStyle/>
          <a:p>
            <a:pPr marL="342900" indent="-342900" algn="ctr">
              <a:lnSpc>
                <a:spcPct val="92857"/>
              </a:lnSpc>
              <a:spcBef>
                <a:spcPts val="0"/>
              </a:spcBef>
              <a:buSzPts val="3920"/>
              <a:buNone/>
            </a:pPr>
            <a:r>
              <a:rPr lang="en-US" sz="1200" dirty="0"/>
              <a:t>Source: </a:t>
            </a:r>
            <a:r>
              <a:rPr lang="en-US" sz="1200" dirty="0">
                <a:solidFill>
                  <a:srgbClr val="7D4199"/>
                </a:solidFill>
                <a:hlinkClick r:id="rId3"/>
              </a:rPr>
              <a:t>http://</a:t>
            </a:r>
            <a:r>
              <a:rPr lang="en-US" sz="1200" dirty="0" smtClean="0">
                <a:solidFill>
                  <a:srgbClr val="7D4199"/>
                </a:solidFill>
                <a:hlinkClick r:id="rId3"/>
              </a:rPr>
              <a:t>beyondthepill.ucsf.edu/tools-materials</a:t>
            </a:r>
            <a:r>
              <a:rPr lang="en-US" sz="1200" dirty="0" smtClean="0">
                <a:solidFill>
                  <a:srgbClr val="7D4199"/>
                </a:solidFill>
              </a:rPr>
              <a:t> </a:t>
            </a:r>
            <a:endParaRPr lang="en-US" sz="1200" dirty="0"/>
          </a:p>
          <a:p>
            <a:pPr marL="342900" lvl="0" indent="-342900" algn="ctr" rtl="0">
              <a:lnSpc>
                <a:spcPct val="92857"/>
              </a:lnSpc>
              <a:spcBef>
                <a:spcPts val="0"/>
              </a:spcBef>
              <a:spcAft>
                <a:spcPts val="0"/>
              </a:spcAft>
              <a:buSzPts val="392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79"/>
          <p:cNvSpPr/>
          <p:nvPr/>
        </p:nvSpPr>
        <p:spPr>
          <a:xfrm>
            <a:off x="135802" y="6120143"/>
            <a:ext cx="1448554" cy="56131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78" name="Google Shape;678;p79"/>
          <p:cNvPicPr preferRelativeResize="0"/>
          <p:nvPr/>
        </p:nvPicPr>
        <p:blipFill rotWithShape="1">
          <a:blip r:embed="rId3">
            <a:alphaModFix/>
          </a:blip>
          <a:srcRect/>
          <a:stretch/>
        </p:blipFill>
        <p:spPr>
          <a:xfrm>
            <a:off x="0" y="399880"/>
            <a:ext cx="9161720" cy="6096000"/>
          </a:xfrm>
          <a:prstGeom prst="rect">
            <a:avLst/>
          </a:prstGeom>
          <a:noFill/>
          <a:ln>
            <a:noFill/>
          </a:ln>
        </p:spPr>
      </p:pic>
      <p:sp>
        <p:nvSpPr>
          <p:cNvPr id="4" name="TextBox 3"/>
          <p:cNvSpPr txBox="1"/>
          <p:nvPr/>
        </p:nvSpPr>
        <p:spPr>
          <a:xfrm>
            <a:off x="6747728" y="6542957"/>
            <a:ext cx="2241319" cy="276999"/>
          </a:xfrm>
          <a:prstGeom prst="rect">
            <a:avLst/>
          </a:prstGeom>
          <a:noFill/>
        </p:spPr>
        <p:txBody>
          <a:bodyPr wrap="none">
            <a:spAutoFit/>
          </a:bodyPr>
          <a:lstStyle/>
          <a:p>
            <a:pPr defTabSz="457189">
              <a:defRPr/>
            </a:pPr>
            <a:r>
              <a:rPr lang="en-US" sz="1200" dirty="0">
                <a:solidFill>
                  <a:srgbClr val="616365"/>
                </a:solidFill>
                <a:latin typeface="Arial"/>
              </a:rPr>
              <a:t>Source</a:t>
            </a:r>
            <a:r>
              <a:rPr lang="en-US" sz="1200" dirty="0">
                <a:solidFill>
                  <a:srgbClr val="616365"/>
                </a:solidFill>
              </a:rPr>
              <a:t>: </a:t>
            </a:r>
            <a:r>
              <a:rPr lang="en-US" sz="1200" dirty="0" smtClean="0">
                <a:solidFill>
                  <a:srgbClr val="616365"/>
                </a:solidFill>
                <a:hlinkClick r:id="rId4"/>
              </a:rPr>
              <a:t>UCSF Beyond the Pill</a:t>
            </a:r>
            <a:endParaRPr lang="en-US" sz="1200" dirty="0">
              <a:solidFill>
                <a:srgbClr val="616365"/>
              </a:solidFill>
              <a:latin typeface="Arial"/>
            </a:endParaRPr>
          </a:p>
        </p:txBody>
      </p:sp>
    </p:spTree>
    <p:extLst>
      <p:ext uri="{BB962C8B-B14F-4D97-AF65-F5344CB8AC3E}">
        <p14:creationId xmlns:p14="http://schemas.microsoft.com/office/powerpoint/2010/main" val="160872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9" name="Google Shape;389;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5D22"/>
              </a:buClr>
              <a:buSzPts val="3600"/>
              <a:buFont typeface="Arial"/>
              <a:buNone/>
            </a:pPr>
            <a:r>
              <a:rPr lang="en-US" dirty="0" smtClean="0">
                <a:solidFill>
                  <a:srgbClr val="F15D22"/>
                </a:solidFill>
              </a:rPr>
              <a:t>Education </a:t>
            </a:r>
            <a:r>
              <a:rPr lang="en-US" dirty="0">
                <a:solidFill>
                  <a:srgbClr val="F15D22"/>
                </a:solidFill>
              </a:rPr>
              <a:t>Materials</a:t>
            </a:r>
            <a:endParaRPr dirty="0"/>
          </a:p>
        </p:txBody>
      </p:sp>
      <p:sp>
        <p:nvSpPr>
          <p:cNvPr id="390" name="Google Shape;390;p31"/>
          <p:cNvSpPr txBox="1">
            <a:spLocks noGrp="1"/>
          </p:cNvSpPr>
          <p:nvPr>
            <p:ph type="body" idx="1"/>
          </p:nvPr>
        </p:nvSpPr>
        <p:spPr>
          <a:xfrm>
            <a:off x="4971904" y="6153450"/>
            <a:ext cx="4470270" cy="505767"/>
          </a:xfrm>
          <a:prstGeom prst="rect">
            <a:avLst/>
          </a:prstGeom>
          <a:noFill/>
          <a:ln>
            <a:noFill/>
          </a:ln>
        </p:spPr>
        <p:txBody>
          <a:bodyPr spcFirstLastPara="1" wrap="square" lIns="91425" tIns="45700" rIns="91425" bIns="45700" anchor="t" anchorCtr="0">
            <a:noAutofit/>
          </a:bodyPr>
          <a:lstStyle/>
          <a:p>
            <a:pPr marL="0" lvl="0" indent="0" algn="ctr">
              <a:spcBef>
                <a:spcPts val="0"/>
              </a:spcBef>
              <a:buNone/>
            </a:pPr>
            <a:r>
              <a:rPr lang="en-US" sz="1200" dirty="0" smtClean="0">
                <a:hlinkClick r:id="rId3"/>
              </a:rPr>
              <a:t>LA County Syphilis in Women Action Toolkit</a:t>
            </a:r>
            <a:endParaRPr sz="1200" dirty="0"/>
          </a:p>
        </p:txBody>
      </p:sp>
      <p:pic>
        <p:nvPicPr>
          <p:cNvPr id="2" name="Picture 1"/>
          <p:cNvPicPr>
            <a:picLocks noChangeAspect="1"/>
          </p:cNvPicPr>
          <p:nvPr/>
        </p:nvPicPr>
        <p:blipFill>
          <a:blip r:embed="rId4"/>
          <a:stretch>
            <a:fillRect/>
          </a:stretch>
        </p:blipFill>
        <p:spPr>
          <a:xfrm>
            <a:off x="4589693" y="1372815"/>
            <a:ext cx="3400905" cy="4455032"/>
          </a:xfrm>
          <a:prstGeom prst="rect">
            <a:avLst/>
          </a:prstGeom>
        </p:spPr>
      </p:pic>
      <p:pic>
        <p:nvPicPr>
          <p:cNvPr id="3" name="Picture 2"/>
          <p:cNvPicPr>
            <a:picLocks noChangeAspect="1"/>
          </p:cNvPicPr>
          <p:nvPr/>
        </p:nvPicPr>
        <p:blipFill>
          <a:blip r:embed="rId5"/>
          <a:stretch>
            <a:fillRect/>
          </a:stretch>
        </p:blipFill>
        <p:spPr>
          <a:xfrm>
            <a:off x="788698" y="1372815"/>
            <a:ext cx="2888780" cy="4455032"/>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014" r="5563"/>
          <a:stretch/>
        </p:blipFill>
        <p:spPr>
          <a:xfrm>
            <a:off x="0" y="-48292"/>
            <a:ext cx="9125340" cy="6314504"/>
          </a:xfrm>
          <a:prstGeom prst="rect">
            <a:avLst/>
          </a:prstGeom>
        </p:spPr>
      </p:pic>
      <p:sp>
        <p:nvSpPr>
          <p:cNvPr id="3" name="TextBox 2"/>
          <p:cNvSpPr txBox="1"/>
          <p:nvPr/>
        </p:nvSpPr>
        <p:spPr>
          <a:xfrm>
            <a:off x="5833328" y="6266212"/>
            <a:ext cx="3114955" cy="276999"/>
          </a:xfrm>
          <a:prstGeom prst="rect">
            <a:avLst/>
          </a:prstGeom>
          <a:noFill/>
        </p:spPr>
        <p:txBody>
          <a:bodyPr wrap="none">
            <a:spAutoFit/>
          </a:bodyPr>
          <a:lstStyle/>
          <a:p>
            <a:pPr defTabSz="457189">
              <a:defRPr/>
            </a:pPr>
            <a:r>
              <a:rPr lang="en-US" sz="1200" dirty="0">
                <a:solidFill>
                  <a:srgbClr val="616365"/>
                </a:solidFill>
                <a:latin typeface="Arial"/>
              </a:rPr>
              <a:t>Source</a:t>
            </a:r>
            <a:r>
              <a:rPr lang="en-US" sz="1200" dirty="0">
                <a:solidFill>
                  <a:srgbClr val="616365"/>
                </a:solidFill>
              </a:rPr>
              <a:t>: </a:t>
            </a:r>
            <a:r>
              <a:rPr lang="en-US" sz="1200" dirty="0">
                <a:solidFill>
                  <a:srgbClr val="616365"/>
                </a:solidFill>
                <a:hlinkClick r:id="rId4"/>
              </a:rPr>
              <a:t>https://www.talkwithyourkids.org</a:t>
            </a:r>
            <a:r>
              <a:rPr lang="en-US" sz="1200" dirty="0" smtClean="0">
                <a:solidFill>
                  <a:srgbClr val="616365"/>
                </a:solidFill>
                <a:hlinkClick r:id="rId4"/>
              </a:rPr>
              <a:t>/</a:t>
            </a:r>
            <a:r>
              <a:rPr lang="en-US" sz="1200" dirty="0" smtClean="0">
                <a:solidFill>
                  <a:srgbClr val="616365"/>
                </a:solidFill>
              </a:rPr>
              <a:t> </a:t>
            </a:r>
            <a:r>
              <a:rPr lang="en-US" sz="1200" dirty="0" smtClean="0"/>
              <a:t>  </a:t>
            </a:r>
            <a:endParaRPr lang="en-US" sz="1200" dirty="0">
              <a:solidFill>
                <a:srgbClr val="616365"/>
              </a:solidFill>
              <a:latin typeface="Arial"/>
            </a:endParaRPr>
          </a:p>
        </p:txBody>
      </p:sp>
    </p:spTree>
    <p:extLst>
      <p:ext uri="{BB962C8B-B14F-4D97-AF65-F5344CB8AC3E}">
        <p14:creationId xmlns:p14="http://schemas.microsoft.com/office/powerpoint/2010/main" val="29468386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0198" y="552345"/>
            <a:ext cx="7497689" cy="867890"/>
          </a:xfrm>
        </p:spPr>
        <p:txBody>
          <a:bodyPr/>
          <a:lstStyle/>
          <a:p>
            <a:r>
              <a:rPr lang="en-US" dirty="0" smtClean="0"/>
              <a:t>Essential Access Health Learning Portal</a:t>
            </a:r>
            <a:endParaRPr lang="en-US" dirty="0"/>
          </a:p>
        </p:txBody>
      </p:sp>
      <p:sp>
        <p:nvSpPr>
          <p:cNvPr id="6" name="Text Placeholder 5"/>
          <p:cNvSpPr>
            <a:spLocks noGrp="1"/>
          </p:cNvSpPr>
          <p:nvPr>
            <p:ph type="body" idx="1"/>
          </p:nvPr>
        </p:nvSpPr>
        <p:spPr>
          <a:xfrm>
            <a:off x="737834" y="1402545"/>
            <a:ext cx="8131846" cy="2862282"/>
          </a:xfrm>
        </p:spPr>
        <p:txBody>
          <a:bodyPr/>
          <a:lstStyle/>
          <a:p>
            <a:pPr marL="50800" indent="0">
              <a:buNone/>
            </a:pPr>
            <a:r>
              <a:rPr lang="en-US" dirty="0" smtClean="0"/>
              <a:t>Trainings include: </a:t>
            </a:r>
            <a:endParaRPr lang="en-US" dirty="0"/>
          </a:p>
          <a:p>
            <a:r>
              <a:rPr lang="en-US" dirty="0" smtClean="0"/>
              <a:t>Motivational Interviewing for Quality SRH Care</a:t>
            </a:r>
            <a:endParaRPr lang="en-US" dirty="0"/>
          </a:p>
          <a:p>
            <a:r>
              <a:rPr lang="en-US" dirty="0" smtClean="0"/>
              <a:t>Immigrant </a:t>
            </a:r>
            <a:r>
              <a:rPr lang="en-US" dirty="0"/>
              <a:t>Reproductive Health Access + Rights in </a:t>
            </a:r>
            <a:r>
              <a:rPr lang="en-US" dirty="0" smtClean="0"/>
              <a:t>California</a:t>
            </a:r>
          </a:p>
          <a:p>
            <a:r>
              <a:rPr lang="en-US" dirty="0"/>
              <a:t>Preventive Health Care for Transgender </a:t>
            </a:r>
            <a:r>
              <a:rPr lang="en-US" dirty="0" smtClean="0"/>
              <a:t>+ Non-binary </a:t>
            </a:r>
            <a:r>
              <a:rPr lang="en-US" dirty="0"/>
              <a:t>Patients</a:t>
            </a:r>
            <a:endParaRPr lang="en-US" dirty="0" smtClean="0"/>
          </a:p>
          <a:p>
            <a:r>
              <a:rPr lang="en-US" dirty="0" smtClean="0"/>
              <a:t>Intro to Reproductive Health (Available in Spanish and English)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4826"/>
            <a:ext cx="9144000" cy="1235676"/>
          </a:xfrm>
          <a:prstGeom prst="rect">
            <a:avLst/>
          </a:prstGeom>
        </p:spPr>
      </p:pic>
      <p:sp>
        <p:nvSpPr>
          <p:cNvPr id="7" name="Rectangle 6"/>
          <p:cNvSpPr/>
          <p:nvPr/>
        </p:nvSpPr>
        <p:spPr>
          <a:xfrm>
            <a:off x="5961887" y="6360501"/>
            <a:ext cx="4572000" cy="286232"/>
          </a:xfrm>
          <a:prstGeom prst="rect">
            <a:avLst/>
          </a:prstGeom>
        </p:spPr>
        <p:txBody>
          <a:bodyPr wrap="square">
            <a:spAutoFit/>
          </a:bodyPr>
          <a:lstStyle/>
          <a:p>
            <a:pPr lvl="0">
              <a:lnSpc>
                <a:spcPct val="90000"/>
              </a:lnSpc>
              <a:spcBef>
                <a:spcPts val="240"/>
              </a:spcBef>
              <a:buClr>
                <a:srgbClr val="007D68"/>
              </a:buClr>
              <a:buSzPts val="1200"/>
            </a:pPr>
            <a:r>
              <a:rPr lang="en-US" dirty="0">
                <a:hlinkClick r:id="rId4"/>
              </a:rPr>
              <a:t>https://essentialaccesstraining.org</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26998794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2"/>
          <p:cNvSpPr txBox="1">
            <a:spLocks noGrp="1"/>
          </p:cNvSpPr>
          <p:nvPr>
            <p:ph type="title"/>
          </p:nvPr>
        </p:nvSpPr>
        <p:spPr>
          <a:xfrm>
            <a:off x="465863" y="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5D22"/>
              </a:buClr>
              <a:buSzPts val="3600"/>
              <a:buFont typeface="Arial"/>
              <a:buNone/>
            </a:pPr>
            <a:r>
              <a:rPr lang="en-US" dirty="0">
                <a:solidFill>
                  <a:srgbClr val="F15D22"/>
                </a:solidFill>
              </a:rPr>
              <a:t>Resources</a:t>
            </a:r>
            <a:endParaRPr dirty="0"/>
          </a:p>
        </p:txBody>
      </p:sp>
      <p:sp>
        <p:nvSpPr>
          <p:cNvPr id="398" name="Google Shape;398;p32"/>
          <p:cNvSpPr txBox="1">
            <a:spLocks noGrp="1"/>
          </p:cNvSpPr>
          <p:nvPr>
            <p:ph type="body" idx="1"/>
          </p:nvPr>
        </p:nvSpPr>
        <p:spPr>
          <a:xfrm>
            <a:off x="641445" y="989895"/>
            <a:ext cx="8502555" cy="522998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b="1" dirty="0">
                <a:solidFill>
                  <a:schemeClr val="dk1"/>
                </a:solidFill>
                <a:sym typeface="Arial"/>
              </a:rPr>
              <a:t>CA Department of Public Health website: </a:t>
            </a:r>
            <a:r>
              <a:rPr lang="en-US" u="sng" dirty="0">
                <a:solidFill>
                  <a:schemeClr val="dk1"/>
                </a:solidFil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std.ca.gov</a:t>
            </a:r>
            <a:r>
              <a:rPr lang="en-US" dirty="0">
                <a:solidFill>
                  <a:schemeClr val="dk1"/>
                </a:solidFill>
                <a:sym typeface="Arial"/>
              </a:rPr>
              <a:t>  </a:t>
            </a:r>
            <a:endParaRPr dirty="0"/>
          </a:p>
          <a:p>
            <a:pPr marL="341313" marR="0" lvl="1" indent="0" algn="l" rtl="0">
              <a:spcBef>
                <a:spcPts val="400"/>
              </a:spcBef>
              <a:spcAft>
                <a:spcPts val="0"/>
              </a:spcAft>
              <a:buNone/>
            </a:pPr>
            <a:r>
              <a:rPr lang="en-US" b="0" i="0" u="none" strike="noStrike" cap="none" dirty="0">
                <a:solidFill>
                  <a:schemeClr val="dk1"/>
                </a:solidFill>
                <a:sym typeface="Arial"/>
              </a:rPr>
              <a:t>Data, and resources for health care providers, local health jurisdictions, and the public</a:t>
            </a:r>
            <a:endParaRPr dirty="0"/>
          </a:p>
          <a:p>
            <a:pPr marL="0" lvl="0" indent="0">
              <a:spcBef>
                <a:spcPts val="1200"/>
              </a:spcBef>
            </a:pPr>
            <a:r>
              <a:rPr lang="en-US" b="1" dirty="0" smtClean="0">
                <a:solidFill>
                  <a:schemeClr val="dk1"/>
                </a:solidFill>
                <a:sym typeface="Arial"/>
              </a:rPr>
              <a:t>LA County Syphilis in Women Action Tool Kit</a:t>
            </a:r>
            <a:r>
              <a:rPr lang="en-US" b="1" dirty="0"/>
              <a:t>: </a:t>
            </a:r>
            <a:r>
              <a:rPr lang="en-US" dirty="0">
                <a:hlinkClick r:id="rId4"/>
              </a:rPr>
              <a:t>http://</a:t>
            </a:r>
            <a:r>
              <a:rPr lang="en-US" dirty="0" smtClean="0">
                <a:hlinkClick r:id="rId4"/>
              </a:rPr>
              <a:t>publichealth.lacounty.gov/dhsp/SyphilisInWomen-ActionKit.htm</a:t>
            </a:r>
            <a:r>
              <a:rPr lang="en-US" dirty="0" smtClean="0"/>
              <a:t> </a:t>
            </a:r>
            <a:r>
              <a:rPr lang="en-US" b="0" i="0" u="none" strike="noStrike" cap="none" dirty="0" smtClean="0">
                <a:solidFill>
                  <a:schemeClr val="dk1"/>
                </a:solidFill>
                <a:sym typeface="Arial"/>
              </a:rPr>
              <a:t>Resources for providers and patients</a:t>
            </a:r>
            <a:endParaRPr dirty="0"/>
          </a:p>
          <a:p>
            <a:pPr marL="0" marR="0" lvl="0" indent="0" algn="l" rtl="0">
              <a:spcBef>
                <a:spcPts val="1200"/>
              </a:spcBef>
              <a:spcAft>
                <a:spcPts val="0"/>
              </a:spcAft>
              <a:buNone/>
            </a:pPr>
            <a:r>
              <a:rPr lang="en-US" b="1" dirty="0">
                <a:solidFill>
                  <a:schemeClr val="dk1"/>
                </a:solidFill>
                <a:sym typeface="Arial"/>
              </a:rPr>
              <a:t>CA Prevention Training Center: </a:t>
            </a:r>
            <a:r>
              <a:rPr lang="en-US" u="sng" dirty="0">
                <a:solidFill>
                  <a:schemeClr val="dk1"/>
                </a:solidFil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californiaptc.com/</a:t>
            </a:r>
            <a:r>
              <a:rPr lang="en-US" dirty="0">
                <a:solidFill>
                  <a:schemeClr val="dk1"/>
                </a:solidFill>
                <a:sym typeface="Arial"/>
              </a:rPr>
              <a:t>  </a:t>
            </a:r>
            <a:endParaRPr dirty="0"/>
          </a:p>
          <a:p>
            <a:pPr marL="341313" marR="0" lvl="1" indent="0" algn="l" rtl="0">
              <a:spcBef>
                <a:spcPts val="400"/>
              </a:spcBef>
              <a:spcAft>
                <a:spcPts val="0"/>
              </a:spcAft>
              <a:buNone/>
            </a:pPr>
            <a:r>
              <a:rPr lang="en-US" b="0" i="0" u="none" strike="noStrike" cap="none" dirty="0">
                <a:solidFill>
                  <a:schemeClr val="dk1"/>
                </a:solidFill>
                <a:sym typeface="Arial"/>
              </a:rPr>
              <a:t>Trainings, capacity building and clinical consultation</a:t>
            </a:r>
            <a:endParaRPr dirty="0"/>
          </a:p>
          <a:p>
            <a:pPr marL="0" marR="0" lvl="0" indent="0" algn="l" rtl="0">
              <a:spcBef>
                <a:spcPts val="1200"/>
              </a:spcBef>
              <a:spcAft>
                <a:spcPts val="0"/>
              </a:spcAft>
              <a:buNone/>
            </a:pPr>
            <a:r>
              <a:rPr lang="en-US" b="1" dirty="0">
                <a:solidFill>
                  <a:schemeClr val="dk1"/>
                </a:solidFill>
                <a:sym typeface="Arial"/>
              </a:rPr>
              <a:t>Centers for Disease Control &amp; Prevention: </a:t>
            </a:r>
            <a:r>
              <a:rPr lang="en-US" u="sng" dirty="0">
                <a:solidFill>
                  <a:schemeClr val="dk1"/>
                </a:solidFil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cdc.gov/</a:t>
            </a:r>
            <a:r>
              <a:rPr lang="en-US" u="sng" dirty="0" err="1">
                <a:solidFill>
                  <a:schemeClr val="dk1"/>
                </a:solidFil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std</a:t>
            </a:r>
            <a:endParaRPr dirty="0">
              <a:solidFill>
                <a:schemeClr val="dk1"/>
              </a:solidFill>
              <a:sym typeface="Arial"/>
            </a:endParaRPr>
          </a:p>
          <a:p>
            <a:pPr marL="341313" marR="0" lvl="1" indent="0" algn="l" rtl="0">
              <a:spcBef>
                <a:spcPts val="400"/>
              </a:spcBef>
              <a:spcAft>
                <a:spcPts val="0"/>
              </a:spcAft>
              <a:buNone/>
            </a:pPr>
            <a:r>
              <a:rPr lang="en-US" b="0" i="0" u="none" strike="noStrike" cap="none" dirty="0">
                <a:solidFill>
                  <a:schemeClr val="dk1"/>
                </a:solidFill>
                <a:sym typeface="Arial"/>
              </a:rPr>
              <a:t>Fact sheets, treatment guidelines, and national data</a:t>
            </a:r>
            <a:endParaRPr dirty="0"/>
          </a:p>
          <a:p>
            <a:pPr marL="0" marR="0" lvl="0" indent="0" algn="l" rtl="0">
              <a:spcBef>
                <a:spcPts val="1200"/>
              </a:spcBef>
              <a:spcAft>
                <a:spcPts val="0"/>
              </a:spcAft>
              <a:buNone/>
            </a:pPr>
            <a:r>
              <a:rPr lang="en-US" b="1" dirty="0">
                <a:solidFill>
                  <a:schemeClr val="dk1"/>
                </a:solidFill>
                <a:sym typeface="Arial"/>
              </a:rPr>
              <a:t>Essential Access Health: </a:t>
            </a:r>
            <a:r>
              <a:rPr lang="en-US" u="sng" dirty="0">
                <a:solidFill>
                  <a:schemeClr val="dk1"/>
                </a:solidFil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essentialaccesstraining.org</a:t>
            </a:r>
            <a:endParaRPr dirty="0">
              <a:solidFill>
                <a:schemeClr val="dk1"/>
              </a:solidFill>
              <a:sym typeface="Arial"/>
            </a:endParaRPr>
          </a:p>
          <a:p>
            <a:pPr marL="341313" marR="0" lvl="1" indent="0" algn="l" rtl="0">
              <a:spcBef>
                <a:spcPts val="400"/>
              </a:spcBef>
              <a:spcAft>
                <a:spcPts val="0"/>
              </a:spcAft>
              <a:buNone/>
            </a:pPr>
            <a:r>
              <a:rPr lang="en-US" b="0" i="0" u="none" strike="noStrike" cap="none" dirty="0">
                <a:solidFill>
                  <a:schemeClr val="dk1"/>
                </a:solidFill>
                <a:sym typeface="Arial"/>
              </a:rPr>
              <a:t>Online + In-Person SRH trainings for providers</a:t>
            </a:r>
            <a:endParaRPr dirty="0"/>
          </a:p>
          <a:p>
            <a:pPr marL="341313" marR="0" lvl="1" indent="0" algn="l" rtl="0">
              <a:lnSpc>
                <a:spcPct val="110000"/>
              </a:lnSpc>
              <a:spcBef>
                <a:spcPts val="600"/>
              </a:spcBef>
              <a:spcAft>
                <a:spcPts val="0"/>
              </a:spcAft>
              <a:buNone/>
            </a:pPr>
            <a:endParaRPr sz="2200" b="0" i="0" u="none" strike="noStrike" cap="none" dirty="0">
              <a:solidFill>
                <a:schemeClr val="dk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3"/>
          <p:cNvSpPr txBox="1">
            <a:spLocks noGrp="1"/>
          </p:cNvSpPr>
          <p:nvPr>
            <p:ph type="ctrTitle"/>
          </p:nvPr>
        </p:nvSpPr>
        <p:spPr>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lt1"/>
              </a:buClr>
              <a:buSzPts val="4800"/>
              <a:buFont typeface="Arial"/>
              <a:buNone/>
            </a:pPr>
            <a:r>
              <a:rPr lang="en-US" sz="4800" b="0"/>
              <a:t>Thank You!</a:t>
            </a:r>
            <a:endParaRPr sz="4800"/>
          </a:p>
        </p:txBody>
      </p:sp>
      <p:sp>
        <p:nvSpPr>
          <p:cNvPr id="405" name="Google Shape;405;p33"/>
          <p:cNvSpPr txBox="1">
            <a:spLocks noGrp="1"/>
          </p:cNvSpPr>
          <p:nvPr>
            <p:ph type="body" idx="1"/>
          </p:nvPr>
        </p:nvSpPr>
        <p:spPr>
          <a:xfrm>
            <a:off x="794841" y="3546195"/>
            <a:ext cx="8084239" cy="113873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2400"/>
              <a:buNone/>
            </a:pPr>
            <a:r>
              <a:rPr lang="en-US" sz="2400" dirty="0" smtClean="0"/>
              <a:t>Katie Farro, STI Prevention Specialist</a:t>
            </a:r>
          </a:p>
          <a:p>
            <a:pPr marL="0" lvl="0" indent="0" algn="l" rtl="0">
              <a:lnSpc>
                <a:spcPct val="100000"/>
              </a:lnSpc>
              <a:spcBef>
                <a:spcPts val="0"/>
              </a:spcBef>
              <a:spcAft>
                <a:spcPts val="0"/>
              </a:spcAft>
              <a:buClr>
                <a:schemeClr val="lt1"/>
              </a:buClr>
              <a:buSzPts val="2400"/>
              <a:buNone/>
            </a:pPr>
            <a:r>
              <a:rPr lang="en-US" sz="2400" dirty="0" smtClean="0"/>
              <a:t>kfarro@essentialaccess.org</a:t>
            </a:r>
            <a:endParaRPr lang="en-US" sz="2400" dirty="0"/>
          </a:p>
          <a:p>
            <a:pPr marL="0" lvl="0" indent="0" algn="l" rtl="0">
              <a:lnSpc>
                <a:spcPct val="100000"/>
              </a:lnSpc>
              <a:spcBef>
                <a:spcPts val="0"/>
              </a:spcBef>
              <a:spcAft>
                <a:spcPts val="0"/>
              </a:spcAft>
              <a:buClr>
                <a:schemeClr val="lt1"/>
              </a:buClr>
              <a:buSzPts val="24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242" y="1250071"/>
            <a:ext cx="6973152" cy="840190"/>
          </a:xfrm>
        </p:spPr>
        <p:txBody>
          <a:bodyPr/>
          <a:lstStyle/>
          <a:p>
            <a:r>
              <a:rPr lang="en-US" dirty="0" smtClean="0"/>
              <a:t>Intro to STIs</a:t>
            </a:r>
            <a:endParaRPr lang="en-US" dirty="0"/>
          </a:p>
        </p:txBody>
      </p:sp>
    </p:spTree>
    <p:extLst>
      <p:ext uri="{BB962C8B-B14F-4D97-AF65-F5344CB8AC3E}">
        <p14:creationId xmlns:p14="http://schemas.microsoft.com/office/powerpoint/2010/main" val="395643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99" y="552345"/>
            <a:ext cx="4804440" cy="867890"/>
          </a:xfrm>
        </p:spPr>
        <p:txBody>
          <a:bodyPr/>
          <a:lstStyle/>
          <a:p>
            <a:r>
              <a:rPr lang="en-US" dirty="0" smtClean="0"/>
              <a:t>Sexually Transmitted Infections:</a:t>
            </a:r>
            <a:endParaRPr lang="en-US" dirty="0"/>
          </a:p>
        </p:txBody>
      </p:sp>
      <p:sp>
        <p:nvSpPr>
          <p:cNvPr id="3" name="Content Placeholder 2"/>
          <p:cNvSpPr>
            <a:spLocks noGrp="1"/>
          </p:cNvSpPr>
          <p:nvPr>
            <p:ph sz="half" idx="1"/>
          </p:nvPr>
        </p:nvSpPr>
        <p:spPr>
          <a:xfrm>
            <a:off x="737835" y="1402547"/>
            <a:ext cx="7886700" cy="5150087"/>
          </a:xfrm>
        </p:spPr>
        <p:txBody>
          <a:bodyPr/>
          <a:lstStyle/>
          <a:p>
            <a:pPr marL="319080" indent="-319080">
              <a:spcBef>
                <a:spcPts val="700"/>
              </a:spcBef>
              <a:buClr>
                <a:srgbClr val="438086"/>
              </a:buClr>
              <a:buSzPct val="60000"/>
              <a:buNone/>
            </a:pPr>
            <a:r>
              <a:rPr lang="en-US" altLang="en-US" b="1" dirty="0"/>
              <a:t>Bacterial</a:t>
            </a:r>
          </a:p>
          <a:p>
            <a:pPr marL="776269" lvl="1" indent="-319080">
              <a:spcBef>
                <a:spcPts val="700"/>
              </a:spcBef>
              <a:buClr>
                <a:srgbClr val="438086"/>
              </a:buClr>
              <a:buSzPct val="60000"/>
            </a:pPr>
            <a:r>
              <a:rPr lang="en-US" altLang="en-US" dirty="0"/>
              <a:t>Chlamydia</a:t>
            </a:r>
          </a:p>
          <a:p>
            <a:pPr marL="776269" lvl="1" indent="-319080">
              <a:spcBef>
                <a:spcPts val="700"/>
              </a:spcBef>
              <a:buClr>
                <a:srgbClr val="438086"/>
              </a:buClr>
              <a:buSzPct val="60000"/>
            </a:pPr>
            <a:r>
              <a:rPr lang="en-US" altLang="en-US" dirty="0"/>
              <a:t>Gonorrhea</a:t>
            </a:r>
          </a:p>
          <a:p>
            <a:pPr marL="776269" lvl="1" indent="-319080">
              <a:spcBef>
                <a:spcPts val="700"/>
              </a:spcBef>
              <a:buClr>
                <a:srgbClr val="438086"/>
              </a:buClr>
              <a:buSzPct val="60000"/>
            </a:pPr>
            <a:r>
              <a:rPr lang="en-US" altLang="en-US" dirty="0"/>
              <a:t>Syphilis</a:t>
            </a:r>
          </a:p>
          <a:p>
            <a:pPr marL="319080" indent="-319080">
              <a:spcBef>
                <a:spcPts val="700"/>
              </a:spcBef>
              <a:buClr>
                <a:srgbClr val="438086"/>
              </a:buClr>
              <a:buSzPct val="60000"/>
              <a:buNone/>
            </a:pPr>
            <a:r>
              <a:rPr lang="en-US" altLang="en-US" b="1" dirty="0"/>
              <a:t>Viral</a:t>
            </a:r>
          </a:p>
          <a:p>
            <a:pPr marL="776269" lvl="1" indent="-319080">
              <a:spcBef>
                <a:spcPts val="700"/>
              </a:spcBef>
              <a:buClr>
                <a:srgbClr val="438086"/>
              </a:buClr>
              <a:buSzPct val="60000"/>
            </a:pPr>
            <a:r>
              <a:rPr lang="en-US" altLang="en-US" dirty="0"/>
              <a:t>HIV (Human </a:t>
            </a:r>
            <a:r>
              <a:rPr lang="en-US" altLang="en-US" dirty="0" smtClean="0"/>
              <a:t>Immunodeficiency </a:t>
            </a:r>
            <a:r>
              <a:rPr lang="en-US" altLang="en-US" dirty="0"/>
              <a:t>Virus)</a:t>
            </a:r>
          </a:p>
          <a:p>
            <a:pPr marL="776269" lvl="1" indent="-319080">
              <a:spcBef>
                <a:spcPts val="700"/>
              </a:spcBef>
              <a:buClr>
                <a:srgbClr val="438086"/>
              </a:buClr>
              <a:buSzPct val="60000"/>
            </a:pPr>
            <a:r>
              <a:rPr lang="en-US" altLang="en-US" dirty="0"/>
              <a:t>HSV (Herpes Simplex Virus I &amp; II)</a:t>
            </a:r>
          </a:p>
          <a:p>
            <a:pPr marL="776269" lvl="1" indent="-319080">
              <a:spcBef>
                <a:spcPts val="700"/>
              </a:spcBef>
              <a:buClr>
                <a:srgbClr val="438086"/>
              </a:buClr>
              <a:buSzPct val="60000"/>
            </a:pPr>
            <a:r>
              <a:rPr lang="en-US" altLang="en-US" dirty="0"/>
              <a:t>HBV (Hepatitis B Virus)</a:t>
            </a:r>
          </a:p>
          <a:p>
            <a:pPr marL="776269" lvl="1" indent="-319080">
              <a:spcBef>
                <a:spcPts val="700"/>
              </a:spcBef>
              <a:buClr>
                <a:srgbClr val="438086"/>
              </a:buClr>
              <a:buSzPct val="60000"/>
            </a:pPr>
            <a:r>
              <a:rPr lang="en-US" altLang="en-US" dirty="0"/>
              <a:t>HPV (Human Papillomavirus)</a:t>
            </a:r>
          </a:p>
          <a:p>
            <a:pPr marL="319080" indent="-319080">
              <a:spcBef>
                <a:spcPts val="700"/>
              </a:spcBef>
              <a:buClr>
                <a:srgbClr val="438086"/>
              </a:buClr>
              <a:buSzPct val="60000"/>
              <a:buNone/>
            </a:pPr>
            <a:r>
              <a:rPr lang="en-US" altLang="en-US" b="1" dirty="0"/>
              <a:t>Other</a:t>
            </a:r>
          </a:p>
          <a:p>
            <a:pPr marL="776269" lvl="1" indent="-319080">
              <a:spcBef>
                <a:spcPts val="700"/>
              </a:spcBef>
              <a:buClr>
                <a:srgbClr val="438086"/>
              </a:buClr>
              <a:buSzPct val="60000"/>
            </a:pPr>
            <a:r>
              <a:rPr lang="en-US" altLang="en-US" dirty="0"/>
              <a:t>Trichomoniasis (protozoan)</a:t>
            </a:r>
          </a:p>
          <a:p>
            <a:pPr marL="776269" lvl="1" indent="-319080">
              <a:spcBef>
                <a:spcPts val="700"/>
              </a:spcBef>
              <a:buClr>
                <a:srgbClr val="438086"/>
              </a:buClr>
              <a:buSzPct val="60000"/>
            </a:pPr>
            <a:r>
              <a:rPr lang="en-US" altLang="en-US" dirty="0"/>
              <a:t>Crabs (Pubic Lice)</a:t>
            </a:r>
          </a:p>
          <a:p>
            <a:endParaRPr lang="en-US" dirty="0"/>
          </a:p>
        </p:txBody>
      </p:sp>
      <p:sp>
        <p:nvSpPr>
          <p:cNvPr id="4" name="Rectangle 5"/>
          <p:cNvSpPr>
            <a:spLocks noChangeArrowheads="1"/>
          </p:cNvSpPr>
          <p:nvPr/>
        </p:nvSpPr>
        <p:spPr bwMode="auto">
          <a:xfrm>
            <a:off x="5749119" y="6215197"/>
            <a:ext cx="3306739" cy="276999"/>
          </a:xfrm>
          <a:prstGeom prst="rect">
            <a:avLst/>
          </a:prstGeom>
          <a:noFill/>
          <a:ln w="9525">
            <a:noFill/>
            <a:miter lim="800000"/>
            <a:headEnd/>
            <a:tailEnd/>
          </a:ln>
        </p:spPr>
        <p:txBody>
          <a:bodyPr wrap="square">
            <a:spAutoFit/>
          </a:bodyPr>
          <a:lstStyle/>
          <a:p>
            <a:pPr defTabSz="457189"/>
            <a:r>
              <a:rPr lang="en-US" altLang="en-US" sz="1200" dirty="0" smtClean="0">
                <a:solidFill>
                  <a:srgbClr val="000000"/>
                </a:solidFill>
                <a:latin typeface="Arial"/>
              </a:rPr>
              <a:t>Source: </a:t>
            </a:r>
            <a:r>
              <a:rPr lang="en-US" altLang="en-US" sz="1200" dirty="0" smtClean="0">
                <a:solidFill>
                  <a:srgbClr val="000000"/>
                </a:solidFill>
                <a:latin typeface="Arial"/>
                <a:hlinkClick r:id="rId3"/>
              </a:rPr>
              <a:t>CDC Division of STD Prevention</a:t>
            </a:r>
            <a:endParaRPr lang="en-US" altLang="en-US" sz="1200" dirty="0">
              <a:solidFill>
                <a:srgbClr val="000000"/>
              </a:solidFill>
              <a:latin typeface="Arial"/>
            </a:endParaRPr>
          </a:p>
        </p:txBody>
      </p:sp>
      <p:sp>
        <p:nvSpPr>
          <p:cNvPr id="5" name="TextBox 3"/>
          <p:cNvSpPr txBox="1">
            <a:spLocks noChangeArrowheads="1"/>
          </p:cNvSpPr>
          <p:nvPr/>
        </p:nvSpPr>
        <p:spPr bwMode="auto">
          <a:xfrm>
            <a:off x="3946187" y="1800159"/>
            <a:ext cx="4038600" cy="1015663"/>
          </a:xfrm>
          <a:prstGeom prst="rect">
            <a:avLst/>
          </a:prstGeom>
          <a:noFill/>
          <a:ln w="9525">
            <a:noFill/>
            <a:miter lim="800000"/>
            <a:headEnd/>
            <a:tailEnd/>
          </a:ln>
        </p:spPr>
        <p:txBody>
          <a:bodyPr>
            <a:spAutoFit/>
          </a:bodyPr>
          <a:lstStyle/>
          <a:p>
            <a:pPr defTabSz="457189"/>
            <a:r>
              <a:rPr lang="en-US" sz="2000" b="1" dirty="0">
                <a:solidFill>
                  <a:srgbClr val="F15E22"/>
                </a:solidFill>
                <a:latin typeface="Arial"/>
              </a:rPr>
              <a:t>Curable, if diagnosed.</a:t>
            </a:r>
          </a:p>
          <a:p>
            <a:pPr defTabSz="457189"/>
            <a:r>
              <a:rPr lang="en-US" sz="2000" b="1" dirty="0" smtClean="0">
                <a:solidFill>
                  <a:srgbClr val="F15E22"/>
                </a:solidFill>
                <a:latin typeface="Arial"/>
              </a:rPr>
              <a:t>If left untreated, can </a:t>
            </a:r>
            <a:r>
              <a:rPr lang="en-US" sz="2000" b="1" dirty="0">
                <a:solidFill>
                  <a:srgbClr val="F15E22"/>
                </a:solidFill>
                <a:latin typeface="Arial"/>
              </a:rPr>
              <a:t>have serious, long term effects.</a:t>
            </a:r>
          </a:p>
        </p:txBody>
      </p:sp>
      <p:sp>
        <p:nvSpPr>
          <p:cNvPr id="6" name="TextBox 4"/>
          <p:cNvSpPr txBox="1">
            <a:spLocks noChangeArrowheads="1"/>
          </p:cNvSpPr>
          <p:nvPr/>
        </p:nvSpPr>
        <p:spPr bwMode="auto">
          <a:xfrm>
            <a:off x="5802288" y="3977590"/>
            <a:ext cx="3200400" cy="1015663"/>
          </a:xfrm>
          <a:prstGeom prst="rect">
            <a:avLst/>
          </a:prstGeom>
          <a:noFill/>
          <a:ln w="9525">
            <a:noFill/>
            <a:miter lim="800000"/>
            <a:headEnd/>
            <a:tailEnd/>
          </a:ln>
        </p:spPr>
        <p:txBody>
          <a:bodyPr wrap="square">
            <a:spAutoFit/>
          </a:bodyPr>
          <a:lstStyle/>
          <a:p>
            <a:pPr defTabSz="457189"/>
            <a:r>
              <a:rPr lang="en-US" sz="2000" b="1" dirty="0">
                <a:solidFill>
                  <a:srgbClr val="F15E22"/>
                </a:solidFill>
                <a:latin typeface="Arial"/>
              </a:rPr>
              <a:t>Not curable. </a:t>
            </a:r>
            <a:br>
              <a:rPr lang="en-US" sz="2000" b="1" dirty="0">
                <a:solidFill>
                  <a:srgbClr val="F15E22"/>
                </a:solidFill>
                <a:latin typeface="Arial"/>
              </a:rPr>
            </a:br>
            <a:r>
              <a:rPr lang="en-US" sz="2000" b="1" dirty="0">
                <a:solidFill>
                  <a:srgbClr val="F15E22"/>
                </a:solidFill>
                <a:latin typeface="Arial"/>
              </a:rPr>
              <a:t>Treatment is available to </a:t>
            </a:r>
            <a:r>
              <a:rPr lang="en-US" sz="2000" b="1" dirty="0" smtClean="0">
                <a:solidFill>
                  <a:srgbClr val="F15E22"/>
                </a:solidFill>
                <a:latin typeface="Arial"/>
              </a:rPr>
              <a:t>manage </a:t>
            </a:r>
            <a:r>
              <a:rPr lang="en-US" sz="2000" b="1" dirty="0">
                <a:solidFill>
                  <a:srgbClr val="F15E22"/>
                </a:solidFill>
                <a:latin typeface="Arial"/>
              </a:rPr>
              <a:t>symptoms.</a:t>
            </a:r>
          </a:p>
        </p:txBody>
      </p:sp>
      <p:sp>
        <p:nvSpPr>
          <p:cNvPr id="7" name="TextBox 3"/>
          <p:cNvSpPr txBox="1">
            <a:spLocks noChangeArrowheads="1"/>
          </p:cNvSpPr>
          <p:nvPr/>
        </p:nvSpPr>
        <p:spPr bwMode="auto">
          <a:xfrm>
            <a:off x="5383188" y="5507811"/>
            <a:ext cx="4038600" cy="400110"/>
          </a:xfrm>
          <a:prstGeom prst="rect">
            <a:avLst/>
          </a:prstGeom>
          <a:noFill/>
          <a:ln w="9525">
            <a:noFill/>
            <a:miter lim="800000"/>
            <a:headEnd/>
            <a:tailEnd/>
          </a:ln>
        </p:spPr>
        <p:txBody>
          <a:bodyPr>
            <a:spAutoFit/>
          </a:bodyPr>
          <a:lstStyle/>
          <a:p>
            <a:pPr defTabSz="457189"/>
            <a:r>
              <a:rPr lang="en-US" sz="2000" b="1" dirty="0" smtClean="0">
                <a:solidFill>
                  <a:srgbClr val="F15E22"/>
                </a:solidFill>
                <a:latin typeface="Arial"/>
              </a:rPr>
              <a:t>Curable</a:t>
            </a:r>
            <a:endParaRPr lang="en-US" sz="2000" b="1" dirty="0">
              <a:solidFill>
                <a:srgbClr val="F15E22"/>
              </a:solidFill>
              <a:latin typeface="Arial"/>
            </a:endParaRPr>
          </a:p>
        </p:txBody>
      </p:sp>
    </p:spTree>
    <p:extLst>
      <p:ext uri="{BB962C8B-B14F-4D97-AF65-F5344CB8AC3E}">
        <p14:creationId xmlns:p14="http://schemas.microsoft.com/office/powerpoint/2010/main" val="3886822189"/>
      </p:ext>
    </p:extLst>
  </p:cSld>
  <p:clrMapOvr>
    <a:masterClrMapping/>
  </p:clrMapOvr>
</p:sld>
</file>

<file path=ppt/theme/theme1.xml><?xml version="1.0" encoding="utf-8"?>
<a:theme xmlns:a="http://schemas.openxmlformats.org/drawingml/2006/main" name="Essential Access Health_PPT Template">
  <a:themeElements>
    <a:clrScheme name="Essential Access Health">
      <a:dk1>
        <a:srgbClr val="616365"/>
      </a:dk1>
      <a:lt1>
        <a:srgbClr val="FFFFFF"/>
      </a:lt1>
      <a:dk2>
        <a:srgbClr val="616365"/>
      </a:dk2>
      <a:lt2>
        <a:srgbClr val="FFFFFF"/>
      </a:lt2>
      <a:accent1>
        <a:srgbClr val="7D4199"/>
      </a:accent1>
      <a:accent2>
        <a:srgbClr val="F15D22"/>
      </a:accent2>
      <a:accent3>
        <a:srgbClr val="78A22F"/>
      </a:accent3>
      <a:accent4>
        <a:srgbClr val="88CBDF"/>
      </a:accent4>
      <a:accent5>
        <a:srgbClr val="BF291A"/>
      </a:accent5>
      <a:accent6>
        <a:srgbClr val="007D68"/>
      </a:accent6>
      <a:hlink>
        <a:srgbClr val="78A22F"/>
      </a:hlink>
      <a:folHlink>
        <a:srgbClr val="88C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sential Access Health">
    <a:dk1>
      <a:srgbClr val="616365"/>
    </a:dk1>
    <a:lt1>
      <a:srgbClr val="FFFFFF"/>
    </a:lt1>
    <a:dk2>
      <a:srgbClr val="616365"/>
    </a:dk2>
    <a:lt2>
      <a:srgbClr val="FFFFFF"/>
    </a:lt2>
    <a:accent1>
      <a:srgbClr val="7D4199"/>
    </a:accent1>
    <a:accent2>
      <a:srgbClr val="F15D22"/>
    </a:accent2>
    <a:accent3>
      <a:srgbClr val="78A22F"/>
    </a:accent3>
    <a:accent4>
      <a:srgbClr val="88CBDF"/>
    </a:accent4>
    <a:accent5>
      <a:srgbClr val="BF291A"/>
    </a:accent5>
    <a:accent6>
      <a:srgbClr val="007D68"/>
    </a:accent6>
    <a:hlink>
      <a:srgbClr val="78A22F"/>
    </a:hlink>
    <a:folHlink>
      <a:srgbClr val="88CBDF"/>
    </a:folHlink>
  </a:clrScheme>
</a:themeOverride>
</file>

<file path=ppt/theme/themeOverride10.xml><?xml version="1.0" encoding="utf-8"?>
<a:themeOverride xmlns:a="http://schemas.openxmlformats.org/drawingml/2006/main">
  <a:clrScheme name="Essential Access Health">
    <a:dk1>
      <a:srgbClr val="616365"/>
    </a:dk1>
    <a:lt1>
      <a:srgbClr val="FFFFFF"/>
    </a:lt1>
    <a:dk2>
      <a:srgbClr val="616365"/>
    </a:dk2>
    <a:lt2>
      <a:srgbClr val="FFFFFF"/>
    </a:lt2>
    <a:accent1>
      <a:srgbClr val="7D4199"/>
    </a:accent1>
    <a:accent2>
      <a:srgbClr val="F15D22"/>
    </a:accent2>
    <a:accent3>
      <a:srgbClr val="78A22F"/>
    </a:accent3>
    <a:accent4>
      <a:srgbClr val="88CBDF"/>
    </a:accent4>
    <a:accent5>
      <a:srgbClr val="BF291A"/>
    </a:accent5>
    <a:accent6>
      <a:srgbClr val="007D68"/>
    </a:accent6>
    <a:hlink>
      <a:srgbClr val="78A22F"/>
    </a:hlink>
    <a:folHlink>
      <a:srgbClr val="88CBDF"/>
    </a:folHlink>
  </a:clrScheme>
</a:themeOverride>
</file>

<file path=ppt/theme/themeOverride2.xml><?xml version="1.0" encoding="utf-8"?>
<a:themeOverride xmlns:a="http://schemas.openxmlformats.org/drawingml/2006/main">
  <a:clrScheme name="Essential Access Health">
    <a:dk1>
      <a:srgbClr val="616365"/>
    </a:dk1>
    <a:lt1>
      <a:srgbClr val="FFFFFF"/>
    </a:lt1>
    <a:dk2>
      <a:srgbClr val="616365"/>
    </a:dk2>
    <a:lt2>
      <a:srgbClr val="FFFFFF"/>
    </a:lt2>
    <a:accent1>
      <a:srgbClr val="7D4199"/>
    </a:accent1>
    <a:accent2>
      <a:srgbClr val="F15D22"/>
    </a:accent2>
    <a:accent3>
      <a:srgbClr val="78A22F"/>
    </a:accent3>
    <a:accent4>
      <a:srgbClr val="88CBDF"/>
    </a:accent4>
    <a:accent5>
      <a:srgbClr val="BF291A"/>
    </a:accent5>
    <a:accent6>
      <a:srgbClr val="007D68"/>
    </a:accent6>
    <a:hlink>
      <a:srgbClr val="78A22F"/>
    </a:hlink>
    <a:folHlink>
      <a:srgbClr val="88CBDF"/>
    </a:folHlink>
  </a:clrScheme>
</a:themeOverride>
</file>

<file path=ppt/theme/themeOverride3.xml><?xml version="1.0" encoding="utf-8"?>
<a:themeOverride xmlns:a="http://schemas.openxmlformats.org/drawingml/2006/main">
  <a:clrScheme name="Essential Access Health">
    <a:dk1>
      <a:srgbClr val="616365"/>
    </a:dk1>
    <a:lt1>
      <a:srgbClr val="FFFFFF"/>
    </a:lt1>
    <a:dk2>
      <a:srgbClr val="616365"/>
    </a:dk2>
    <a:lt2>
      <a:srgbClr val="FFFFFF"/>
    </a:lt2>
    <a:accent1>
      <a:srgbClr val="7D4199"/>
    </a:accent1>
    <a:accent2>
      <a:srgbClr val="F15D22"/>
    </a:accent2>
    <a:accent3>
      <a:srgbClr val="78A22F"/>
    </a:accent3>
    <a:accent4>
      <a:srgbClr val="88CBDF"/>
    </a:accent4>
    <a:accent5>
      <a:srgbClr val="BF291A"/>
    </a:accent5>
    <a:accent6>
      <a:srgbClr val="007D68"/>
    </a:accent6>
    <a:hlink>
      <a:srgbClr val="78A22F"/>
    </a:hlink>
    <a:folHlink>
      <a:srgbClr val="88CBDF"/>
    </a:folHlink>
  </a:clrScheme>
</a:themeOverride>
</file>

<file path=ppt/theme/themeOverride4.xml><?xml version="1.0" encoding="utf-8"?>
<a:themeOverride xmlns:a="http://schemas.openxmlformats.org/drawingml/2006/main">
  <a:clrScheme name="Essential Access Health">
    <a:dk1>
      <a:srgbClr val="616365"/>
    </a:dk1>
    <a:lt1>
      <a:srgbClr val="FFFFFF"/>
    </a:lt1>
    <a:dk2>
      <a:srgbClr val="616365"/>
    </a:dk2>
    <a:lt2>
      <a:srgbClr val="FFFFFF"/>
    </a:lt2>
    <a:accent1>
      <a:srgbClr val="7D4199"/>
    </a:accent1>
    <a:accent2>
      <a:srgbClr val="F15D22"/>
    </a:accent2>
    <a:accent3>
      <a:srgbClr val="78A22F"/>
    </a:accent3>
    <a:accent4>
      <a:srgbClr val="88CBDF"/>
    </a:accent4>
    <a:accent5>
      <a:srgbClr val="BF291A"/>
    </a:accent5>
    <a:accent6>
      <a:srgbClr val="007D68"/>
    </a:accent6>
    <a:hlink>
      <a:srgbClr val="78A22F"/>
    </a:hlink>
    <a:folHlink>
      <a:srgbClr val="88CBDF"/>
    </a:folHlink>
  </a:clrScheme>
</a:themeOverride>
</file>

<file path=ppt/theme/themeOverride5.xml><?xml version="1.0" encoding="utf-8"?>
<a:themeOverride xmlns:a="http://schemas.openxmlformats.org/drawingml/2006/main">
  <a:clrScheme name="Essential Access Health">
    <a:dk1>
      <a:srgbClr val="616365"/>
    </a:dk1>
    <a:lt1>
      <a:srgbClr val="FFFFFF"/>
    </a:lt1>
    <a:dk2>
      <a:srgbClr val="616365"/>
    </a:dk2>
    <a:lt2>
      <a:srgbClr val="FFFFFF"/>
    </a:lt2>
    <a:accent1>
      <a:srgbClr val="7D4199"/>
    </a:accent1>
    <a:accent2>
      <a:srgbClr val="F15D22"/>
    </a:accent2>
    <a:accent3>
      <a:srgbClr val="78A22F"/>
    </a:accent3>
    <a:accent4>
      <a:srgbClr val="88CBDF"/>
    </a:accent4>
    <a:accent5>
      <a:srgbClr val="BF291A"/>
    </a:accent5>
    <a:accent6>
      <a:srgbClr val="007D68"/>
    </a:accent6>
    <a:hlink>
      <a:srgbClr val="78A22F"/>
    </a:hlink>
    <a:folHlink>
      <a:srgbClr val="88CBDF"/>
    </a:folHlink>
  </a:clrScheme>
</a:themeOverride>
</file>

<file path=ppt/theme/themeOverride6.xml><?xml version="1.0" encoding="utf-8"?>
<a:themeOverride xmlns:a="http://schemas.openxmlformats.org/drawingml/2006/main">
  <a:clrScheme name="Essential Access Health">
    <a:dk1>
      <a:srgbClr val="616365"/>
    </a:dk1>
    <a:lt1>
      <a:srgbClr val="FFFFFF"/>
    </a:lt1>
    <a:dk2>
      <a:srgbClr val="616365"/>
    </a:dk2>
    <a:lt2>
      <a:srgbClr val="FFFFFF"/>
    </a:lt2>
    <a:accent1>
      <a:srgbClr val="7D4199"/>
    </a:accent1>
    <a:accent2>
      <a:srgbClr val="F15D22"/>
    </a:accent2>
    <a:accent3>
      <a:srgbClr val="78A22F"/>
    </a:accent3>
    <a:accent4>
      <a:srgbClr val="88CBDF"/>
    </a:accent4>
    <a:accent5>
      <a:srgbClr val="BF291A"/>
    </a:accent5>
    <a:accent6>
      <a:srgbClr val="007D68"/>
    </a:accent6>
    <a:hlink>
      <a:srgbClr val="78A22F"/>
    </a:hlink>
    <a:folHlink>
      <a:srgbClr val="88CBDF"/>
    </a:folHlink>
  </a:clrScheme>
</a:themeOverride>
</file>

<file path=ppt/theme/themeOverride7.xml><?xml version="1.0" encoding="utf-8"?>
<a:themeOverride xmlns:a="http://schemas.openxmlformats.org/drawingml/2006/main">
  <a:clrScheme name="Essential Access Health">
    <a:dk1>
      <a:srgbClr val="616365"/>
    </a:dk1>
    <a:lt1>
      <a:srgbClr val="FFFFFF"/>
    </a:lt1>
    <a:dk2>
      <a:srgbClr val="616365"/>
    </a:dk2>
    <a:lt2>
      <a:srgbClr val="FFFFFF"/>
    </a:lt2>
    <a:accent1>
      <a:srgbClr val="7D4199"/>
    </a:accent1>
    <a:accent2>
      <a:srgbClr val="F15D22"/>
    </a:accent2>
    <a:accent3>
      <a:srgbClr val="78A22F"/>
    </a:accent3>
    <a:accent4>
      <a:srgbClr val="88CBDF"/>
    </a:accent4>
    <a:accent5>
      <a:srgbClr val="BF291A"/>
    </a:accent5>
    <a:accent6>
      <a:srgbClr val="007D68"/>
    </a:accent6>
    <a:hlink>
      <a:srgbClr val="78A22F"/>
    </a:hlink>
    <a:folHlink>
      <a:srgbClr val="88CBDF"/>
    </a:folHlink>
  </a:clrScheme>
</a:themeOverride>
</file>

<file path=ppt/theme/themeOverride8.xml><?xml version="1.0" encoding="utf-8"?>
<a:themeOverride xmlns:a="http://schemas.openxmlformats.org/drawingml/2006/main">
  <a:clrScheme name="Essential Access Health">
    <a:dk1>
      <a:srgbClr val="616365"/>
    </a:dk1>
    <a:lt1>
      <a:srgbClr val="FFFFFF"/>
    </a:lt1>
    <a:dk2>
      <a:srgbClr val="616365"/>
    </a:dk2>
    <a:lt2>
      <a:srgbClr val="FFFFFF"/>
    </a:lt2>
    <a:accent1>
      <a:srgbClr val="7D4199"/>
    </a:accent1>
    <a:accent2>
      <a:srgbClr val="F15D22"/>
    </a:accent2>
    <a:accent3>
      <a:srgbClr val="78A22F"/>
    </a:accent3>
    <a:accent4>
      <a:srgbClr val="88CBDF"/>
    </a:accent4>
    <a:accent5>
      <a:srgbClr val="BF291A"/>
    </a:accent5>
    <a:accent6>
      <a:srgbClr val="007D68"/>
    </a:accent6>
    <a:hlink>
      <a:srgbClr val="78A22F"/>
    </a:hlink>
    <a:folHlink>
      <a:srgbClr val="88CBDF"/>
    </a:folHlink>
  </a:clrScheme>
</a:themeOverride>
</file>

<file path=ppt/theme/themeOverride9.xml><?xml version="1.0" encoding="utf-8"?>
<a:themeOverride xmlns:a="http://schemas.openxmlformats.org/drawingml/2006/main">
  <a:clrScheme name="Essential Access Health">
    <a:dk1>
      <a:srgbClr val="616365"/>
    </a:dk1>
    <a:lt1>
      <a:srgbClr val="FFFFFF"/>
    </a:lt1>
    <a:dk2>
      <a:srgbClr val="616365"/>
    </a:dk2>
    <a:lt2>
      <a:srgbClr val="FFFFFF"/>
    </a:lt2>
    <a:accent1>
      <a:srgbClr val="7D4199"/>
    </a:accent1>
    <a:accent2>
      <a:srgbClr val="F15D22"/>
    </a:accent2>
    <a:accent3>
      <a:srgbClr val="78A22F"/>
    </a:accent3>
    <a:accent4>
      <a:srgbClr val="88CBDF"/>
    </a:accent4>
    <a:accent5>
      <a:srgbClr val="BF291A"/>
    </a:accent5>
    <a:accent6>
      <a:srgbClr val="007D68"/>
    </a:accent6>
    <a:hlink>
      <a:srgbClr val="78A22F"/>
    </a:hlink>
    <a:folHlink>
      <a:srgbClr val="88CBDF"/>
    </a:folHlink>
  </a:clrScheme>
</a:themeOverride>
</file>

<file path=docProps/app.xml><?xml version="1.0" encoding="utf-8"?>
<Properties xmlns="http://schemas.openxmlformats.org/officeDocument/2006/extended-properties" xmlns:vt="http://schemas.openxmlformats.org/officeDocument/2006/docPropsVTypes">
  <Template/>
  <TotalTime>153338</TotalTime>
  <Words>12825</Words>
  <Application>Microsoft Office PowerPoint</Application>
  <PresentationFormat>On-screen Show (4:3)</PresentationFormat>
  <Paragraphs>1178</Paragraphs>
  <Slides>76</Slides>
  <Notes>76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4" baseType="lpstr">
      <vt:lpstr>Arial</vt:lpstr>
      <vt:lpstr>Calibri</vt:lpstr>
      <vt:lpstr>Karla</vt:lpstr>
      <vt:lpstr>Noto Sans Symbols</vt:lpstr>
      <vt:lpstr>Times New Roman</vt:lpstr>
      <vt:lpstr>Wingdings</vt:lpstr>
      <vt:lpstr>Essential Access Health_PPT Template</vt:lpstr>
      <vt:lpstr>Microsoft Excel Chart</vt:lpstr>
      <vt:lpstr>Sexually Transmitted Infections + Pregnancy</vt:lpstr>
      <vt:lpstr>Objectives</vt:lpstr>
      <vt:lpstr>Essential Access Health </vt:lpstr>
      <vt:lpstr>Heads Up!</vt:lpstr>
      <vt:lpstr>Framing Our Focus:</vt:lpstr>
      <vt:lpstr>Framing Terms: </vt:lpstr>
      <vt:lpstr>Poll: Go to www.menti.com </vt:lpstr>
      <vt:lpstr>Intro to STIs</vt:lpstr>
      <vt:lpstr>Sexually Transmitted Infections:</vt:lpstr>
      <vt:lpstr>Chlamydia, Gonorrhea, and Early Syphilis* California Incidence Rates, 1990-2020</vt:lpstr>
      <vt:lpstr>PowerPoint Presentation</vt:lpstr>
      <vt:lpstr>PowerPoint Presentation</vt:lpstr>
      <vt:lpstr>PowerPoint Presentation</vt:lpstr>
      <vt:lpstr>Chlamydia and Gonorrhea</vt:lpstr>
      <vt:lpstr>PowerPoint Presentation</vt:lpstr>
      <vt:lpstr>Gonorrhea Rates Among Females by Age Group and Race/Ethnicity, LAC, 2019</vt:lpstr>
      <vt:lpstr>PowerPoint Presentation</vt:lpstr>
      <vt:lpstr>Chlamydia Rates, Females by Race/Ethnicity &amp; Age Group (in years) California, 2013</vt:lpstr>
      <vt:lpstr>Potential Complications from an Untreated Infection</vt:lpstr>
      <vt:lpstr>CDC Screening Guidelines</vt:lpstr>
      <vt:lpstr>Counseling for Successful Treatment</vt:lpstr>
      <vt:lpstr>Reinfection + Potential Complications</vt:lpstr>
      <vt:lpstr>Why does re-infection occur?</vt:lpstr>
      <vt:lpstr>Partner Management Options</vt:lpstr>
      <vt:lpstr>PowerPoint Presentation</vt:lpstr>
      <vt:lpstr>What is Syphilis?</vt:lpstr>
      <vt:lpstr>Infection Stages and Outcomes</vt:lpstr>
      <vt:lpstr>Syphilis: Key Facts</vt:lpstr>
      <vt:lpstr>Inequalities in Infection Rates</vt:lpstr>
      <vt:lpstr>Legacy of the Tuskegee USPHS Syphilis Study: Fear and Unequal Access </vt:lpstr>
      <vt:lpstr>Racism and Inequity: Root Causes</vt:lpstr>
      <vt:lpstr>PowerPoint Presentation</vt:lpstr>
      <vt:lpstr>Factors that Prompt Additional Testing</vt:lpstr>
      <vt:lpstr>Congenital Syphilis</vt:lpstr>
      <vt:lpstr>What is Congenital Syphilis (CS)?</vt:lpstr>
      <vt:lpstr>Outcomes of Congenital Syphilis</vt:lpstr>
      <vt:lpstr>Number of Female and Congenital Syphilis Cases, Los Angeles County, 2005-2021</vt:lpstr>
      <vt:lpstr>PowerPoint Presentation</vt:lpstr>
      <vt:lpstr>Congenital Syphilis Trends:  2019 Birthing Parent Case Analysis</vt:lpstr>
      <vt:lpstr>CS and Racial Justice: Birthing Parent Case Analysis 2018</vt:lpstr>
      <vt:lpstr>Barriers to Care</vt:lpstr>
      <vt:lpstr>Poll: Go to www.menti.com </vt:lpstr>
      <vt:lpstr>Understanding Barriers to Reproductive Care for People with CS- Associated Factors</vt:lpstr>
      <vt:lpstr>Reframing: Language and Perspective</vt:lpstr>
      <vt:lpstr>Breathe, Share, or Stretch</vt:lpstr>
      <vt:lpstr>Asking Pregnancy Intention Questions </vt:lpstr>
      <vt:lpstr>Poll: Go to www.menti.com </vt:lpstr>
      <vt:lpstr>How do we start the conversation? </vt:lpstr>
      <vt:lpstr>Tips for Discussing Reproductive Health</vt:lpstr>
      <vt:lpstr>Rephrasing Counseling Questions</vt:lpstr>
      <vt:lpstr>New Interaction Tool w/ Referrals</vt:lpstr>
      <vt:lpstr>Pregnancy Status (Postpartum)  </vt:lpstr>
      <vt:lpstr>Postpartum: Is Pregnancy Status Unknown?</vt:lpstr>
      <vt:lpstr>If Pregnancy Not Desired… GOAL: avoid pregnancy </vt:lpstr>
      <vt:lpstr>If Pregnancy Desired or Possible… GOAL: healthy birth / baby </vt:lpstr>
      <vt:lpstr>Gender and Pregnancy Questions</vt:lpstr>
      <vt:lpstr>Pregnancy Status v. Intention Role Play</vt:lpstr>
      <vt:lpstr>Welcome back!</vt:lpstr>
      <vt:lpstr>Referrals + Resources</vt:lpstr>
      <vt:lpstr>Quality Care</vt:lpstr>
      <vt:lpstr>Advocacy:  Helping Clients Prepare for their Visit</vt:lpstr>
      <vt:lpstr>Treatment + Family Planning Sites</vt:lpstr>
      <vt:lpstr>Financial Access to Reproductive Health Care</vt:lpstr>
      <vt:lpstr>Reporting Mistreatment</vt:lpstr>
      <vt:lpstr>PowerPoint Presentation</vt:lpstr>
      <vt:lpstr>Birth Control Clinic Finders</vt:lpstr>
      <vt:lpstr>Find Free Condoms - Online</vt:lpstr>
      <vt:lpstr>New Interaction Tool w/ Referrals</vt:lpstr>
      <vt:lpstr>PowerPoint Presentation</vt:lpstr>
      <vt:lpstr>PowerPoint Presentation</vt:lpstr>
      <vt:lpstr>PowerPoint Presentation</vt:lpstr>
      <vt:lpstr>Education Materials</vt:lpstr>
      <vt:lpstr>PowerPoint Presentation</vt:lpstr>
      <vt:lpstr>Essential Access Health Learning Portal</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Intention + Contraceptive Information: Interactions for Reducing Congenital Syphilis</dc:title>
  <dc:creator>Eisenmann, Amber</dc:creator>
  <cp:lastModifiedBy>Farro, Katie</cp:lastModifiedBy>
  <cp:revision>809</cp:revision>
  <dcterms:created xsi:type="dcterms:W3CDTF">2017-08-07T20:32:44Z</dcterms:created>
  <dcterms:modified xsi:type="dcterms:W3CDTF">2023-08-09T22:18:41Z</dcterms:modified>
</cp:coreProperties>
</file>