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57" r:id="rId5"/>
    <p:sldId id="272" r:id="rId6"/>
    <p:sldId id="274" r:id="rId7"/>
    <p:sldId id="277" r:id="rId8"/>
    <p:sldId id="280" r:id="rId9"/>
    <p:sldId id="304" r:id="rId10"/>
    <p:sldId id="285" r:id="rId11"/>
    <p:sldId id="302" r:id="rId12"/>
    <p:sldId id="278" r:id="rId13"/>
    <p:sldId id="279" r:id="rId14"/>
    <p:sldId id="281" r:id="rId15"/>
    <p:sldId id="282" r:id="rId16"/>
    <p:sldId id="284" r:id="rId17"/>
    <p:sldId id="292" r:id="rId18"/>
    <p:sldId id="262" r:id="rId19"/>
    <p:sldId id="294" r:id="rId20"/>
    <p:sldId id="298" r:id="rId21"/>
    <p:sldId id="268" r:id="rId22"/>
    <p:sldId id="269" r:id="rId23"/>
    <p:sldId id="275" r:id="rId24"/>
    <p:sldId id="267" r:id="rId25"/>
    <p:sldId id="263" r:id="rId26"/>
    <p:sldId id="297" r:id="rId27"/>
    <p:sldId id="300" r:id="rId28"/>
    <p:sldId id="301" r:id="rId29"/>
    <p:sldId id="276" r:id="rId30"/>
    <p:sldId id="303" r:id="rId31"/>
    <p:sldId id="288" r:id="rId32"/>
    <p:sldId id="307" r:id="rId33"/>
    <p:sldId id="308" r:id="rId34"/>
    <p:sldId id="309" r:id="rId35"/>
    <p:sldId id="286" r:id="rId36"/>
    <p:sldId id="293" r:id="rId37"/>
    <p:sldId id="289" r:id="rId38"/>
    <p:sldId id="305" r:id="rId39"/>
    <p:sldId id="306"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F33D9-F454-401D-B3C9-A8B6735E2D60}" v="224" dt="2023-02-14T11:34:55.066"/>
    <p1510:client id="{8D056F55-51CC-48D7-B336-B66680E25161}" v="8" dt="2023-02-14T19:15:46.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_rels/data5.xml.rels><?xml version="1.0" encoding="UTF-8" standalone="yes"?>
<Relationships xmlns="http://schemas.openxmlformats.org/package/2006/relationships"><Relationship Id="rId2" Type="http://schemas.openxmlformats.org/officeDocument/2006/relationships/hyperlink" Target="https://doi.org/10.1016/j.ebiom.2022.104041" TargetMode="External"/><Relationship Id="rId1" Type="http://schemas.openxmlformats.org/officeDocument/2006/relationships/hyperlink" Target="http://www.thelancet.com/"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s://www.cdc.gov/sids/index.htm" TargetMode="External"/><Relationship Id="rId2" Type="http://schemas.openxmlformats.org/officeDocument/2006/relationships/hyperlink" Target="https://www.aap.org/en-0us/advocacy-and-policy/aap-health-initiatives/safe-sleep/Pages/Safe-Sleep-Recommendations.aspx" TargetMode="External"/><Relationship Id="rId1" Type="http://schemas.openxmlformats.org/officeDocument/2006/relationships/hyperlink" Target="https://safetosleep.nichd.nih.gov/" TargetMode="External"/><Relationship Id="rId4" Type="http://schemas.openxmlformats.org/officeDocument/2006/relationships/hyperlink" Target="https://ct1.medstarhealth.org/content/uploads/sites/10/2017/08/BabyAnatomy-Safe-Sleep.jpg"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s://doi.org/10.1016/j.ebiom.2022.104041" TargetMode="External"/><Relationship Id="rId1" Type="http://schemas.openxmlformats.org/officeDocument/2006/relationships/hyperlink" Target="http://www.thelancet.com/"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ww.cdc.gov/sids/index.htm" TargetMode="External"/><Relationship Id="rId2" Type="http://schemas.openxmlformats.org/officeDocument/2006/relationships/hyperlink" Target="https://www.aap.org/en-0us/advocacy-and-policy/aap-health-initiatives/safe-sleep/Pages/Safe-Sleep-Recommendations.aspx" TargetMode="External"/><Relationship Id="rId1" Type="http://schemas.openxmlformats.org/officeDocument/2006/relationships/hyperlink" Target="https://safetosleep.nichd.nih.gov/" TargetMode="External"/><Relationship Id="rId4" Type="http://schemas.openxmlformats.org/officeDocument/2006/relationships/hyperlink" Target="https://ct1.medstarhealth.org/content/uploads/sites/10/2017/08/BabyAnatomy-Safe-Sleep.jp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1A52-190E-466C-85AD-74F33ADDCBC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594D45A-0B5C-40BC-8DD2-FCE5F00F3DEF}">
      <dgm:prSet/>
      <dgm:spPr/>
      <dgm:t>
        <a:bodyPr/>
        <a:lstStyle/>
        <a:p>
          <a:r>
            <a:rPr lang="en-US" dirty="0"/>
            <a:t>Any sudden and unexpected death, whether explained or unexplained occurring during infancy</a:t>
          </a:r>
        </a:p>
      </dgm:t>
    </dgm:pt>
    <dgm:pt modelId="{EC8940F4-E496-4688-B181-606FEC2BDD3C}" type="parTrans" cxnId="{4ED43E49-5452-47E9-B693-DFD957EC77DF}">
      <dgm:prSet/>
      <dgm:spPr/>
      <dgm:t>
        <a:bodyPr/>
        <a:lstStyle/>
        <a:p>
          <a:endParaRPr lang="en-US"/>
        </a:p>
      </dgm:t>
    </dgm:pt>
    <dgm:pt modelId="{B6073369-61B8-4D6F-B002-F4DEFAEF4051}" type="sibTrans" cxnId="{4ED43E49-5452-47E9-B693-DFD957EC77DF}">
      <dgm:prSet/>
      <dgm:spPr/>
      <dgm:t>
        <a:bodyPr/>
        <a:lstStyle/>
        <a:p>
          <a:endParaRPr lang="en-US"/>
        </a:p>
      </dgm:t>
    </dgm:pt>
    <dgm:pt modelId="{2928C8B2-8C19-401D-8886-1F3E1E5A181E}">
      <dgm:prSet custT="1"/>
      <dgm:spPr/>
      <dgm:t>
        <a:bodyPr/>
        <a:lstStyle/>
        <a:p>
          <a:r>
            <a:rPr lang="en-US" sz="1900" dirty="0"/>
            <a:t>After case investigation, it may be determined that the cause of death was by a specific unnatural or natural etiology such as suffocation, mechanical asphyxia entrapment, infections, ingestions, metabolic diseases, arrhythmia-associated cardiac channelopathies or trauma unintentional or nonaccidental)                      </a:t>
          </a:r>
          <a:r>
            <a:rPr lang="en-US" sz="1600" dirty="0"/>
            <a:t>Moon, Carlin &amp; Hand (2022). Recommendations for Reducing Infant Deaths in Sleep</a:t>
          </a:r>
        </a:p>
      </dgm:t>
    </dgm:pt>
    <dgm:pt modelId="{02FF5436-762E-4F18-BCFF-D8D401E15062}" type="parTrans" cxnId="{A88BD2D6-8511-46A7-94DA-D92C461F9B01}">
      <dgm:prSet/>
      <dgm:spPr/>
      <dgm:t>
        <a:bodyPr/>
        <a:lstStyle/>
        <a:p>
          <a:endParaRPr lang="en-US"/>
        </a:p>
      </dgm:t>
    </dgm:pt>
    <dgm:pt modelId="{9B363E76-49A5-46F6-A70F-23D957F85C51}" type="sibTrans" cxnId="{A88BD2D6-8511-46A7-94DA-D92C461F9B01}">
      <dgm:prSet/>
      <dgm:spPr/>
      <dgm:t>
        <a:bodyPr/>
        <a:lstStyle/>
        <a:p>
          <a:endParaRPr lang="en-US"/>
        </a:p>
      </dgm:t>
    </dgm:pt>
    <dgm:pt modelId="{33DD4E8C-1213-4005-9616-8A2ED554362F}" type="pres">
      <dgm:prSet presAssocID="{38051A52-190E-466C-85AD-74F33ADDCBCA}" presName="Name0" presStyleCnt="0">
        <dgm:presLayoutVars>
          <dgm:dir/>
          <dgm:animLvl val="lvl"/>
          <dgm:resizeHandles val="exact"/>
        </dgm:presLayoutVars>
      </dgm:prSet>
      <dgm:spPr/>
    </dgm:pt>
    <dgm:pt modelId="{2B00C98D-6851-4109-918F-E1BB8F6CC989}" type="pres">
      <dgm:prSet presAssocID="{2928C8B2-8C19-401D-8886-1F3E1E5A181E}" presName="boxAndChildren" presStyleCnt="0"/>
      <dgm:spPr/>
    </dgm:pt>
    <dgm:pt modelId="{15A1C252-EBE1-4BF2-86F8-5C046649C65F}" type="pres">
      <dgm:prSet presAssocID="{2928C8B2-8C19-401D-8886-1F3E1E5A181E}" presName="parentTextBox" presStyleLbl="node1" presStyleIdx="0" presStyleCnt="2"/>
      <dgm:spPr/>
    </dgm:pt>
    <dgm:pt modelId="{A7E4AC00-BBF4-4564-AC6A-A1C642461B78}" type="pres">
      <dgm:prSet presAssocID="{B6073369-61B8-4D6F-B002-F4DEFAEF4051}" presName="sp" presStyleCnt="0"/>
      <dgm:spPr/>
    </dgm:pt>
    <dgm:pt modelId="{D2FB92E1-E656-45FF-A6BA-5051AEFF8975}" type="pres">
      <dgm:prSet presAssocID="{A594D45A-0B5C-40BC-8DD2-FCE5F00F3DEF}" presName="arrowAndChildren" presStyleCnt="0"/>
      <dgm:spPr/>
    </dgm:pt>
    <dgm:pt modelId="{40DB9F27-AD45-4240-A21D-55968BFA9484}" type="pres">
      <dgm:prSet presAssocID="{A594D45A-0B5C-40BC-8DD2-FCE5F00F3DEF}" presName="parentTextArrow" presStyleLbl="node1" presStyleIdx="1" presStyleCnt="2"/>
      <dgm:spPr/>
    </dgm:pt>
  </dgm:ptLst>
  <dgm:cxnLst>
    <dgm:cxn modelId="{2D3FAC62-4961-4E28-B12F-F2E36DAD7D66}" type="presOf" srcId="{2928C8B2-8C19-401D-8886-1F3E1E5A181E}" destId="{15A1C252-EBE1-4BF2-86F8-5C046649C65F}" srcOrd="0" destOrd="0" presId="urn:microsoft.com/office/officeart/2005/8/layout/process4"/>
    <dgm:cxn modelId="{4ED43E49-5452-47E9-B693-DFD957EC77DF}" srcId="{38051A52-190E-466C-85AD-74F33ADDCBCA}" destId="{A594D45A-0B5C-40BC-8DD2-FCE5F00F3DEF}" srcOrd="0" destOrd="0" parTransId="{EC8940F4-E496-4688-B181-606FEC2BDD3C}" sibTransId="{B6073369-61B8-4D6F-B002-F4DEFAEF4051}"/>
    <dgm:cxn modelId="{BE5FEF51-06F5-42D4-BC1B-875813BD9498}" type="presOf" srcId="{38051A52-190E-466C-85AD-74F33ADDCBCA}" destId="{33DD4E8C-1213-4005-9616-8A2ED554362F}" srcOrd="0" destOrd="0" presId="urn:microsoft.com/office/officeart/2005/8/layout/process4"/>
    <dgm:cxn modelId="{5821E872-5513-46CD-9E20-6BADCD5015FE}" type="presOf" srcId="{A594D45A-0B5C-40BC-8DD2-FCE5F00F3DEF}" destId="{40DB9F27-AD45-4240-A21D-55968BFA9484}" srcOrd="0" destOrd="0" presId="urn:microsoft.com/office/officeart/2005/8/layout/process4"/>
    <dgm:cxn modelId="{A88BD2D6-8511-46A7-94DA-D92C461F9B01}" srcId="{38051A52-190E-466C-85AD-74F33ADDCBCA}" destId="{2928C8B2-8C19-401D-8886-1F3E1E5A181E}" srcOrd="1" destOrd="0" parTransId="{02FF5436-762E-4F18-BCFF-D8D401E15062}" sibTransId="{9B363E76-49A5-46F6-A70F-23D957F85C51}"/>
    <dgm:cxn modelId="{F291B4F2-AB41-4BF1-B24E-D916FCC0C5A6}" type="presParOf" srcId="{33DD4E8C-1213-4005-9616-8A2ED554362F}" destId="{2B00C98D-6851-4109-918F-E1BB8F6CC989}" srcOrd="0" destOrd="0" presId="urn:microsoft.com/office/officeart/2005/8/layout/process4"/>
    <dgm:cxn modelId="{B7A9AA5D-CEC8-471F-A16D-C12489AD71F0}" type="presParOf" srcId="{2B00C98D-6851-4109-918F-E1BB8F6CC989}" destId="{15A1C252-EBE1-4BF2-86F8-5C046649C65F}" srcOrd="0" destOrd="0" presId="urn:microsoft.com/office/officeart/2005/8/layout/process4"/>
    <dgm:cxn modelId="{1A3CA8F2-8D78-4C66-8C56-E6419B3DE1FF}" type="presParOf" srcId="{33DD4E8C-1213-4005-9616-8A2ED554362F}" destId="{A7E4AC00-BBF4-4564-AC6A-A1C642461B78}" srcOrd="1" destOrd="0" presId="urn:microsoft.com/office/officeart/2005/8/layout/process4"/>
    <dgm:cxn modelId="{A2C63475-4A26-45FF-B725-B34126B983FF}" type="presParOf" srcId="{33DD4E8C-1213-4005-9616-8A2ED554362F}" destId="{D2FB92E1-E656-45FF-A6BA-5051AEFF8975}" srcOrd="2" destOrd="0" presId="urn:microsoft.com/office/officeart/2005/8/layout/process4"/>
    <dgm:cxn modelId="{722B527F-5300-490E-A02A-8FA8066E5901}" type="presParOf" srcId="{D2FB92E1-E656-45FF-A6BA-5051AEFF8975}" destId="{40DB9F27-AD45-4240-A21D-55968BFA948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617F0-2101-43F8-90EC-56637A412B5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0D16363E-86DF-4725-8527-1DB2B95A2164}">
      <dgm:prSet custT="1"/>
      <dgm:spPr/>
      <dgm:t>
        <a:bodyPr/>
        <a:lstStyle/>
        <a:p>
          <a:r>
            <a:rPr lang="en-US" sz="1600" dirty="0"/>
            <a:t>A subcategory of SUIDS and is a cause assigned to Sudden Infant deaths – that doesn’t have a known cause or cannot be explained - even after a full investigation, including at the scene, autopsy and review of clinical history of a baby between 1 month and 1 year of age</a:t>
          </a:r>
        </a:p>
      </dgm:t>
    </dgm:pt>
    <dgm:pt modelId="{82F0B50D-1A5C-4E09-8D0A-B8E701B92E41}" type="parTrans" cxnId="{7B5BD4CA-006F-4E12-BF38-D85ADC321276}">
      <dgm:prSet/>
      <dgm:spPr/>
      <dgm:t>
        <a:bodyPr/>
        <a:lstStyle/>
        <a:p>
          <a:endParaRPr lang="en-US"/>
        </a:p>
      </dgm:t>
    </dgm:pt>
    <dgm:pt modelId="{8FA9191A-2A33-4364-982B-7D59EF2813E9}" type="sibTrans" cxnId="{7B5BD4CA-006F-4E12-BF38-D85ADC321276}">
      <dgm:prSet/>
      <dgm:spPr/>
      <dgm:t>
        <a:bodyPr/>
        <a:lstStyle/>
        <a:p>
          <a:endParaRPr lang="en-US"/>
        </a:p>
      </dgm:t>
    </dgm:pt>
    <dgm:pt modelId="{562698B2-C278-4DC4-8005-C51FC031DE33}">
      <dgm:prSet custT="1"/>
      <dgm:spPr/>
      <dgm:t>
        <a:bodyPr/>
        <a:lstStyle/>
        <a:p>
          <a:r>
            <a:rPr lang="en-US" sz="2400" dirty="0"/>
            <a:t>About 50% of these deaths that occur in the U.S. are from SIDS</a:t>
          </a:r>
        </a:p>
      </dgm:t>
    </dgm:pt>
    <dgm:pt modelId="{4375F865-4C4D-40EA-98E8-6B48538177DA}" type="parTrans" cxnId="{197BBB6C-B059-4368-95AB-6EDD1C2CBBE3}">
      <dgm:prSet/>
      <dgm:spPr/>
      <dgm:t>
        <a:bodyPr/>
        <a:lstStyle/>
        <a:p>
          <a:endParaRPr lang="en-US"/>
        </a:p>
      </dgm:t>
    </dgm:pt>
    <dgm:pt modelId="{30BB08B4-07F0-4FDD-A182-27421A3FE103}" type="sibTrans" cxnId="{197BBB6C-B059-4368-95AB-6EDD1C2CBBE3}">
      <dgm:prSet/>
      <dgm:spPr/>
      <dgm:t>
        <a:bodyPr/>
        <a:lstStyle/>
        <a:p>
          <a:endParaRPr lang="en-US"/>
        </a:p>
      </dgm:t>
    </dgm:pt>
    <dgm:pt modelId="{A0DC770E-375E-48D7-9DF1-DEE418DD0504}">
      <dgm:prSet custT="1"/>
      <dgm:spPr/>
      <dgm:t>
        <a:bodyPr/>
        <a:lstStyle/>
        <a:p>
          <a:r>
            <a:rPr lang="en-US" sz="2400" dirty="0"/>
            <a:t>It is the leading cause of death among babies 1 month – 1 year of age</a:t>
          </a:r>
        </a:p>
      </dgm:t>
    </dgm:pt>
    <dgm:pt modelId="{837DCF70-CCA8-4AA9-B08E-64C3987D27A8}" type="parTrans" cxnId="{8C4EE2C7-F421-4356-93DF-407CA66B9ABA}">
      <dgm:prSet/>
      <dgm:spPr/>
      <dgm:t>
        <a:bodyPr/>
        <a:lstStyle/>
        <a:p>
          <a:endParaRPr lang="en-US"/>
        </a:p>
      </dgm:t>
    </dgm:pt>
    <dgm:pt modelId="{AC1B686A-2E2A-49BA-9F6F-5F992F2FB3FF}" type="sibTrans" cxnId="{8C4EE2C7-F421-4356-93DF-407CA66B9ABA}">
      <dgm:prSet/>
      <dgm:spPr/>
      <dgm:t>
        <a:bodyPr/>
        <a:lstStyle/>
        <a:p>
          <a:endParaRPr lang="en-US"/>
        </a:p>
      </dgm:t>
    </dgm:pt>
    <dgm:pt modelId="{54A114CA-2C58-408C-ADEF-CC261E3A5BA7}">
      <dgm:prSet custT="1"/>
      <dgm:spPr/>
      <dgm:t>
        <a:bodyPr/>
        <a:lstStyle/>
        <a:p>
          <a:r>
            <a:rPr lang="en-US" sz="2400" dirty="0"/>
            <a:t>Most SIDS deaths happen when babies are between 1 and 4 months of age</a:t>
          </a:r>
        </a:p>
      </dgm:t>
    </dgm:pt>
    <dgm:pt modelId="{AC05313F-F586-441B-A7C1-4ADB86B7AECF}" type="parTrans" cxnId="{53AC786C-4009-4762-AD74-8353DE656CDD}">
      <dgm:prSet/>
      <dgm:spPr/>
      <dgm:t>
        <a:bodyPr/>
        <a:lstStyle/>
        <a:p>
          <a:endParaRPr lang="en-US"/>
        </a:p>
      </dgm:t>
    </dgm:pt>
    <dgm:pt modelId="{4A903192-2DFF-4137-A4D3-4B29722384A3}" type="sibTrans" cxnId="{53AC786C-4009-4762-AD74-8353DE656CDD}">
      <dgm:prSet/>
      <dgm:spPr/>
      <dgm:t>
        <a:bodyPr/>
        <a:lstStyle/>
        <a:p>
          <a:endParaRPr lang="en-US"/>
        </a:p>
      </dgm:t>
    </dgm:pt>
    <dgm:pt modelId="{90318CF5-FC87-428C-B38E-FCC90BBE3642}">
      <dgm:prSet custT="1"/>
      <dgm:spPr/>
      <dgm:t>
        <a:bodyPr/>
        <a:lstStyle/>
        <a:p>
          <a:r>
            <a:rPr lang="en-US" sz="2700" dirty="0"/>
            <a:t>- </a:t>
          </a:r>
          <a:r>
            <a:rPr lang="en-US" sz="1600" dirty="0"/>
            <a:t>NIH Safe to Sleep, U.S. HHS (2017)</a:t>
          </a:r>
        </a:p>
      </dgm:t>
    </dgm:pt>
    <dgm:pt modelId="{91104739-3497-412E-85EA-39F59345B2CA}" type="parTrans" cxnId="{32CE6FDE-A64D-407E-945E-4C485771F4E0}">
      <dgm:prSet/>
      <dgm:spPr/>
      <dgm:t>
        <a:bodyPr/>
        <a:lstStyle/>
        <a:p>
          <a:endParaRPr lang="en-US"/>
        </a:p>
      </dgm:t>
    </dgm:pt>
    <dgm:pt modelId="{B8A00320-0D3F-44B9-8D2C-8AB2BAEBAEC9}" type="sibTrans" cxnId="{32CE6FDE-A64D-407E-945E-4C485771F4E0}">
      <dgm:prSet/>
      <dgm:spPr/>
      <dgm:t>
        <a:bodyPr/>
        <a:lstStyle/>
        <a:p>
          <a:endParaRPr lang="en-US"/>
        </a:p>
      </dgm:t>
    </dgm:pt>
    <dgm:pt modelId="{740E0B2A-09E5-42E7-94FE-9D058032DF2A}" type="pres">
      <dgm:prSet presAssocID="{7FD617F0-2101-43F8-90EC-56637A412B54}" presName="outerComposite" presStyleCnt="0">
        <dgm:presLayoutVars>
          <dgm:chMax val="5"/>
          <dgm:dir/>
          <dgm:resizeHandles val="exact"/>
        </dgm:presLayoutVars>
      </dgm:prSet>
      <dgm:spPr/>
    </dgm:pt>
    <dgm:pt modelId="{9C178590-40A0-4AD4-A9BA-7B770116E416}" type="pres">
      <dgm:prSet presAssocID="{7FD617F0-2101-43F8-90EC-56637A412B54}" presName="dummyMaxCanvas" presStyleCnt="0">
        <dgm:presLayoutVars/>
      </dgm:prSet>
      <dgm:spPr/>
    </dgm:pt>
    <dgm:pt modelId="{62A23B4E-3DC8-4284-BA3A-F932EBFF02DE}" type="pres">
      <dgm:prSet presAssocID="{7FD617F0-2101-43F8-90EC-56637A412B54}" presName="FiveNodes_1" presStyleLbl="node1" presStyleIdx="0" presStyleCnt="5" custScaleY="129468">
        <dgm:presLayoutVars>
          <dgm:bulletEnabled val="1"/>
        </dgm:presLayoutVars>
      </dgm:prSet>
      <dgm:spPr/>
    </dgm:pt>
    <dgm:pt modelId="{5A37E4AE-92E9-4A45-A21A-26BCBDB228C7}" type="pres">
      <dgm:prSet presAssocID="{7FD617F0-2101-43F8-90EC-56637A412B54}" presName="FiveNodes_2" presStyleLbl="node1" presStyleIdx="1" presStyleCnt="5">
        <dgm:presLayoutVars>
          <dgm:bulletEnabled val="1"/>
        </dgm:presLayoutVars>
      </dgm:prSet>
      <dgm:spPr/>
    </dgm:pt>
    <dgm:pt modelId="{0803799C-C942-4C00-961F-BC568D6F6DF3}" type="pres">
      <dgm:prSet presAssocID="{7FD617F0-2101-43F8-90EC-56637A412B54}" presName="FiveNodes_3" presStyleLbl="node1" presStyleIdx="2" presStyleCnt="5">
        <dgm:presLayoutVars>
          <dgm:bulletEnabled val="1"/>
        </dgm:presLayoutVars>
      </dgm:prSet>
      <dgm:spPr/>
    </dgm:pt>
    <dgm:pt modelId="{BD22E1E1-B597-4BE6-A5ED-2FD090E2A77B}" type="pres">
      <dgm:prSet presAssocID="{7FD617F0-2101-43F8-90EC-56637A412B54}" presName="FiveNodes_4" presStyleLbl="node1" presStyleIdx="3" presStyleCnt="5">
        <dgm:presLayoutVars>
          <dgm:bulletEnabled val="1"/>
        </dgm:presLayoutVars>
      </dgm:prSet>
      <dgm:spPr/>
    </dgm:pt>
    <dgm:pt modelId="{7C298EC0-51C6-4F25-A19F-C2E413C835F9}" type="pres">
      <dgm:prSet presAssocID="{7FD617F0-2101-43F8-90EC-56637A412B54}" presName="FiveNodes_5" presStyleLbl="node1" presStyleIdx="4" presStyleCnt="5">
        <dgm:presLayoutVars>
          <dgm:bulletEnabled val="1"/>
        </dgm:presLayoutVars>
      </dgm:prSet>
      <dgm:spPr/>
    </dgm:pt>
    <dgm:pt modelId="{AA59F468-3827-457E-BD3A-98F6E3F30A95}" type="pres">
      <dgm:prSet presAssocID="{7FD617F0-2101-43F8-90EC-56637A412B54}" presName="FiveConn_1-2" presStyleLbl="fgAccFollowNode1" presStyleIdx="0" presStyleCnt="4">
        <dgm:presLayoutVars>
          <dgm:bulletEnabled val="1"/>
        </dgm:presLayoutVars>
      </dgm:prSet>
      <dgm:spPr/>
    </dgm:pt>
    <dgm:pt modelId="{7696995C-E92B-4E37-8ADC-7FEC4FB7EF2D}" type="pres">
      <dgm:prSet presAssocID="{7FD617F0-2101-43F8-90EC-56637A412B54}" presName="FiveConn_2-3" presStyleLbl="fgAccFollowNode1" presStyleIdx="1" presStyleCnt="4">
        <dgm:presLayoutVars>
          <dgm:bulletEnabled val="1"/>
        </dgm:presLayoutVars>
      </dgm:prSet>
      <dgm:spPr/>
    </dgm:pt>
    <dgm:pt modelId="{064BE66E-A3E3-43D6-8451-AB810F3C305B}" type="pres">
      <dgm:prSet presAssocID="{7FD617F0-2101-43F8-90EC-56637A412B54}" presName="FiveConn_3-4" presStyleLbl="fgAccFollowNode1" presStyleIdx="2" presStyleCnt="4">
        <dgm:presLayoutVars>
          <dgm:bulletEnabled val="1"/>
        </dgm:presLayoutVars>
      </dgm:prSet>
      <dgm:spPr/>
    </dgm:pt>
    <dgm:pt modelId="{82368CFB-A783-4A07-A565-2992D99999E7}" type="pres">
      <dgm:prSet presAssocID="{7FD617F0-2101-43F8-90EC-56637A412B54}" presName="FiveConn_4-5" presStyleLbl="fgAccFollowNode1" presStyleIdx="3" presStyleCnt="4">
        <dgm:presLayoutVars>
          <dgm:bulletEnabled val="1"/>
        </dgm:presLayoutVars>
      </dgm:prSet>
      <dgm:spPr/>
    </dgm:pt>
    <dgm:pt modelId="{8299551B-F727-4A35-BF11-7A34645EA225}" type="pres">
      <dgm:prSet presAssocID="{7FD617F0-2101-43F8-90EC-56637A412B54}" presName="FiveNodes_1_text" presStyleLbl="node1" presStyleIdx="4" presStyleCnt="5">
        <dgm:presLayoutVars>
          <dgm:bulletEnabled val="1"/>
        </dgm:presLayoutVars>
      </dgm:prSet>
      <dgm:spPr/>
    </dgm:pt>
    <dgm:pt modelId="{2E01AFC1-EF76-42AF-B22D-7FA9E438E914}" type="pres">
      <dgm:prSet presAssocID="{7FD617F0-2101-43F8-90EC-56637A412B54}" presName="FiveNodes_2_text" presStyleLbl="node1" presStyleIdx="4" presStyleCnt="5">
        <dgm:presLayoutVars>
          <dgm:bulletEnabled val="1"/>
        </dgm:presLayoutVars>
      </dgm:prSet>
      <dgm:spPr/>
    </dgm:pt>
    <dgm:pt modelId="{86DBACB2-3F19-4535-81D0-9F5C2C734442}" type="pres">
      <dgm:prSet presAssocID="{7FD617F0-2101-43F8-90EC-56637A412B54}" presName="FiveNodes_3_text" presStyleLbl="node1" presStyleIdx="4" presStyleCnt="5">
        <dgm:presLayoutVars>
          <dgm:bulletEnabled val="1"/>
        </dgm:presLayoutVars>
      </dgm:prSet>
      <dgm:spPr/>
    </dgm:pt>
    <dgm:pt modelId="{8144F25F-63F8-46A3-AB98-9A6D6AAA253E}" type="pres">
      <dgm:prSet presAssocID="{7FD617F0-2101-43F8-90EC-56637A412B54}" presName="FiveNodes_4_text" presStyleLbl="node1" presStyleIdx="4" presStyleCnt="5">
        <dgm:presLayoutVars>
          <dgm:bulletEnabled val="1"/>
        </dgm:presLayoutVars>
      </dgm:prSet>
      <dgm:spPr/>
    </dgm:pt>
    <dgm:pt modelId="{E340AC30-9114-4312-A7F4-6378BEC34018}" type="pres">
      <dgm:prSet presAssocID="{7FD617F0-2101-43F8-90EC-56637A412B54}" presName="FiveNodes_5_text" presStyleLbl="node1" presStyleIdx="4" presStyleCnt="5">
        <dgm:presLayoutVars>
          <dgm:bulletEnabled val="1"/>
        </dgm:presLayoutVars>
      </dgm:prSet>
      <dgm:spPr/>
    </dgm:pt>
  </dgm:ptLst>
  <dgm:cxnLst>
    <dgm:cxn modelId="{BCB62604-A72A-4EE9-8B4F-CD1CBA0A9FC2}" type="presOf" srcId="{30BB08B4-07F0-4FDD-A182-27421A3FE103}" destId="{7696995C-E92B-4E37-8ADC-7FEC4FB7EF2D}" srcOrd="0" destOrd="0" presId="urn:microsoft.com/office/officeart/2005/8/layout/vProcess5"/>
    <dgm:cxn modelId="{70506014-E65F-4816-B74E-4D2E9126DC42}" type="presOf" srcId="{A0DC770E-375E-48D7-9DF1-DEE418DD0504}" destId="{0803799C-C942-4C00-961F-BC568D6F6DF3}" srcOrd="0" destOrd="0" presId="urn:microsoft.com/office/officeart/2005/8/layout/vProcess5"/>
    <dgm:cxn modelId="{081EF05D-959B-4539-B5AA-AF5749F74EB8}" type="presOf" srcId="{A0DC770E-375E-48D7-9DF1-DEE418DD0504}" destId="{86DBACB2-3F19-4535-81D0-9F5C2C734442}" srcOrd="1" destOrd="0" presId="urn:microsoft.com/office/officeart/2005/8/layout/vProcess5"/>
    <dgm:cxn modelId="{CB35EC43-2C33-429F-A70F-D23F3F363D95}" type="presOf" srcId="{4A903192-2DFF-4137-A4D3-4B29722384A3}" destId="{82368CFB-A783-4A07-A565-2992D99999E7}" srcOrd="0" destOrd="0" presId="urn:microsoft.com/office/officeart/2005/8/layout/vProcess5"/>
    <dgm:cxn modelId="{15419264-8280-477C-BD94-3D65455E9B58}" type="presOf" srcId="{0D16363E-86DF-4725-8527-1DB2B95A2164}" destId="{8299551B-F727-4A35-BF11-7A34645EA225}" srcOrd="1" destOrd="0" presId="urn:microsoft.com/office/officeart/2005/8/layout/vProcess5"/>
    <dgm:cxn modelId="{2BE6FB67-7BDB-4477-9149-EF61657932F4}" type="presOf" srcId="{90318CF5-FC87-428C-B38E-FCC90BBE3642}" destId="{E340AC30-9114-4312-A7F4-6378BEC34018}" srcOrd="1" destOrd="0" presId="urn:microsoft.com/office/officeart/2005/8/layout/vProcess5"/>
    <dgm:cxn modelId="{53AC786C-4009-4762-AD74-8353DE656CDD}" srcId="{7FD617F0-2101-43F8-90EC-56637A412B54}" destId="{54A114CA-2C58-408C-ADEF-CC261E3A5BA7}" srcOrd="3" destOrd="0" parTransId="{AC05313F-F586-441B-A7C1-4ADB86B7AECF}" sibTransId="{4A903192-2DFF-4137-A4D3-4B29722384A3}"/>
    <dgm:cxn modelId="{197BBB6C-B059-4368-95AB-6EDD1C2CBBE3}" srcId="{7FD617F0-2101-43F8-90EC-56637A412B54}" destId="{562698B2-C278-4DC4-8005-C51FC031DE33}" srcOrd="1" destOrd="0" parTransId="{4375F865-4C4D-40EA-98E8-6B48538177DA}" sibTransId="{30BB08B4-07F0-4FDD-A182-27421A3FE103}"/>
    <dgm:cxn modelId="{0F5A3750-8BCA-4A6B-89B1-63F7849B2830}" type="presOf" srcId="{0D16363E-86DF-4725-8527-1DB2B95A2164}" destId="{62A23B4E-3DC8-4284-BA3A-F932EBFF02DE}" srcOrd="0" destOrd="0" presId="urn:microsoft.com/office/officeart/2005/8/layout/vProcess5"/>
    <dgm:cxn modelId="{AF283A52-91B5-4AE0-B66D-5249D326C666}" type="presOf" srcId="{AC1B686A-2E2A-49BA-9F6F-5F992F2FB3FF}" destId="{064BE66E-A3E3-43D6-8451-AB810F3C305B}" srcOrd="0" destOrd="0" presId="urn:microsoft.com/office/officeart/2005/8/layout/vProcess5"/>
    <dgm:cxn modelId="{396B7155-63B7-49D4-8811-9FC389A9FAA6}" type="presOf" srcId="{8FA9191A-2A33-4364-982B-7D59EF2813E9}" destId="{AA59F468-3827-457E-BD3A-98F6E3F30A95}" srcOrd="0" destOrd="0" presId="urn:microsoft.com/office/officeart/2005/8/layout/vProcess5"/>
    <dgm:cxn modelId="{4E91778A-96EE-487C-A44B-6F1130213EEA}" type="presOf" srcId="{562698B2-C278-4DC4-8005-C51FC031DE33}" destId="{2E01AFC1-EF76-42AF-B22D-7FA9E438E914}" srcOrd="1" destOrd="0" presId="urn:microsoft.com/office/officeart/2005/8/layout/vProcess5"/>
    <dgm:cxn modelId="{45E629A8-867F-4B7D-BAFE-1EA40E144CD0}" type="presOf" srcId="{7FD617F0-2101-43F8-90EC-56637A412B54}" destId="{740E0B2A-09E5-42E7-94FE-9D058032DF2A}" srcOrd="0" destOrd="0" presId="urn:microsoft.com/office/officeart/2005/8/layout/vProcess5"/>
    <dgm:cxn modelId="{6CDA55C5-5E34-4CBF-A730-3D0DBBAD27D4}" type="presOf" srcId="{54A114CA-2C58-408C-ADEF-CC261E3A5BA7}" destId="{BD22E1E1-B597-4BE6-A5ED-2FD090E2A77B}" srcOrd="0" destOrd="0" presId="urn:microsoft.com/office/officeart/2005/8/layout/vProcess5"/>
    <dgm:cxn modelId="{8C4EE2C7-F421-4356-93DF-407CA66B9ABA}" srcId="{7FD617F0-2101-43F8-90EC-56637A412B54}" destId="{A0DC770E-375E-48D7-9DF1-DEE418DD0504}" srcOrd="2" destOrd="0" parTransId="{837DCF70-CCA8-4AA9-B08E-64C3987D27A8}" sibTransId="{AC1B686A-2E2A-49BA-9F6F-5F992F2FB3FF}"/>
    <dgm:cxn modelId="{E0813CC9-F0BE-4319-9A7B-270028A1F35A}" type="presOf" srcId="{54A114CA-2C58-408C-ADEF-CC261E3A5BA7}" destId="{8144F25F-63F8-46A3-AB98-9A6D6AAA253E}" srcOrd="1" destOrd="0" presId="urn:microsoft.com/office/officeart/2005/8/layout/vProcess5"/>
    <dgm:cxn modelId="{7B5BD4CA-006F-4E12-BF38-D85ADC321276}" srcId="{7FD617F0-2101-43F8-90EC-56637A412B54}" destId="{0D16363E-86DF-4725-8527-1DB2B95A2164}" srcOrd="0" destOrd="0" parTransId="{82F0B50D-1A5C-4E09-8D0A-B8E701B92E41}" sibTransId="{8FA9191A-2A33-4364-982B-7D59EF2813E9}"/>
    <dgm:cxn modelId="{32CE6FDE-A64D-407E-945E-4C485771F4E0}" srcId="{7FD617F0-2101-43F8-90EC-56637A412B54}" destId="{90318CF5-FC87-428C-B38E-FCC90BBE3642}" srcOrd="4" destOrd="0" parTransId="{91104739-3497-412E-85EA-39F59345B2CA}" sibTransId="{B8A00320-0D3F-44B9-8D2C-8AB2BAEBAEC9}"/>
    <dgm:cxn modelId="{8737C1FD-D35D-4023-AF3B-6894DECB55BD}" type="presOf" srcId="{90318CF5-FC87-428C-B38E-FCC90BBE3642}" destId="{7C298EC0-51C6-4F25-A19F-C2E413C835F9}" srcOrd="0" destOrd="0" presId="urn:microsoft.com/office/officeart/2005/8/layout/vProcess5"/>
    <dgm:cxn modelId="{073D97FE-DF35-40B0-90CA-BAAEB2D98C2C}" type="presOf" srcId="{562698B2-C278-4DC4-8005-C51FC031DE33}" destId="{5A37E4AE-92E9-4A45-A21A-26BCBDB228C7}" srcOrd="0" destOrd="0" presId="urn:microsoft.com/office/officeart/2005/8/layout/vProcess5"/>
    <dgm:cxn modelId="{65FE072F-C0F5-412A-9E13-0E89A452F9FA}" type="presParOf" srcId="{740E0B2A-09E5-42E7-94FE-9D058032DF2A}" destId="{9C178590-40A0-4AD4-A9BA-7B770116E416}" srcOrd="0" destOrd="0" presId="urn:microsoft.com/office/officeart/2005/8/layout/vProcess5"/>
    <dgm:cxn modelId="{CF4B12F3-7685-4495-9048-0ADD612218C6}" type="presParOf" srcId="{740E0B2A-09E5-42E7-94FE-9D058032DF2A}" destId="{62A23B4E-3DC8-4284-BA3A-F932EBFF02DE}" srcOrd="1" destOrd="0" presId="urn:microsoft.com/office/officeart/2005/8/layout/vProcess5"/>
    <dgm:cxn modelId="{B15CB716-0F41-4BE4-967A-1C76F33EAC69}" type="presParOf" srcId="{740E0B2A-09E5-42E7-94FE-9D058032DF2A}" destId="{5A37E4AE-92E9-4A45-A21A-26BCBDB228C7}" srcOrd="2" destOrd="0" presId="urn:microsoft.com/office/officeart/2005/8/layout/vProcess5"/>
    <dgm:cxn modelId="{1DFDE499-755B-4C31-B484-03C31A2CB84A}" type="presParOf" srcId="{740E0B2A-09E5-42E7-94FE-9D058032DF2A}" destId="{0803799C-C942-4C00-961F-BC568D6F6DF3}" srcOrd="3" destOrd="0" presId="urn:microsoft.com/office/officeart/2005/8/layout/vProcess5"/>
    <dgm:cxn modelId="{7511C781-F33D-414A-8AC5-4ACBAEEA772C}" type="presParOf" srcId="{740E0B2A-09E5-42E7-94FE-9D058032DF2A}" destId="{BD22E1E1-B597-4BE6-A5ED-2FD090E2A77B}" srcOrd="4" destOrd="0" presId="urn:microsoft.com/office/officeart/2005/8/layout/vProcess5"/>
    <dgm:cxn modelId="{B722BA57-28FB-4FB3-9603-F475698EE3EA}" type="presParOf" srcId="{740E0B2A-09E5-42E7-94FE-9D058032DF2A}" destId="{7C298EC0-51C6-4F25-A19F-C2E413C835F9}" srcOrd="5" destOrd="0" presId="urn:microsoft.com/office/officeart/2005/8/layout/vProcess5"/>
    <dgm:cxn modelId="{C2A459AE-E71B-42DB-B470-55A50F83D239}" type="presParOf" srcId="{740E0B2A-09E5-42E7-94FE-9D058032DF2A}" destId="{AA59F468-3827-457E-BD3A-98F6E3F30A95}" srcOrd="6" destOrd="0" presId="urn:microsoft.com/office/officeart/2005/8/layout/vProcess5"/>
    <dgm:cxn modelId="{F150FAD2-70E8-4407-9D21-2020C682B9E1}" type="presParOf" srcId="{740E0B2A-09E5-42E7-94FE-9D058032DF2A}" destId="{7696995C-E92B-4E37-8ADC-7FEC4FB7EF2D}" srcOrd="7" destOrd="0" presId="urn:microsoft.com/office/officeart/2005/8/layout/vProcess5"/>
    <dgm:cxn modelId="{22C7574D-199D-4ECB-AAE2-3971409788E7}" type="presParOf" srcId="{740E0B2A-09E5-42E7-94FE-9D058032DF2A}" destId="{064BE66E-A3E3-43D6-8451-AB810F3C305B}" srcOrd="8" destOrd="0" presId="urn:microsoft.com/office/officeart/2005/8/layout/vProcess5"/>
    <dgm:cxn modelId="{E27361C1-982F-4EA5-8F0B-89A2359B3DED}" type="presParOf" srcId="{740E0B2A-09E5-42E7-94FE-9D058032DF2A}" destId="{82368CFB-A783-4A07-A565-2992D99999E7}" srcOrd="9" destOrd="0" presId="urn:microsoft.com/office/officeart/2005/8/layout/vProcess5"/>
    <dgm:cxn modelId="{EDF010CB-C993-4ED3-9356-F7462C363A90}" type="presParOf" srcId="{740E0B2A-09E5-42E7-94FE-9D058032DF2A}" destId="{8299551B-F727-4A35-BF11-7A34645EA225}" srcOrd="10" destOrd="0" presId="urn:microsoft.com/office/officeart/2005/8/layout/vProcess5"/>
    <dgm:cxn modelId="{5F03E985-7570-403B-8E40-D9CB5CD34331}" type="presParOf" srcId="{740E0B2A-09E5-42E7-94FE-9D058032DF2A}" destId="{2E01AFC1-EF76-42AF-B22D-7FA9E438E914}" srcOrd="11" destOrd="0" presId="urn:microsoft.com/office/officeart/2005/8/layout/vProcess5"/>
    <dgm:cxn modelId="{E415CAAA-6821-4232-9121-C889A46C8556}" type="presParOf" srcId="{740E0B2A-09E5-42E7-94FE-9D058032DF2A}" destId="{86DBACB2-3F19-4535-81D0-9F5C2C734442}" srcOrd="12" destOrd="0" presId="urn:microsoft.com/office/officeart/2005/8/layout/vProcess5"/>
    <dgm:cxn modelId="{FCDBBB49-3D0F-4ECB-A55C-7A5D65663117}" type="presParOf" srcId="{740E0B2A-09E5-42E7-94FE-9D058032DF2A}" destId="{8144F25F-63F8-46A3-AB98-9A6D6AAA253E}" srcOrd="13" destOrd="0" presId="urn:microsoft.com/office/officeart/2005/8/layout/vProcess5"/>
    <dgm:cxn modelId="{EDFEC487-6998-4B83-81A8-69577240AECB}" type="presParOf" srcId="{740E0B2A-09E5-42E7-94FE-9D058032DF2A}" destId="{E340AC30-9114-4312-A7F4-6378BEC3401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8B031-4227-4821-8CE9-9363CC610EC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4216337-DAD4-4F50-86FC-077BFA450EB1}">
      <dgm:prSet/>
      <dgm:spPr/>
      <dgm:t>
        <a:bodyPr/>
        <a:lstStyle/>
        <a:p>
          <a:r>
            <a:rPr lang="en-US"/>
            <a:t>Parents and sometimes healthcare professionals believe that infants will choke more if the baby is on its back. It is important to model the correct position.</a:t>
          </a:r>
        </a:p>
      </dgm:t>
    </dgm:pt>
    <dgm:pt modelId="{0B6C192A-7DFC-4811-A679-39AA205A9009}" type="parTrans" cxnId="{3DCBB525-9153-4F53-A9C4-97D44B44C7E5}">
      <dgm:prSet/>
      <dgm:spPr/>
      <dgm:t>
        <a:bodyPr/>
        <a:lstStyle/>
        <a:p>
          <a:endParaRPr lang="en-US"/>
        </a:p>
      </dgm:t>
    </dgm:pt>
    <dgm:pt modelId="{4E93C83A-B12F-4238-ABCE-247E0DA25681}" type="sibTrans" cxnId="{3DCBB525-9153-4F53-A9C4-97D44B44C7E5}">
      <dgm:prSet/>
      <dgm:spPr/>
      <dgm:t>
        <a:bodyPr/>
        <a:lstStyle/>
        <a:p>
          <a:endParaRPr lang="en-US"/>
        </a:p>
      </dgm:t>
    </dgm:pt>
    <dgm:pt modelId="{34D49387-6DCC-4A2D-828C-16867A545188}">
      <dgm:prSet/>
      <dgm:spPr/>
      <dgm:t>
        <a:bodyPr/>
        <a:lstStyle/>
        <a:p>
          <a:r>
            <a:rPr lang="en-US"/>
            <a:t>Often times I see infants propped on their side, the bassinet elevated, or blankets placed over the bassinet</a:t>
          </a:r>
        </a:p>
      </dgm:t>
    </dgm:pt>
    <dgm:pt modelId="{0AAB0CF7-2140-49C3-8319-AFFFBDDC3555}" type="parTrans" cxnId="{83010CCF-68AB-4350-93E0-B08BABACF7F8}">
      <dgm:prSet/>
      <dgm:spPr/>
      <dgm:t>
        <a:bodyPr/>
        <a:lstStyle/>
        <a:p>
          <a:endParaRPr lang="en-US"/>
        </a:p>
      </dgm:t>
    </dgm:pt>
    <dgm:pt modelId="{84C79952-8408-441E-A0AD-EBECCEF7A7A6}" type="sibTrans" cxnId="{83010CCF-68AB-4350-93E0-B08BABACF7F8}">
      <dgm:prSet/>
      <dgm:spPr/>
      <dgm:t>
        <a:bodyPr/>
        <a:lstStyle/>
        <a:p>
          <a:endParaRPr lang="en-US"/>
        </a:p>
      </dgm:t>
    </dgm:pt>
    <dgm:pt modelId="{E75BD0E4-717A-4627-AEA4-1FA06B4EB396}">
      <dgm:prSet/>
      <dgm:spPr/>
      <dgm:t>
        <a:bodyPr/>
        <a:lstStyle/>
        <a:p>
          <a:r>
            <a:rPr lang="en-US"/>
            <a:t>Teach parents that back sleeping will not cause the baby to choke – it protects them from choking</a:t>
          </a:r>
        </a:p>
      </dgm:t>
    </dgm:pt>
    <dgm:pt modelId="{C371C4A6-4C7E-45A0-941C-F1A8D00D9641}" type="parTrans" cxnId="{014BD359-3F9B-4C06-A90F-621FAEAE7E2C}">
      <dgm:prSet/>
      <dgm:spPr/>
      <dgm:t>
        <a:bodyPr/>
        <a:lstStyle/>
        <a:p>
          <a:endParaRPr lang="en-US"/>
        </a:p>
      </dgm:t>
    </dgm:pt>
    <dgm:pt modelId="{2E2262FE-73DD-44CF-9184-B4109CF15670}" type="sibTrans" cxnId="{014BD359-3F9B-4C06-A90F-621FAEAE7E2C}">
      <dgm:prSet/>
      <dgm:spPr/>
      <dgm:t>
        <a:bodyPr/>
        <a:lstStyle/>
        <a:p>
          <a:endParaRPr lang="en-US"/>
        </a:p>
      </dgm:t>
    </dgm:pt>
    <dgm:pt modelId="{5A091C26-BEA5-4C24-915D-8389B90857BB}">
      <dgm:prSet/>
      <dgm:spPr/>
      <dgm:t>
        <a:bodyPr/>
        <a:lstStyle/>
        <a:p>
          <a:r>
            <a:rPr lang="en-US"/>
            <a:t>Infants may be better able to clear fluids when they are on their back, possibly because of anatomy</a:t>
          </a:r>
        </a:p>
      </dgm:t>
    </dgm:pt>
    <dgm:pt modelId="{628D7F6D-D23E-4D51-86EE-AA33F7E359F3}" type="parTrans" cxnId="{A4F807D4-A900-4610-A49D-6E9B6584BD61}">
      <dgm:prSet/>
      <dgm:spPr/>
      <dgm:t>
        <a:bodyPr/>
        <a:lstStyle/>
        <a:p>
          <a:endParaRPr lang="en-US"/>
        </a:p>
      </dgm:t>
    </dgm:pt>
    <dgm:pt modelId="{9C3DDA44-FD98-4E31-99C0-D918EBB0BECE}" type="sibTrans" cxnId="{A4F807D4-A900-4610-A49D-6E9B6584BD61}">
      <dgm:prSet/>
      <dgm:spPr/>
      <dgm:t>
        <a:bodyPr/>
        <a:lstStyle/>
        <a:p>
          <a:endParaRPr lang="en-US"/>
        </a:p>
      </dgm:t>
    </dgm:pt>
    <dgm:pt modelId="{535E726D-04FF-43C2-983D-0D6011C4C9DA}">
      <dgm:prSet/>
      <dgm:spPr/>
      <dgm:t>
        <a:bodyPr/>
        <a:lstStyle/>
        <a:p>
          <a:r>
            <a:rPr lang="en-US"/>
            <a:t>When an infant is in the back-sleeping position, the trachea lies on top of the esophagus, so the airway is more protected. Anything regurgitated or refluxed from the esophagus must work against gravity to be aspirated into the trachea</a:t>
          </a:r>
        </a:p>
      </dgm:t>
    </dgm:pt>
    <dgm:pt modelId="{9B12ED61-A196-4918-9AF3-CE1D121A60E2}" type="parTrans" cxnId="{6C51E5B2-B093-4018-967E-D5FFF95A36FB}">
      <dgm:prSet/>
      <dgm:spPr/>
      <dgm:t>
        <a:bodyPr/>
        <a:lstStyle/>
        <a:p>
          <a:endParaRPr lang="en-US"/>
        </a:p>
      </dgm:t>
    </dgm:pt>
    <dgm:pt modelId="{CF3B6959-0DFC-40B1-8068-10FA3AA482A6}" type="sibTrans" cxnId="{6C51E5B2-B093-4018-967E-D5FFF95A36FB}">
      <dgm:prSet/>
      <dgm:spPr/>
      <dgm:t>
        <a:bodyPr/>
        <a:lstStyle/>
        <a:p>
          <a:endParaRPr lang="en-US"/>
        </a:p>
      </dgm:t>
    </dgm:pt>
    <dgm:pt modelId="{B56D4C83-CBA5-4448-B8B8-D6072D81027E}">
      <dgm:prSet/>
      <dgm:spPr/>
      <dgm:t>
        <a:bodyPr/>
        <a:lstStyle/>
        <a:p>
          <a:r>
            <a:rPr lang="en-US"/>
            <a:t>When an infant is in the stomach-sleeping position, anything regurgitated or refluxed will pool at the opening of the trachea, making it easier for the infant to aspirate or choke.</a:t>
          </a:r>
        </a:p>
      </dgm:t>
    </dgm:pt>
    <dgm:pt modelId="{77447EE3-ED6A-4C28-B3E9-BF78B5B15377}" type="parTrans" cxnId="{22B5D4B3-481A-42FC-9CAB-E3CCFFF3BA54}">
      <dgm:prSet/>
      <dgm:spPr/>
      <dgm:t>
        <a:bodyPr/>
        <a:lstStyle/>
        <a:p>
          <a:endParaRPr lang="en-US"/>
        </a:p>
      </dgm:t>
    </dgm:pt>
    <dgm:pt modelId="{4CCE5918-F3EE-4BB7-A474-2B810EF48BC3}" type="sibTrans" cxnId="{22B5D4B3-481A-42FC-9CAB-E3CCFFF3BA54}">
      <dgm:prSet/>
      <dgm:spPr/>
      <dgm:t>
        <a:bodyPr/>
        <a:lstStyle/>
        <a:p>
          <a:endParaRPr lang="en-US"/>
        </a:p>
      </dgm:t>
    </dgm:pt>
    <dgm:pt modelId="{6552C4CB-DD86-470D-ADA2-5F4CBCD27963}" type="pres">
      <dgm:prSet presAssocID="{4528B031-4227-4821-8CE9-9363CC610ECC}" presName="linear" presStyleCnt="0">
        <dgm:presLayoutVars>
          <dgm:animLvl val="lvl"/>
          <dgm:resizeHandles val="exact"/>
        </dgm:presLayoutVars>
      </dgm:prSet>
      <dgm:spPr/>
    </dgm:pt>
    <dgm:pt modelId="{64FEECB2-F629-4EEF-AEAB-4FD387C8CBE6}" type="pres">
      <dgm:prSet presAssocID="{F4216337-DAD4-4F50-86FC-077BFA450EB1}" presName="parentText" presStyleLbl="node1" presStyleIdx="0" presStyleCnt="6">
        <dgm:presLayoutVars>
          <dgm:chMax val="0"/>
          <dgm:bulletEnabled val="1"/>
        </dgm:presLayoutVars>
      </dgm:prSet>
      <dgm:spPr/>
    </dgm:pt>
    <dgm:pt modelId="{41E7402F-157B-4AE8-8356-56D5D2926784}" type="pres">
      <dgm:prSet presAssocID="{4E93C83A-B12F-4238-ABCE-247E0DA25681}" presName="spacer" presStyleCnt="0"/>
      <dgm:spPr/>
    </dgm:pt>
    <dgm:pt modelId="{56A9DC54-BF01-496C-A7A1-98A7F91CC1CF}" type="pres">
      <dgm:prSet presAssocID="{34D49387-6DCC-4A2D-828C-16867A545188}" presName="parentText" presStyleLbl="node1" presStyleIdx="1" presStyleCnt="6">
        <dgm:presLayoutVars>
          <dgm:chMax val="0"/>
          <dgm:bulletEnabled val="1"/>
        </dgm:presLayoutVars>
      </dgm:prSet>
      <dgm:spPr/>
    </dgm:pt>
    <dgm:pt modelId="{39B5E107-5CFA-4D48-A502-AF73930D2E48}" type="pres">
      <dgm:prSet presAssocID="{84C79952-8408-441E-A0AD-EBECCEF7A7A6}" presName="spacer" presStyleCnt="0"/>
      <dgm:spPr/>
    </dgm:pt>
    <dgm:pt modelId="{ED3D97F7-88D6-4796-9749-03B3BD5EA66D}" type="pres">
      <dgm:prSet presAssocID="{E75BD0E4-717A-4627-AEA4-1FA06B4EB396}" presName="parentText" presStyleLbl="node1" presStyleIdx="2" presStyleCnt="6">
        <dgm:presLayoutVars>
          <dgm:chMax val="0"/>
          <dgm:bulletEnabled val="1"/>
        </dgm:presLayoutVars>
      </dgm:prSet>
      <dgm:spPr/>
    </dgm:pt>
    <dgm:pt modelId="{01113642-88F3-4B26-A58F-4942872A03C0}" type="pres">
      <dgm:prSet presAssocID="{2E2262FE-73DD-44CF-9184-B4109CF15670}" presName="spacer" presStyleCnt="0"/>
      <dgm:spPr/>
    </dgm:pt>
    <dgm:pt modelId="{0022E22F-783A-4224-AF33-C6B944957375}" type="pres">
      <dgm:prSet presAssocID="{5A091C26-BEA5-4C24-915D-8389B90857BB}" presName="parentText" presStyleLbl="node1" presStyleIdx="3" presStyleCnt="6">
        <dgm:presLayoutVars>
          <dgm:chMax val="0"/>
          <dgm:bulletEnabled val="1"/>
        </dgm:presLayoutVars>
      </dgm:prSet>
      <dgm:spPr/>
    </dgm:pt>
    <dgm:pt modelId="{4A167727-6A33-43D2-95F9-951907E79D75}" type="pres">
      <dgm:prSet presAssocID="{9C3DDA44-FD98-4E31-99C0-D918EBB0BECE}" presName="spacer" presStyleCnt="0"/>
      <dgm:spPr/>
    </dgm:pt>
    <dgm:pt modelId="{DF6BFE4F-FD07-4D51-9664-12535D8F77F6}" type="pres">
      <dgm:prSet presAssocID="{535E726D-04FF-43C2-983D-0D6011C4C9DA}" presName="parentText" presStyleLbl="node1" presStyleIdx="4" presStyleCnt="6">
        <dgm:presLayoutVars>
          <dgm:chMax val="0"/>
          <dgm:bulletEnabled val="1"/>
        </dgm:presLayoutVars>
      </dgm:prSet>
      <dgm:spPr/>
    </dgm:pt>
    <dgm:pt modelId="{F450A879-08EB-4955-931C-F1B4FE468DE1}" type="pres">
      <dgm:prSet presAssocID="{CF3B6959-0DFC-40B1-8068-10FA3AA482A6}" presName="spacer" presStyleCnt="0"/>
      <dgm:spPr/>
    </dgm:pt>
    <dgm:pt modelId="{AA994EA9-513E-4D81-A9C8-9E5417E2CB81}" type="pres">
      <dgm:prSet presAssocID="{B56D4C83-CBA5-4448-B8B8-D6072D81027E}" presName="parentText" presStyleLbl="node1" presStyleIdx="5" presStyleCnt="6">
        <dgm:presLayoutVars>
          <dgm:chMax val="0"/>
          <dgm:bulletEnabled val="1"/>
        </dgm:presLayoutVars>
      </dgm:prSet>
      <dgm:spPr/>
    </dgm:pt>
  </dgm:ptLst>
  <dgm:cxnLst>
    <dgm:cxn modelId="{3DCBB525-9153-4F53-A9C4-97D44B44C7E5}" srcId="{4528B031-4227-4821-8CE9-9363CC610ECC}" destId="{F4216337-DAD4-4F50-86FC-077BFA450EB1}" srcOrd="0" destOrd="0" parTransId="{0B6C192A-7DFC-4811-A679-39AA205A9009}" sibTransId="{4E93C83A-B12F-4238-ABCE-247E0DA25681}"/>
    <dgm:cxn modelId="{3515913B-1927-4F06-918F-4761E0A4BF84}" type="presOf" srcId="{535E726D-04FF-43C2-983D-0D6011C4C9DA}" destId="{DF6BFE4F-FD07-4D51-9664-12535D8F77F6}" srcOrd="0" destOrd="0" presId="urn:microsoft.com/office/officeart/2005/8/layout/vList2"/>
    <dgm:cxn modelId="{03270F76-5A1A-4607-A8D5-E3D8AA1689F8}" type="presOf" srcId="{B56D4C83-CBA5-4448-B8B8-D6072D81027E}" destId="{AA994EA9-513E-4D81-A9C8-9E5417E2CB81}" srcOrd="0" destOrd="0" presId="urn:microsoft.com/office/officeart/2005/8/layout/vList2"/>
    <dgm:cxn modelId="{68369479-61CB-40D1-A3AE-5C3C19757A72}" type="presOf" srcId="{4528B031-4227-4821-8CE9-9363CC610ECC}" destId="{6552C4CB-DD86-470D-ADA2-5F4CBCD27963}" srcOrd="0" destOrd="0" presId="urn:microsoft.com/office/officeart/2005/8/layout/vList2"/>
    <dgm:cxn modelId="{014BD359-3F9B-4C06-A90F-621FAEAE7E2C}" srcId="{4528B031-4227-4821-8CE9-9363CC610ECC}" destId="{E75BD0E4-717A-4627-AEA4-1FA06B4EB396}" srcOrd="2" destOrd="0" parTransId="{C371C4A6-4C7E-45A0-941C-F1A8D00D9641}" sibTransId="{2E2262FE-73DD-44CF-9184-B4109CF15670}"/>
    <dgm:cxn modelId="{03C20D7F-A48B-4E42-8382-78C01D478E56}" type="presOf" srcId="{E75BD0E4-717A-4627-AEA4-1FA06B4EB396}" destId="{ED3D97F7-88D6-4796-9749-03B3BD5EA66D}" srcOrd="0" destOrd="0" presId="urn:microsoft.com/office/officeart/2005/8/layout/vList2"/>
    <dgm:cxn modelId="{6C51E5B2-B093-4018-967E-D5FFF95A36FB}" srcId="{4528B031-4227-4821-8CE9-9363CC610ECC}" destId="{535E726D-04FF-43C2-983D-0D6011C4C9DA}" srcOrd="4" destOrd="0" parTransId="{9B12ED61-A196-4918-9AF3-CE1D121A60E2}" sibTransId="{CF3B6959-0DFC-40B1-8068-10FA3AA482A6}"/>
    <dgm:cxn modelId="{22B5D4B3-481A-42FC-9CAB-E3CCFFF3BA54}" srcId="{4528B031-4227-4821-8CE9-9363CC610ECC}" destId="{B56D4C83-CBA5-4448-B8B8-D6072D81027E}" srcOrd="5" destOrd="0" parTransId="{77447EE3-ED6A-4C28-B3E9-BF78B5B15377}" sibTransId="{4CCE5918-F3EE-4BB7-A474-2B810EF48BC3}"/>
    <dgm:cxn modelId="{83010CCF-68AB-4350-93E0-B08BABACF7F8}" srcId="{4528B031-4227-4821-8CE9-9363CC610ECC}" destId="{34D49387-6DCC-4A2D-828C-16867A545188}" srcOrd="1" destOrd="0" parTransId="{0AAB0CF7-2140-49C3-8319-AFFFBDDC3555}" sibTransId="{84C79952-8408-441E-A0AD-EBECCEF7A7A6}"/>
    <dgm:cxn modelId="{A4F807D4-A900-4610-A49D-6E9B6584BD61}" srcId="{4528B031-4227-4821-8CE9-9363CC610ECC}" destId="{5A091C26-BEA5-4C24-915D-8389B90857BB}" srcOrd="3" destOrd="0" parTransId="{628D7F6D-D23E-4D51-86EE-AA33F7E359F3}" sibTransId="{9C3DDA44-FD98-4E31-99C0-D918EBB0BECE}"/>
    <dgm:cxn modelId="{558634D5-DEE8-4DE7-B837-53CC7B227222}" type="presOf" srcId="{34D49387-6DCC-4A2D-828C-16867A545188}" destId="{56A9DC54-BF01-496C-A7A1-98A7F91CC1CF}" srcOrd="0" destOrd="0" presId="urn:microsoft.com/office/officeart/2005/8/layout/vList2"/>
    <dgm:cxn modelId="{A9FC5DD6-8211-43DD-B4B8-E6F90CC7B0CD}" type="presOf" srcId="{5A091C26-BEA5-4C24-915D-8389B90857BB}" destId="{0022E22F-783A-4224-AF33-C6B944957375}" srcOrd="0" destOrd="0" presId="urn:microsoft.com/office/officeart/2005/8/layout/vList2"/>
    <dgm:cxn modelId="{81317AF9-7760-480F-B819-4E060847598F}" type="presOf" srcId="{F4216337-DAD4-4F50-86FC-077BFA450EB1}" destId="{64FEECB2-F629-4EEF-AEAB-4FD387C8CBE6}" srcOrd="0" destOrd="0" presId="urn:microsoft.com/office/officeart/2005/8/layout/vList2"/>
    <dgm:cxn modelId="{32AD3826-7FDA-4438-8EE4-B9479306B15A}" type="presParOf" srcId="{6552C4CB-DD86-470D-ADA2-5F4CBCD27963}" destId="{64FEECB2-F629-4EEF-AEAB-4FD387C8CBE6}" srcOrd="0" destOrd="0" presId="urn:microsoft.com/office/officeart/2005/8/layout/vList2"/>
    <dgm:cxn modelId="{577311CD-0F0E-4A5B-8CFA-779DD0390307}" type="presParOf" srcId="{6552C4CB-DD86-470D-ADA2-5F4CBCD27963}" destId="{41E7402F-157B-4AE8-8356-56D5D2926784}" srcOrd="1" destOrd="0" presId="urn:microsoft.com/office/officeart/2005/8/layout/vList2"/>
    <dgm:cxn modelId="{EEECF2E5-FFEC-405A-BEBF-DB1C5FBEF2F6}" type="presParOf" srcId="{6552C4CB-DD86-470D-ADA2-5F4CBCD27963}" destId="{56A9DC54-BF01-496C-A7A1-98A7F91CC1CF}" srcOrd="2" destOrd="0" presId="urn:microsoft.com/office/officeart/2005/8/layout/vList2"/>
    <dgm:cxn modelId="{CC68141B-D467-4F54-B045-371BBF7EB475}" type="presParOf" srcId="{6552C4CB-DD86-470D-ADA2-5F4CBCD27963}" destId="{39B5E107-5CFA-4D48-A502-AF73930D2E48}" srcOrd="3" destOrd="0" presId="urn:microsoft.com/office/officeart/2005/8/layout/vList2"/>
    <dgm:cxn modelId="{32A3AA87-7CBC-48C3-B291-58DD149E5869}" type="presParOf" srcId="{6552C4CB-DD86-470D-ADA2-5F4CBCD27963}" destId="{ED3D97F7-88D6-4796-9749-03B3BD5EA66D}" srcOrd="4" destOrd="0" presId="urn:microsoft.com/office/officeart/2005/8/layout/vList2"/>
    <dgm:cxn modelId="{46A2F489-D6CF-417B-86F2-F7BA41A1A0A0}" type="presParOf" srcId="{6552C4CB-DD86-470D-ADA2-5F4CBCD27963}" destId="{01113642-88F3-4B26-A58F-4942872A03C0}" srcOrd="5" destOrd="0" presId="urn:microsoft.com/office/officeart/2005/8/layout/vList2"/>
    <dgm:cxn modelId="{F641E9C7-8EBF-4B65-9173-A2C5CF7DEA9B}" type="presParOf" srcId="{6552C4CB-DD86-470D-ADA2-5F4CBCD27963}" destId="{0022E22F-783A-4224-AF33-C6B944957375}" srcOrd="6" destOrd="0" presId="urn:microsoft.com/office/officeart/2005/8/layout/vList2"/>
    <dgm:cxn modelId="{514AB698-AD98-40B4-B563-2ABA6BDD585F}" type="presParOf" srcId="{6552C4CB-DD86-470D-ADA2-5F4CBCD27963}" destId="{4A167727-6A33-43D2-95F9-951907E79D75}" srcOrd="7" destOrd="0" presId="urn:microsoft.com/office/officeart/2005/8/layout/vList2"/>
    <dgm:cxn modelId="{B9742C09-A348-47E3-90EB-B7BC4D8E5AD7}" type="presParOf" srcId="{6552C4CB-DD86-470D-ADA2-5F4CBCD27963}" destId="{DF6BFE4F-FD07-4D51-9664-12535D8F77F6}" srcOrd="8" destOrd="0" presId="urn:microsoft.com/office/officeart/2005/8/layout/vList2"/>
    <dgm:cxn modelId="{0E55087A-B9BE-43B8-A9B8-22D30DCB0F42}" type="presParOf" srcId="{6552C4CB-DD86-470D-ADA2-5F4CBCD27963}" destId="{F450A879-08EB-4955-931C-F1B4FE468DE1}" srcOrd="9" destOrd="0" presId="urn:microsoft.com/office/officeart/2005/8/layout/vList2"/>
    <dgm:cxn modelId="{2E3CEB70-8D41-4C00-93E3-F48B705ABEE1}" type="presParOf" srcId="{6552C4CB-DD86-470D-ADA2-5F4CBCD27963}" destId="{AA994EA9-513E-4D81-A9C8-9E5417E2CB8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5BF0BD-341A-4C70-B672-00EDC1363894}"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F49510D5-F08E-4C29-83C3-244108BEA9B0}">
      <dgm:prSet/>
      <dgm:spPr/>
      <dgm:t>
        <a:bodyPr/>
        <a:lstStyle/>
        <a:p>
          <a:r>
            <a:rPr lang="en-US"/>
            <a:t>Focused on SUID and calls for continuing support of CDC’s and the NIH SIDS and SUIDS in the fatality case reporting systems.</a:t>
          </a:r>
        </a:p>
      </dgm:t>
    </dgm:pt>
    <dgm:pt modelId="{74E08080-AFB8-4670-AFEF-E0DB894B5670}" type="parTrans" cxnId="{C70881CC-93C6-4AAE-8332-05A747FFE6C3}">
      <dgm:prSet/>
      <dgm:spPr/>
      <dgm:t>
        <a:bodyPr/>
        <a:lstStyle/>
        <a:p>
          <a:endParaRPr lang="en-US"/>
        </a:p>
      </dgm:t>
    </dgm:pt>
    <dgm:pt modelId="{1842A0EA-8583-4B63-B68A-0E8A438D3365}" type="sibTrans" cxnId="{C70881CC-93C6-4AAE-8332-05A747FFE6C3}">
      <dgm:prSet/>
      <dgm:spPr/>
      <dgm:t>
        <a:bodyPr/>
        <a:lstStyle/>
        <a:p>
          <a:endParaRPr lang="en-US"/>
        </a:p>
      </dgm:t>
    </dgm:pt>
    <dgm:pt modelId="{3956ABA0-B238-4B93-BE35-B1A44CD630D7}">
      <dgm:prSet/>
      <dgm:spPr/>
      <dgm:t>
        <a:bodyPr/>
        <a:lstStyle/>
        <a:p>
          <a:r>
            <a:rPr lang="en-US"/>
            <a:t>Encourages reporting of sleep-related infant deaths and is a systematic way of reporting.</a:t>
          </a:r>
        </a:p>
      </dgm:t>
    </dgm:pt>
    <dgm:pt modelId="{1F5754FA-AB3A-4674-AE0E-67E64660A31A}" type="parTrans" cxnId="{56C3FA50-A082-4184-B840-E5A47A75929B}">
      <dgm:prSet/>
      <dgm:spPr/>
      <dgm:t>
        <a:bodyPr/>
        <a:lstStyle/>
        <a:p>
          <a:endParaRPr lang="en-US"/>
        </a:p>
      </dgm:t>
    </dgm:pt>
    <dgm:pt modelId="{3050DD60-220E-422D-9CF4-8275081EEBE5}" type="sibTrans" cxnId="{56C3FA50-A082-4184-B840-E5A47A75929B}">
      <dgm:prSet/>
      <dgm:spPr/>
      <dgm:t>
        <a:bodyPr/>
        <a:lstStyle/>
        <a:p>
          <a:endParaRPr lang="en-US"/>
        </a:p>
      </dgm:t>
    </dgm:pt>
    <dgm:pt modelId="{91CB04A1-69F6-4D9B-8B53-853C5536FCFB}" type="pres">
      <dgm:prSet presAssocID="{125BF0BD-341A-4C70-B672-00EDC1363894}" presName="hierChild1" presStyleCnt="0">
        <dgm:presLayoutVars>
          <dgm:chPref val="1"/>
          <dgm:dir/>
          <dgm:animOne val="branch"/>
          <dgm:animLvl val="lvl"/>
          <dgm:resizeHandles/>
        </dgm:presLayoutVars>
      </dgm:prSet>
      <dgm:spPr/>
    </dgm:pt>
    <dgm:pt modelId="{010B7A46-A6AA-4D05-878E-11E32991890F}" type="pres">
      <dgm:prSet presAssocID="{F49510D5-F08E-4C29-83C3-244108BEA9B0}" presName="hierRoot1" presStyleCnt="0"/>
      <dgm:spPr/>
    </dgm:pt>
    <dgm:pt modelId="{0D929F4F-D535-4A6D-9FAB-4FC95237AA9E}" type="pres">
      <dgm:prSet presAssocID="{F49510D5-F08E-4C29-83C3-244108BEA9B0}" presName="composite" presStyleCnt="0"/>
      <dgm:spPr/>
    </dgm:pt>
    <dgm:pt modelId="{7753BCAC-13ED-4E7E-BE5E-B89A12928C2A}" type="pres">
      <dgm:prSet presAssocID="{F49510D5-F08E-4C29-83C3-244108BEA9B0}" presName="background" presStyleLbl="node0" presStyleIdx="0" presStyleCnt="2"/>
      <dgm:spPr/>
    </dgm:pt>
    <dgm:pt modelId="{051FA049-29F3-425C-9E5A-45D98ECDBAC8}" type="pres">
      <dgm:prSet presAssocID="{F49510D5-F08E-4C29-83C3-244108BEA9B0}" presName="text" presStyleLbl="fgAcc0" presStyleIdx="0" presStyleCnt="2">
        <dgm:presLayoutVars>
          <dgm:chPref val="3"/>
        </dgm:presLayoutVars>
      </dgm:prSet>
      <dgm:spPr/>
    </dgm:pt>
    <dgm:pt modelId="{5F9FD6CE-07B1-4FE2-92D6-01ED8DD70536}" type="pres">
      <dgm:prSet presAssocID="{F49510D5-F08E-4C29-83C3-244108BEA9B0}" presName="hierChild2" presStyleCnt="0"/>
      <dgm:spPr/>
    </dgm:pt>
    <dgm:pt modelId="{05C0F25F-EEAD-40A3-A91F-E650F9CEB02A}" type="pres">
      <dgm:prSet presAssocID="{3956ABA0-B238-4B93-BE35-B1A44CD630D7}" presName="hierRoot1" presStyleCnt="0"/>
      <dgm:spPr/>
    </dgm:pt>
    <dgm:pt modelId="{FC501ECB-47C4-401B-A868-82777E72E2D1}" type="pres">
      <dgm:prSet presAssocID="{3956ABA0-B238-4B93-BE35-B1A44CD630D7}" presName="composite" presStyleCnt="0"/>
      <dgm:spPr/>
    </dgm:pt>
    <dgm:pt modelId="{1C9F4B0C-7C1F-4D11-AB66-B5E2C002DFB3}" type="pres">
      <dgm:prSet presAssocID="{3956ABA0-B238-4B93-BE35-B1A44CD630D7}" presName="background" presStyleLbl="node0" presStyleIdx="1" presStyleCnt="2"/>
      <dgm:spPr/>
    </dgm:pt>
    <dgm:pt modelId="{B7E75A6E-8196-4621-BEC6-4F0965A7A408}" type="pres">
      <dgm:prSet presAssocID="{3956ABA0-B238-4B93-BE35-B1A44CD630D7}" presName="text" presStyleLbl="fgAcc0" presStyleIdx="1" presStyleCnt="2">
        <dgm:presLayoutVars>
          <dgm:chPref val="3"/>
        </dgm:presLayoutVars>
      </dgm:prSet>
      <dgm:spPr/>
    </dgm:pt>
    <dgm:pt modelId="{DC6ECAD9-1088-449A-B475-7856D424722B}" type="pres">
      <dgm:prSet presAssocID="{3956ABA0-B238-4B93-BE35-B1A44CD630D7}" presName="hierChild2" presStyleCnt="0"/>
      <dgm:spPr/>
    </dgm:pt>
  </dgm:ptLst>
  <dgm:cxnLst>
    <dgm:cxn modelId="{56C3FA50-A082-4184-B840-E5A47A75929B}" srcId="{125BF0BD-341A-4C70-B672-00EDC1363894}" destId="{3956ABA0-B238-4B93-BE35-B1A44CD630D7}" srcOrd="1" destOrd="0" parTransId="{1F5754FA-AB3A-4674-AE0E-67E64660A31A}" sibTransId="{3050DD60-220E-422D-9CF4-8275081EEBE5}"/>
    <dgm:cxn modelId="{C59B27A7-DE74-4C1B-BDC9-8AC151B3B89D}" type="presOf" srcId="{F49510D5-F08E-4C29-83C3-244108BEA9B0}" destId="{051FA049-29F3-425C-9E5A-45D98ECDBAC8}" srcOrd="0" destOrd="0" presId="urn:microsoft.com/office/officeart/2005/8/layout/hierarchy1"/>
    <dgm:cxn modelId="{B6DCB5AB-32C4-47B5-8DF9-00C24F200DCD}" type="presOf" srcId="{3956ABA0-B238-4B93-BE35-B1A44CD630D7}" destId="{B7E75A6E-8196-4621-BEC6-4F0965A7A408}" srcOrd="0" destOrd="0" presId="urn:microsoft.com/office/officeart/2005/8/layout/hierarchy1"/>
    <dgm:cxn modelId="{C70881CC-93C6-4AAE-8332-05A747FFE6C3}" srcId="{125BF0BD-341A-4C70-B672-00EDC1363894}" destId="{F49510D5-F08E-4C29-83C3-244108BEA9B0}" srcOrd="0" destOrd="0" parTransId="{74E08080-AFB8-4670-AFEF-E0DB894B5670}" sibTransId="{1842A0EA-8583-4B63-B68A-0E8A438D3365}"/>
    <dgm:cxn modelId="{DB3066ED-6B10-4ABE-8A05-CAD9E05DF476}" type="presOf" srcId="{125BF0BD-341A-4C70-B672-00EDC1363894}" destId="{91CB04A1-69F6-4D9B-8B53-853C5536FCFB}" srcOrd="0" destOrd="0" presId="urn:microsoft.com/office/officeart/2005/8/layout/hierarchy1"/>
    <dgm:cxn modelId="{104AFD38-3CC2-464C-A4CD-4D521AFCE948}" type="presParOf" srcId="{91CB04A1-69F6-4D9B-8B53-853C5536FCFB}" destId="{010B7A46-A6AA-4D05-878E-11E32991890F}" srcOrd="0" destOrd="0" presId="urn:microsoft.com/office/officeart/2005/8/layout/hierarchy1"/>
    <dgm:cxn modelId="{D0267E0E-25C4-4831-B753-65401E27E812}" type="presParOf" srcId="{010B7A46-A6AA-4D05-878E-11E32991890F}" destId="{0D929F4F-D535-4A6D-9FAB-4FC95237AA9E}" srcOrd="0" destOrd="0" presId="urn:microsoft.com/office/officeart/2005/8/layout/hierarchy1"/>
    <dgm:cxn modelId="{6C12A794-DE59-47D1-82AC-CCACC8B4C97C}" type="presParOf" srcId="{0D929F4F-D535-4A6D-9FAB-4FC95237AA9E}" destId="{7753BCAC-13ED-4E7E-BE5E-B89A12928C2A}" srcOrd="0" destOrd="0" presId="urn:microsoft.com/office/officeart/2005/8/layout/hierarchy1"/>
    <dgm:cxn modelId="{C6184A80-0679-4D76-BCE2-E9637472012D}" type="presParOf" srcId="{0D929F4F-D535-4A6D-9FAB-4FC95237AA9E}" destId="{051FA049-29F3-425C-9E5A-45D98ECDBAC8}" srcOrd="1" destOrd="0" presId="urn:microsoft.com/office/officeart/2005/8/layout/hierarchy1"/>
    <dgm:cxn modelId="{96CE6B41-7BF7-474D-81F0-F5910378A460}" type="presParOf" srcId="{010B7A46-A6AA-4D05-878E-11E32991890F}" destId="{5F9FD6CE-07B1-4FE2-92D6-01ED8DD70536}" srcOrd="1" destOrd="0" presId="urn:microsoft.com/office/officeart/2005/8/layout/hierarchy1"/>
    <dgm:cxn modelId="{EFFC7D0D-CF0F-4499-AFA3-D599A688093D}" type="presParOf" srcId="{91CB04A1-69F6-4D9B-8B53-853C5536FCFB}" destId="{05C0F25F-EEAD-40A3-A91F-E650F9CEB02A}" srcOrd="1" destOrd="0" presId="urn:microsoft.com/office/officeart/2005/8/layout/hierarchy1"/>
    <dgm:cxn modelId="{D298C4B1-3A78-4EED-BFDF-6C61F965CCA3}" type="presParOf" srcId="{05C0F25F-EEAD-40A3-A91F-E650F9CEB02A}" destId="{FC501ECB-47C4-401B-A868-82777E72E2D1}" srcOrd="0" destOrd="0" presId="urn:microsoft.com/office/officeart/2005/8/layout/hierarchy1"/>
    <dgm:cxn modelId="{3D7B43CE-8D42-47E3-BE1A-DBA9FCAFC44C}" type="presParOf" srcId="{FC501ECB-47C4-401B-A868-82777E72E2D1}" destId="{1C9F4B0C-7C1F-4D11-AB66-B5E2C002DFB3}" srcOrd="0" destOrd="0" presId="urn:microsoft.com/office/officeart/2005/8/layout/hierarchy1"/>
    <dgm:cxn modelId="{ACA8EB5E-2544-4FCD-9AAE-01E141B3246F}" type="presParOf" srcId="{FC501ECB-47C4-401B-A868-82777E72E2D1}" destId="{B7E75A6E-8196-4621-BEC6-4F0965A7A408}" srcOrd="1" destOrd="0" presId="urn:microsoft.com/office/officeart/2005/8/layout/hierarchy1"/>
    <dgm:cxn modelId="{A88CE052-875B-4738-9689-8ED949CD6B24}" type="presParOf" srcId="{05C0F25F-EEAD-40A3-A91F-E650F9CEB02A}" destId="{DC6ECAD9-1088-449A-B475-7856D42472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CB4BDA-07F4-4538-99B6-388A614BB66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B165271-91A3-4862-84A5-71519D4C7C18}">
      <dgm:prSet custT="1"/>
      <dgm:spPr/>
      <dgm:t>
        <a:bodyPr/>
        <a:lstStyle/>
        <a:p>
          <a:r>
            <a:rPr lang="en-US" sz="1400" dirty="0"/>
            <a:t>Autonomic dysfunction has been implicated in the pathophysiology of SIDS</a:t>
          </a:r>
        </a:p>
      </dgm:t>
    </dgm:pt>
    <dgm:pt modelId="{CDC566B5-84BC-4AE8-902E-69FD9D207371}" type="parTrans" cxnId="{E369025F-D588-491A-B290-4F4690934E79}">
      <dgm:prSet/>
      <dgm:spPr/>
      <dgm:t>
        <a:bodyPr/>
        <a:lstStyle/>
        <a:p>
          <a:endParaRPr lang="en-US"/>
        </a:p>
      </dgm:t>
    </dgm:pt>
    <dgm:pt modelId="{E207D77D-6ECE-45C4-979B-A987368E8481}" type="sibTrans" cxnId="{E369025F-D588-491A-B290-4F4690934E79}">
      <dgm:prSet/>
      <dgm:spPr/>
      <dgm:t>
        <a:bodyPr/>
        <a:lstStyle/>
        <a:p>
          <a:endParaRPr lang="en-US"/>
        </a:p>
      </dgm:t>
    </dgm:pt>
    <dgm:pt modelId="{0A8C0A7B-6CA3-4566-ADAC-865739785896}">
      <dgm:prSet custT="1"/>
      <dgm:spPr/>
      <dgm:t>
        <a:bodyPr/>
        <a:lstStyle/>
        <a:p>
          <a:r>
            <a:rPr lang="en-US" sz="1600" dirty="0"/>
            <a:t>Potential biomarker for SIDS</a:t>
          </a:r>
        </a:p>
      </dgm:t>
    </dgm:pt>
    <dgm:pt modelId="{A1D535BD-170F-47F1-90FA-1B16DD344A54}" type="parTrans" cxnId="{E9C616F9-78FF-4F06-B611-23D8C711A797}">
      <dgm:prSet/>
      <dgm:spPr/>
      <dgm:t>
        <a:bodyPr/>
        <a:lstStyle/>
        <a:p>
          <a:endParaRPr lang="en-US"/>
        </a:p>
      </dgm:t>
    </dgm:pt>
    <dgm:pt modelId="{97097BFE-3318-4E09-9470-58BB6965A7CA}" type="sibTrans" cxnId="{E9C616F9-78FF-4F06-B611-23D8C711A797}">
      <dgm:prSet/>
      <dgm:spPr/>
      <dgm:t>
        <a:bodyPr/>
        <a:lstStyle/>
        <a:p>
          <a:endParaRPr lang="en-US"/>
        </a:p>
      </dgm:t>
    </dgm:pt>
    <dgm:pt modelId="{1A98E700-5565-47E5-AA49-497F1A0F7688}">
      <dgm:prSet custT="1"/>
      <dgm:spPr/>
      <dgm:t>
        <a:bodyPr/>
        <a:lstStyle/>
        <a:p>
          <a:r>
            <a:rPr lang="en-US" sz="1400" dirty="0"/>
            <a:t>Enzyme of the cholinergic system, a major branch of the autonomic system </a:t>
          </a:r>
        </a:p>
      </dgm:t>
    </dgm:pt>
    <dgm:pt modelId="{EAC2136A-B64B-49D4-8FEC-35EA0D401D5B}" type="parTrans" cxnId="{E9D30EF6-3216-4F8D-97F0-ED46A5D44695}">
      <dgm:prSet/>
      <dgm:spPr/>
      <dgm:t>
        <a:bodyPr/>
        <a:lstStyle/>
        <a:p>
          <a:endParaRPr lang="en-US"/>
        </a:p>
      </dgm:t>
    </dgm:pt>
    <dgm:pt modelId="{D3DF8F34-0C87-4FA9-ABA3-D8B8621FFC1C}" type="sibTrans" cxnId="{E9D30EF6-3216-4F8D-97F0-ED46A5D44695}">
      <dgm:prSet/>
      <dgm:spPr/>
      <dgm:t>
        <a:bodyPr/>
        <a:lstStyle/>
        <a:p>
          <a:endParaRPr lang="en-US"/>
        </a:p>
      </dgm:t>
    </dgm:pt>
    <dgm:pt modelId="{BF36FB88-0FD8-4AB3-8CA1-0E9656E8E830}">
      <dgm:prSet custT="1"/>
      <dgm:spPr/>
      <dgm:t>
        <a:bodyPr/>
        <a:lstStyle/>
        <a:p>
          <a:r>
            <a:rPr lang="en-US" sz="1400" dirty="0"/>
            <a:t>Australian study to evaluate </a:t>
          </a:r>
          <a:r>
            <a:rPr lang="en-US" sz="1400" dirty="0" err="1"/>
            <a:t>BChE</a:t>
          </a:r>
          <a:r>
            <a:rPr lang="en-US" sz="1400" dirty="0"/>
            <a:t> activity in infants and young children who had died from SIDS or SUIDS</a:t>
          </a:r>
        </a:p>
      </dgm:t>
    </dgm:pt>
    <dgm:pt modelId="{B70754E0-C256-4C9A-B851-C793F6B7E8F8}" type="parTrans" cxnId="{049F90C7-53CF-4C6B-8256-8E24C6BDE57E}">
      <dgm:prSet/>
      <dgm:spPr/>
      <dgm:t>
        <a:bodyPr/>
        <a:lstStyle/>
        <a:p>
          <a:endParaRPr lang="en-US"/>
        </a:p>
      </dgm:t>
    </dgm:pt>
    <dgm:pt modelId="{06162E8C-33B6-4102-BF6D-4201F7415542}" type="sibTrans" cxnId="{049F90C7-53CF-4C6B-8256-8E24C6BDE57E}">
      <dgm:prSet/>
      <dgm:spPr/>
      <dgm:t>
        <a:bodyPr/>
        <a:lstStyle/>
        <a:p>
          <a:endParaRPr lang="en-US"/>
        </a:p>
      </dgm:t>
    </dgm:pt>
    <dgm:pt modelId="{14A212E8-5463-447A-9A4A-B1B229830594}">
      <dgm:prSet custT="1"/>
      <dgm:spPr/>
      <dgm:t>
        <a:bodyPr/>
        <a:lstStyle/>
        <a:p>
          <a:r>
            <a:rPr lang="en-US" sz="1400" dirty="0"/>
            <a:t>Case-control study measures </a:t>
          </a:r>
          <a:r>
            <a:rPr lang="en-US" sz="1400" dirty="0" err="1"/>
            <a:t>BChE</a:t>
          </a:r>
          <a:r>
            <a:rPr lang="en-US" sz="1400" dirty="0"/>
            <a:t> and total protein taken from dried blood spots take at birth as part of the NB screening program</a:t>
          </a:r>
        </a:p>
      </dgm:t>
    </dgm:pt>
    <dgm:pt modelId="{F6ED4381-76B4-41D7-8995-FF1642F16B37}" type="parTrans" cxnId="{CB9B6ADE-758E-42E9-AC60-08F70B3CAAAE}">
      <dgm:prSet/>
      <dgm:spPr/>
      <dgm:t>
        <a:bodyPr/>
        <a:lstStyle/>
        <a:p>
          <a:endParaRPr lang="en-US"/>
        </a:p>
      </dgm:t>
    </dgm:pt>
    <dgm:pt modelId="{E8126C80-A834-4067-8583-9ABE66CBC123}" type="sibTrans" cxnId="{CB9B6ADE-758E-42E9-AC60-08F70B3CAAAE}">
      <dgm:prSet/>
      <dgm:spPr/>
      <dgm:t>
        <a:bodyPr/>
        <a:lstStyle/>
        <a:p>
          <a:endParaRPr lang="en-US"/>
        </a:p>
      </dgm:t>
    </dgm:pt>
    <dgm:pt modelId="{22AEEDD5-BF99-48C5-BB90-991D55313C71}">
      <dgm:prSet custT="1"/>
      <dgm:spPr/>
      <dgm:t>
        <a:bodyPr/>
        <a:lstStyle/>
        <a:p>
          <a:r>
            <a:rPr lang="en-US" sz="1600" dirty="0"/>
            <a:t>Results of 67 SUIDS classified by the coroner compared to controls</a:t>
          </a:r>
        </a:p>
      </dgm:t>
    </dgm:pt>
    <dgm:pt modelId="{58A2B065-72CF-4EE0-BC7D-B3D350866D00}" type="parTrans" cxnId="{F75493D3-AEB0-45C7-AD4B-C97BE34A32EE}">
      <dgm:prSet/>
      <dgm:spPr/>
      <dgm:t>
        <a:bodyPr/>
        <a:lstStyle/>
        <a:p>
          <a:endParaRPr lang="en-US"/>
        </a:p>
      </dgm:t>
    </dgm:pt>
    <dgm:pt modelId="{6E5D5C0E-7DB3-409B-B6C7-DD7A935E13E9}" type="sibTrans" cxnId="{F75493D3-AEB0-45C7-AD4B-C97BE34A32EE}">
      <dgm:prSet/>
      <dgm:spPr/>
      <dgm:t>
        <a:bodyPr/>
        <a:lstStyle/>
        <a:p>
          <a:endParaRPr lang="en-US"/>
        </a:p>
      </dgm:t>
    </dgm:pt>
    <dgm:pt modelId="{F24C27D4-864A-44DA-87F8-2EA813C92B9C}">
      <dgm:prSet/>
      <dgm:spPr/>
      <dgm:t>
        <a:bodyPr/>
        <a:lstStyle/>
        <a:p>
          <a:r>
            <a:rPr lang="en-US"/>
            <a:t>Findings: Conditional logistics regression showed that in groups where cases were reported s “SIDS death” there was strong evidence that lower BChE specific activity was associated with death whereas in groups with a “non-SIDS death” there was no evidence of a linear association between BChE and death</a:t>
          </a:r>
        </a:p>
      </dgm:t>
    </dgm:pt>
    <dgm:pt modelId="{5A6D152E-E23F-42FD-B091-C3FEDA24BA4C}" type="parTrans" cxnId="{14032ABD-BFEA-4DFD-8DD0-B45A52A5EEE2}">
      <dgm:prSet/>
      <dgm:spPr/>
      <dgm:t>
        <a:bodyPr/>
        <a:lstStyle/>
        <a:p>
          <a:endParaRPr lang="en-US"/>
        </a:p>
      </dgm:t>
    </dgm:pt>
    <dgm:pt modelId="{3B84BD59-0B50-42AE-8C1C-89EE7756C0FF}" type="sibTrans" cxnId="{14032ABD-BFEA-4DFD-8DD0-B45A52A5EEE2}">
      <dgm:prSet/>
      <dgm:spPr/>
      <dgm:t>
        <a:bodyPr/>
        <a:lstStyle/>
        <a:p>
          <a:endParaRPr lang="en-US"/>
        </a:p>
      </dgm:t>
    </dgm:pt>
    <dgm:pt modelId="{5D4ED032-2B8D-4B3C-8CE5-D865BE9D8893}">
      <dgm:prSet custT="1"/>
      <dgm:spPr/>
      <dgm:t>
        <a:bodyPr/>
        <a:lstStyle/>
        <a:p>
          <a:r>
            <a:rPr lang="en-US" sz="800" dirty="0"/>
            <a:t>Harrington, C.T. </a:t>
          </a:r>
          <a:r>
            <a:rPr lang="en-US" sz="800" dirty="0" err="1"/>
            <a:t>Hafid</a:t>
          </a:r>
          <a:r>
            <a:rPr lang="en-US" sz="800" dirty="0"/>
            <a:t>, N.A., 7 Waters K.A. </a:t>
          </a:r>
          <a:r>
            <a:rPr lang="en-US" sz="1400" dirty="0"/>
            <a:t>(2022). Butyrylcholinesterase is a potential biomarker for SIDS. </a:t>
          </a:r>
          <a:r>
            <a:rPr lang="en-US" sz="1400" dirty="0">
              <a:hlinkClick xmlns:r="http://schemas.openxmlformats.org/officeDocument/2006/relationships" r:id="rId1"/>
            </a:rPr>
            <a:t>www.thelancet.com</a:t>
          </a:r>
          <a:r>
            <a:rPr lang="en-US" sz="1400" dirty="0"/>
            <a:t>, Vol 80. </a:t>
          </a:r>
          <a:r>
            <a:rPr lang="en-US" sz="1400" dirty="0">
              <a:hlinkClick xmlns:r="http://schemas.openxmlformats.org/officeDocument/2006/relationships" r:id="rId2"/>
            </a:rPr>
            <a:t>https://doi.org/10.1016/j.ebiom.2022.104041</a:t>
          </a:r>
          <a:endParaRPr lang="en-US" sz="1400" dirty="0"/>
        </a:p>
      </dgm:t>
    </dgm:pt>
    <dgm:pt modelId="{FC1908A6-1A6E-4C1F-BC99-2443B3E3F71F}" type="parTrans" cxnId="{5F472AF3-519E-4878-93BD-138A243A7A4D}">
      <dgm:prSet/>
      <dgm:spPr/>
      <dgm:t>
        <a:bodyPr/>
        <a:lstStyle/>
        <a:p>
          <a:endParaRPr lang="en-US"/>
        </a:p>
      </dgm:t>
    </dgm:pt>
    <dgm:pt modelId="{7E6E00E6-30C2-48D0-995A-BB5B469DE20F}" type="sibTrans" cxnId="{5F472AF3-519E-4878-93BD-138A243A7A4D}">
      <dgm:prSet/>
      <dgm:spPr/>
      <dgm:t>
        <a:bodyPr/>
        <a:lstStyle/>
        <a:p>
          <a:endParaRPr lang="en-US"/>
        </a:p>
      </dgm:t>
    </dgm:pt>
    <dgm:pt modelId="{1D98CB3C-383D-4003-93FC-C92344BE9B7C}" type="pres">
      <dgm:prSet presAssocID="{C1CB4BDA-07F4-4538-99B6-388A614BB667}" presName="diagram" presStyleCnt="0">
        <dgm:presLayoutVars>
          <dgm:dir/>
          <dgm:resizeHandles val="exact"/>
        </dgm:presLayoutVars>
      </dgm:prSet>
      <dgm:spPr/>
    </dgm:pt>
    <dgm:pt modelId="{A87724A3-01B7-4F72-8898-4FDA3B79A171}" type="pres">
      <dgm:prSet presAssocID="{5B165271-91A3-4862-84A5-71519D4C7C18}" presName="node" presStyleLbl="node1" presStyleIdx="0" presStyleCnt="8">
        <dgm:presLayoutVars>
          <dgm:bulletEnabled val="1"/>
        </dgm:presLayoutVars>
      </dgm:prSet>
      <dgm:spPr/>
    </dgm:pt>
    <dgm:pt modelId="{140359FB-A8E7-4295-8C4D-4B0C1C7EBB63}" type="pres">
      <dgm:prSet presAssocID="{E207D77D-6ECE-45C4-979B-A987368E8481}" presName="sibTrans" presStyleCnt="0"/>
      <dgm:spPr/>
    </dgm:pt>
    <dgm:pt modelId="{EA420F8F-19B1-4124-9D4B-7BCBF890EF3B}" type="pres">
      <dgm:prSet presAssocID="{0A8C0A7B-6CA3-4566-ADAC-865739785896}" presName="node" presStyleLbl="node1" presStyleIdx="1" presStyleCnt="8" custLinFactNeighborX="-454" custLinFactNeighborY="9669">
        <dgm:presLayoutVars>
          <dgm:bulletEnabled val="1"/>
        </dgm:presLayoutVars>
      </dgm:prSet>
      <dgm:spPr/>
    </dgm:pt>
    <dgm:pt modelId="{760E59E0-CCDC-40C5-BA4E-6292ADD1ADAD}" type="pres">
      <dgm:prSet presAssocID="{97097BFE-3318-4E09-9470-58BB6965A7CA}" presName="sibTrans" presStyleCnt="0"/>
      <dgm:spPr/>
    </dgm:pt>
    <dgm:pt modelId="{F4411F6C-95FD-46CA-80EF-112CC522A566}" type="pres">
      <dgm:prSet presAssocID="{1A98E700-5565-47E5-AA49-497F1A0F7688}" presName="node" presStyleLbl="node1" presStyleIdx="2" presStyleCnt="8" custLinFactNeighborX="-454" custLinFactNeighborY="3030">
        <dgm:presLayoutVars>
          <dgm:bulletEnabled val="1"/>
        </dgm:presLayoutVars>
      </dgm:prSet>
      <dgm:spPr/>
    </dgm:pt>
    <dgm:pt modelId="{EC6638EC-41D9-4B4A-A3A0-0E26F47BB3DB}" type="pres">
      <dgm:prSet presAssocID="{D3DF8F34-0C87-4FA9-ABA3-D8B8621FFC1C}" presName="sibTrans" presStyleCnt="0"/>
      <dgm:spPr/>
    </dgm:pt>
    <dgm:pt modelId="{09187ED8-7D26-46F4-8AE2-04AE62571340}" type="pres">
      <dgm:prSet presAssocID="{BF36FB88-0FD8-4AB3-8CA1-0E9656E8E830}" presName="node" presStyleLbl="node1" presStyleIdx="3" presStyleCnt="8">
        <dgm:presLayoutVars>
          <dgm:bulletEnabled val="1"/>
        </dgm:presLayoutVars>
      </dgm:prSet>
      <dgm:spPr/>
    </dgm:pt>
    <dgm:pt modelId="{1BC83E31-F7FF-4BE8-965C-03E742E2C02D}" type="pres">
      <dgm:prSet presAssocID="{06162E8C-33B6-4102-BF6D-4201F7415542}" presName="sibTrans" presStyleCnt="0"/>
      <dgm:spPr/>
    </dgm:pt>
    <dgm:pt modelId="{A627620F-AF48-4A6A-AC98-80AE679044FC}" type="pres">
      <dgm:prSet presAssocID="{14A212E8-5463-447A-9A4A-B1B229830594}" presName="node" presStyleLbl="node1" presStyleIdx="4" presStyleCnt="8">
        <dgm:presLayoutVars>
          <dgm:bulletEnabled val="1"/>
        </dgm:presLayoutVars>
      </dgm:prSet>
      <dgm:spPr/>
    </dgm:pt>
    <dgm:pt modelId="{134D3B9A-2986-4298-8054-40FCB6469E35}" type="pres">
      <dgm:prSet presAssocID="{E8126C80-A834-4067-8583-9ABE66CBC123}" presName="sibTrans" presStyleCnt="0"/>
      <dgm:spPr/>
    </dgm:pt>
    <dgm:pt modelId="{E7004D4A-7909-4468-8E8C-9A5F5EAF4F53}" type="pres">
      <dgm:prSet presAssocID="{22AEEDD5-BF99-48C5-BB90-991D55313C71}" presName="node" presStyleLbl="node1" presStyleIdx="5" presStyleCnt="8">
        <dgm:presLayoutVars>
          <dgm:bulletEnabled val="1"/>
        </dgm:presLayoutVars>
      </dgm:prSet>
      <dgm:spPr/>
    </dgm:pt>
    <dgm:pt modelId="{057865D8-2640-43CB-903A-46218F5FDFC3}" type="pres">
      <dgm:prSet presAssocID="{6E5D5C0E-7DB3-409B-B6C7-DD7A935E13E9}" presName="sibTrans" presStyleCnt="0"/>
      <dgm:spPr/>
    </dgm:pt>
    <dgm:pt modelId="{1AD3E6D2-DC8E-42A7-837F-321F12D13207}" type="pres">
      <dgm:prSet presAssocID="{F24C27D4-864A-44DA-87F8-2EA813C92B9C}" presName="node" presStyleLbl="node1" presStyleIdx="6" presStyleCnt="8">
        <dgm:presLayoutVars>
          <dgm:bulletEnabled val="1"/>
        </dgm:presLayoutVars>
      </dgm:prSet>
      <dgm:spPr/>
    </dgm:pt>
    <dgm:pt modelId="{99F20B95-5651-4603-91DC-74EB40835214}" type="pres">
      <dgm:prSet presAssocID="{3B84BD59-0B50-42AE-8C1C-89EE7756C0FF}" presName="sibTrans" presStyleCnt="0"/>
      <dgm:spPr/>
    </dgm:pt>
    <dgm:pt modelId="{D9521098-1996-43AF-A8C5-39EE3CDEA572}" type="pres">
      <dgm:prSet presAssocID="{5D4ED032-2B8D-4B3C-8CE5-D865BE9D8893}" presName="node" presStyleLbl="node1" presStyleIdx="7" presStyleCnt="8">
        <dgm:presLayoutVars>
          <dgm:bulletEnabled val="1"/>
        </dgm:presLayoutVars>
      </dgm:prSet>
      <dgm:spPr/>
    </dgm:pt>
  </dgm:ptLst>
  <dgm:cxnLst>
    <dgm:cxn modelId="{5BA9CA00-63E2-466D-8C94-D06C1E54567B}" type="presOf" srcId="{14A212E8-5463-447A-9A4A-B1B229830594}" destId="{A627620F-AF48-4A6A-AC98-80AE679044FC}" srcOrd="0" destOrd="0" presId="urn:microsoft.com/office/officeart/2005/8/layout/default"/>
    <dgm:cxn modelId="{3DB1C518-EAE5-4CCD-A807-ABA83C3EF91B}" type="presOf" srcId="{C1CB4BDA-07F4-4538-99B6-388A614BB667}" destId="{1D98CB3C-383D-4003-93FC-C92344BE9B7C}" srcOrd="0" destOrd="0" presId="urn:microsoft.com/office/officeart/2005/8/layout/default"/>
    <dgm:cxn modelId="{E87EAD1B-F0F5-4E85-84B6-B5BA06419017}" type="presOf" srcId="{F24C27D4-864A-44DA-87F8-2EA813C92B9C}" destId="{1AD3E6D2-DC8E-42A7-837F-321F12D13207}" srcOrd="0" destOrd="0" presId="urn:microsoft.com/office/officeart/2005/8/layout/default"/>
    <dgm:cxn modelId="{E369025F-D588-491A-B290-4F4690934E79}" srcId="{C1CB4BDA-07F4-4538-99B6-388A614BB667}" destId="{5B165271-91A3-4862-84A5-71519D4C7C18}" srcOrd="0" destOrd="0" parTransId="{CDC566B5-84BC-4AE8-902E-69FD9D207371}" sibTransId="{E207D77D-6ECE-45C4-979B-A987368E8481}"/>
    <dgm:cxn modelId="{39ECDC49-E6A5-4F44-8C5B-CF3A34465000}" type="presOf" srcId="{22AEEDD5-BF99-48C5-BB90-991D55313C71}" destId="{E7004D4A-7909-4468-8E8C-9A5F5EAF4F53}" srcOrd="0" destOrd="0" presId="urn:microsoft.com/office/officeart/2005/8/layout/default"/>
    <dgm:cxn modelId="{EDC8DF8A-2768-4F93-B268-BE432005DE7F}" type="presOf" srcId="{BF36FB88-0FD8-4AB3-8CA1-0E9656E8E830}" destId="{09187ED8-7D26-46F4-8AE2-04AE62571340}" srcOrd="0" destOrd="0" presId="urn:microsoft.com/office/officeart/2005/8/layout/default"/>
    <dgm:cxn modelId="{7966E8B4-F807-448A-8CF7-29A29FE61639}" type="presOf" srcId="{1A98E700-5565-47E5-AA49-497F1A0F7688}" destId="{F4411F6C-95FD-46CA-80EF-112CC522A566}" srcOrd="0" destOrd="0" presId="urn:microsoft.com/office/officeart/2005/8/layout/default"/>
    <dgm:cxn modelId="{DFCABBB7-05A0-4237-AED0-BC2F5BCC83D2}" type="presOf" srcId="{5B165271-91A3-4862-84A5-71519D4C7C18}" destId="{A87724A3-01B7-4F72-8898-4FDA3B79A171}" srcOrd="0" destOrd="0" presId="urn:microsoft.com/office/officeart/2005/8/layout/default"/>
    <dgm:cxn modelId="{14032ABD-BFEA-4DFD-8DD0-B45A52A5EEE2}" srcId="{C1CB4BDA-07F4-4538-99B6-388A614BB667}" destId="{F24C27D4-864A-44DA-87F8-2EA813C92B9C}" srcOrd="6" destOrd="0" parTransId="{5A6D152E-E23F-42FD-B091-C3FEDA24BA4C}" sibTransId="{3B84BD59-0B50-42AE-8C1C-89EE7756C0FF}"/>
    <dgm:cxn modelId="{049F90C7-53CF-4C6B-8256-8E24C6BDE57E}" srcId="{C1CB4BDA-07F4-4538-99B6-388A614BB667}" destId="{BF36FB88-0FD8-4AB3-8CA1-0E9656E8E830}" srcOrd="3" destOrd="0" parTransId="{B70754E0-C256-4C9A-B851-C793F6B7E8F8}" sibTransId="{06162E8C-33B6-4102-BF6D-4201F7415542}"/>
    <dgm:cxn modelId="{C0D08CC8-6DE2-447C-AAB4-EABB9DCDBE37}" type="presOf" srcId="{5D4ED032-2B8D-4B3C-8CE5-D865BE9D8893}" destId="{D9521098-1996-43AF-A8C5-39EE3CDEA572}" srcOrd="0" destOrd="0" presId="urn:microsoft.com/office/officeart/2005/8/layout/default"/>
    <dgm:cxn modelId="{F75493D3-AEB0-45C7-AD4B-C97BE34A32EE}" srcId="{C1CB4BDA-07F4-4538-99B6-388A614BB667}" destId="{22AEEDD5-BF99-48C5-BB90-991D55313C71}" srcOrd="5" destOrd="0" parTransId="{58A2B065-72CF-4EE0-BC7D-B3D350866D00}" sibTransId="{6E5D5C0E-7DB3-409B-B6C7-DD7A935E13E9}"/>
    <dgm:cxn modelId="{A6D871D8-0BDB-4CB3-899E-A464A70A09F1}" type="presOf" srcId="{0A8C0A7B-6CA3-4566-ADAC-865739785896}" destId="{EA420F8F-19B1-4124-9D4B-7BCBF890EF3B}" srcOrd="0" destOrd="0" presId="urn:microsoft.com/office/officeart/2005/8/layout/default"/>
    <dgm:cxn modelId="{CB9B6ADE-758E-42E9-AC60-08F70B3CAAAE}" srcId="{C1CB4BDA-07F4-4538-99B6-388A614BB667}" destId="{14A212E8-5463-447A-9A4A-B1B229830594}" srcOrd="4" destOrd="0" parTransId="{F6ED4381-76B4-41D7-8995-FF1642F16B37}" sibTransId="{E8126C80-A834-4067-8583-9ABE66CBC123}"/>
    <dgm:cxn modelId="{5F472AF3-519E-4878-93BD-138A243A7A4D}" srcId="{C1CB4BDA-07F4-4538-99B6-388A614BB667}" destId="{5D4ED032-2B8D-4B3C-8CE5-D865BE9D8893}" srcOrd="7" destOrd="0" parTransId="{FC1908A6-1A6E-4C1F-BC99-2443B3E3F71F}" sibTransId="{7E6E00E6-30C2-48D0-995A-BB5B469DE20F}"/>
    <dgm:cxn modelId="{E9D30EF6-3216-4F8D-97F0-ED46A5D44695}" srcId="{C1CB4BDA-07F4-4538-99B6-388A614BB667}" destId="{1A98E700-5565-47E5-AA49-497F1A0F7688}" srcOrd="2" destOrd="0" parTransId="{EAC2136A-B64B-49D4-8FEC-35EA0D401D5B}" sibTransId="{D3DF8F34-0C87-4FA9-ABA3-D8B8621FFC1C}"/>
    <dgm:cxn modelId="{E9C616F9-78FF-4F06-B611-23D8C711A797}" srcId="{C1CB4BDA-07F4-4538-99B6-388A614BB667}" destId="{0A8C0A7B-6CA3-4566-ADAC-865739785896}" srcOrd="1" destOrd="0" parTransId="{A1D535BD-170F-47F1-90FA-1B16DD344A54}" sibTransId="{97097BFE-3318-4E09-9470-58BB6965A7CA}"/>
    <dgm:cxn modelId="{54EFE2F2-AAE4-4079-9F5D-DA5F5DF484AD}" type="presParOf" srcId="{1D98CB3C-383D-4003-93FC-C92344BE9B7C}" destId="{A87724A3-01B7-4F72-8898-4FDA3B79A171}" srcOrd="0" destOrd="0" presId="urn:microsoft.com/office/officeart/2005/8/layout/default"/>
    <dgm:cxn modelId="{B7F6CC6C-7BF3-412B-A06C-37DEE9D43EBD}" type="presParOf" srcId="{1D98CB3C-383D-4003-93FC-C92344BE9B7C}" destId="{140359FB-A8E7-4295-8C4D-4B0C1C7EBB63}" srcOrd="1" destOrd="0" presId="urn:microsoft.com/office/officeart/2005/8/layout/default"/>
    <dgm:cxn modelId="{9401CDD0-72B3-4CE2-A974-9C80B82EAB38}" type="presParOf" srcId="{1D98CB3C-383D-4003-93FC-C92344BE9B7C}" destId="{EA420F8F-19B1-4124-9D4B-7BCBF890EF3B}" srcOrd="2" destOrd="0" presId="urn:microsoft.com/office/officeart/2005/8/layout/default"/>
    <dgm:cxn modelId="{7071D63A-048A-47AF-A075-937B1FDAC0A9}" type="presParOf" srcId="{1D98CB3C-383D-4003-93FC-C92344BE9B7C}" destId="{760E59E0-CCDC-40C5-BA4E-6292ADD1ADAD}" srcOrd="3" destOrd="0" presId="urn:microsoft.com/office/officeart/2005/8/layout/default"/>
    <dgm:cxn modelId="{2545E426-1901-4B0A-97D7-FFB5A04D2D6F}" type="presParOf" srcId="{1D98CB3C-383D-4003-93FC-C92344BE9B7C}" destId="{F4411F6C-95FD-46CA-80EF-112CC522A566}" srcOrd="4" destOrd="0" presId="urn:microsoft.com/office/officeart/2005/8/layout/default"/>
    <dgm:cxn modelId="{0CB2850A-DBDA-4435-B378-262D339957A9}" type="presParOf" srcId="{1D98CB3C-383D-4003-93FC-C92344BE9B7C}" destId="{EC6638EC-41D9-4B4A-A3A0-0E26F47BB3DB}" srcOrd="5" destOrd="0" presId="urn:microsoft.com/office/officeart/2005/8/layout/default"/>
    <dgm:cxn modelId="{2B5851A6-AD03-4C65-900D-7A947C416E7A}" type="presParOf" srcId="{1D98CB3C-383D-4003-93FC-C92344BE9B7C}" destId="{09187ED8-7D26-46F4-8AE2-04AE62571340}" srcOrd="6" destOrd="0" presId="urn:microsoft.com/office/officeart/2005/8/layout/default"/>
    <dgm:cxn modelId="{363C3E2C-F0E3-4347-A593-74638FFF69E5}" type="presParOf" srcId="{1D98CB3C-383D-4003-93FC-C92344BE9B7C}" destId="{1BC83E31-F7FF-4BE8-965C-03E742E2C02D}" srcOrd="7" destOrd="0" presId="urn:microsoft.com/office/officeart/2005/8/layout/default"/>
    <dgm:cxn modelId="{FD50FBB0-8662-40D2-90B0-89A76E5345D5}" type="presParOf" srcId="{1D98CB3C-383D-4003-93FC-C92344BE9B7C}" destId="{A627620F-AF48-4A6A-AC98-80AE679044FC}" srcOrd="8" destOrd="0" presId="urn:microsoft.com/office/officeart/2005/8/layout/default"/>
    <dgm:cxn modelId="{BDA5F023-318A-47AE-843F-764F14C2925C}" type="presParOf" srcId="{1D98CB3C-383D-4003-93FC-C92344BE9B7C}" destId="{134D3B9A-2986-4298-8054-40FCB6469E35}" srcOrd="9" destOrd="0" presId="urn:microsoft.com/office/officeart/2005/8/layout/default"/>
    <dgm:cxn modelId="{2F68CE7E-DA2E-49FD-9D57-FE5B282B2DC5}" type="presParOf" srcId="{1D98CB3C-383D-4003-93FC-C92344BE9B7C}" destId="{E7004D4A-7909-4468-8E8C-9A5F5EAF4F53}" srcOrd="10" destOrd="0" presId="urn:microsoft.com/office/officeart/2005/8/layout/default"/>
    <dgm:cxn modelId="{3088B4B1-733D-4FE7-BF0F-4F5A17396A16}" type="presParOf" srcId="{1D98CB3C-383D-4003-93FC-C92344BE9B7C}" destId="{057865D8-2640-43CB-903A-46218F5FDFC3}" srcOrd="11" destOrd="0" presId="urn:microsoft.com/office/officeart/2005/8/layout/default"/>
    <dgm:cxn modelId="{991C930A-A027-4BEF-80E1-FE3F81654B2F}" type="presParOf" srcId="{1D98CB3C-383D-4003-93FC-C92344BE9B7C}" destId="{1AD3E6D2-DC8E-42A7-837F-321F12D13207}" srcOrd="12" destOrd="0" presId="urn:microsoft.com/office/officeart/2005/8/layout/default"/>
    <dgm:cxn modelId="{723F6563-A6AD-4885-B721-7F410EB657C8}" type="presParOf" srcId="{1D98CB3C-383D-4003-93FC-C92344BE9B7C}" destId="{99F20B95-5651-4603-91DC-74EB40835214}" srcOrd="13" destOrd="0" presId="urn:microsoft.com/office/officeart/2005/8/layout/default"/>
    <dgm:cxn modelId="{DBA8B3EB-C9EB-448F-81AA-F913D99320D2}" type="presParOf" srcId="{1D98CB3C-383D-4003-93FC-C92344BE9B7C}" destId="{D9521098-1996-43AF-A8C5-39EE3CDEA57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D43406-BCEA-4BBD-BD80-9A9A16C3AF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6FA0F6-E3B6-41CB-AB3C-4BFCD8D149D6}">
      <dgm:prSet/>
      <dgm:spPr/>
      <dgm:t>
        <a:bodyPr/>
        <a:lstStyle/>
        <a:p>
          <a:r>
            <a:rPr lang="en-US"/>
            <a:t>Addressing the potential impact of structural racism and recognizing the lack of access to economic, social and educational resources as risk factors and providing thoughtful and respectful conversations about safe sleep will be important in improving understanding of the most effective strategies to promote adoptions of safe infant sleep practices among various populations.</a:t>
          </a:r>
        </a:p>
      </dgm:t>
    </dgm:pt>
    <dgm:pt modelId="{267D8C9E-7103-4A1F-B93D-C7E7461CB718}" type="parTrans" cxnId="{1EFB27EF-855B-4032-9E55-E215E86B570A}">
      <dgm:prSet/>
      <dgm:spPr/>
      <dgm:t>
        <a:bodyPr/>
        <a:lstStyle/>
        <a:p>
          <a:endParaRPr lang="en-US"/>
        </a:p>
      </dgm:t>
    </dgm:pt>
    <dgm:pt modelId="{27F0D578-8387-415E-BE2B-4D0841C0F9AA}" type="sibTrans" cxnId="{1EFB27EF-855B-4032-9E55-E215E86B570A}">
      <dgm:prSet/>
      <dgm:spPr/>
      <dgm:t>
        <a:bodyPr/>
        <a:lstStyle/>
        <a:p>
          <a:endParaRPr lang="en-US"/>
        </a:p>
      </dgm:t>
    </dgm:pt>
    <dgm:pt modelId="{2E174A1F-D1F2-45DD-BAA2-991DDE16A0FD}">
      <dgm:prSet/>
      <dgm:spPr/>
      <dgm:t>
        <a:bodyPr/>
        <a:lstStyle/>
        <a:p>
          <a:r>
            <a:rPr lang="en-US"/>
            <a:t>Reinforce the recommendations discussed and work with families of diverse cultures in understanding their norms and how we can together achieve safety for infants and  young children.</a:t>
          </a:r>
        </a:p>
      </dgm:t>
    </dgm:pt>
    <dgm:pt modelId="{1720E1FA-4BE8-4F16-ABFC-CC7F6154CF9B}" type="parTrans" cxnId="{C16530B0-E37D-4E4F-A232-75A41F56E340}">
      <dgm:prSet/>
      <dgm:spPr/>
      <dgm:t>
        <a:bodyPr/>
        <a:lstStyle/>
        <a:p>
          <a:endParaRPr lang="en-US"/>
        </a:p>
      </dgm:t>
    </dgm:pt>
    <dgm:pt modelId="{3BB5B672-1806-4491-BCCC-321E6E5E19C9}" type="sibTrans" cxnId="{C16530B0-E37D-4E4F-A232-75A41F56E340}">
      <dgm:prSet/>
      <dgm:spPr/>
      <dgm:t>
        <a:bodyPr/>
        <a:lstStyle/>
        <a:p>
          <a:endParaRPr lang="en-US"/>
        </a:p>
      </dgm:t>
    </dgm:pt>
    <dgm:pt modelId="{D83E990C-5A4D-4C4E-9116-983F2828BDF9}">
      <dgm:prSet/>
      <dgm:spPr/>
      <dgm:t>
        <a:bodyPr/>
        <a:lstStyle/>
        <a:p>
          <a:r>
            <a:rPr lang="en-US"/>
            <a:t>Respectful communication and sometimes compromise is necessary. Things are not always black and white and understanding cultural norms and individualizing and strategizing with evidence-based practice and recommendations to achieve the best clinical outcome may provide the best win.  </a:t>
          </a:r>
        </a:p>
      </dgm:t>
    </dgm:pt>
    <dgm:pt modelId="{EA8FC91A-2FC4-4116-B019-B4C8C504B9E9}" type="parTrans" cxnId="{B1BF991D-38AF-4D4D-9239-8D890A0A62B0}">
      <dgm:prSet/>
      <dgm:spPr/>
      <dgm:t>
        <a:bodyPr/>
        <a:lstStyle/>
        <a:p>
          <a:endParaRPr lang="en-US"/>
        </a:p>
      </dgm:t>
    </dgm:pt>
    <dgm:pt modelId="{D831B7B5-4818-4167-8754-01241D16D193}" type="sibTrans" cxnId="{B1BF991D-38AF-4D4D-9239-8D890A0A62B0}">
      <dgm:prSet/>
      <dgm:spPr/>
      <dgm:t>
        <a:bodyPr/>
        <a:lstStyle/>
        <a:p>
          <a:endParaRPr lang="en-US"/>
        </a:p>
      </dgm:t>
    </dgm:pt>
    <dgm:pt modelId="{A2055670-E00E-4364-B4E0-FC8D95BA7EBC}" type="pres">
      <dgm:prSet presAssocID="{43D43406-BCEA-4BBD-BD80-9A9A16C3AF83}" presName="linear" presStyleCnt="0">
        <dgm:presLayoutVars>
          <dgm:animLvl val="lvl"/>
          <dgm:resizeHandles val="exact"/>
        </dgm:presLayoutVars>
      </dgm:prSet>
      <dgm:spPr/>
    </dgm:pt>
    <dgm:pt modelId="{397811C4-4354-41B1-BB2E-27EFD9CED3EB}" type="pres">
      <dgm:prSet presAssocID="{6A6FA0F6-E3B6-41CB-AB3C-4BFCD8D149D6}" presName="parentText" presStyleLbl="node1" presStyleIdx="0" presStyleCnt="3">
        <dgm:presLayoutVars>
          <dgm:chMax val="0"/>
          <dgm:bulletEnabled val="1"/>
        </dgm:presLayoutVars>
      </dgm:prSet>
      <dgm:spPr/>
    </dgm:pt>
    <dgm:pt modelId="{D80B8246-3CAC-49ED-B796-AB942503E681}" type="pres">
      <dgm:prSet presAssocID="{27F0D578-8387-415E-BE2B-4D0841C0F9AA}" presName="spacer" presStyleCnt="0"/>
      <dgm:spPr/>
    </dgm:pt>
    <dgm:pt modelId="{91EF695C-798B-4B09-B396-C71748CDCA6A}" type="pres">
      <dgm:prSet presAssocID="{2E174A1F-D1F2-45DD-BAA2-991DDE16A0FD}" presName="parentText" presStyleLbl="node1" presStyleIdx="1" presStyleCnt="3">
        <dgm:presLayoutVars>
          <dgm:chMax val="0"/>
          <dgm:bulletEnabled val="1"/>
        </dgm:presLayoutVars>
      </dgm:prSet>
      <dgm:spPr/>
    </dgm:pt>
    <dgm:pt modelId="{0E46FEF2-4F24-482C-BD56-89C720A37649}" type="pres">
      <dgm:prSet presAssocID="{3BB5B672-1806-4491-BCCC-321E6E5E19C9}" presName="spacer" presStyleCnt="0"/>
      <dgm:spPr/>
    </dgm:pt>
    <dgm:pt modelId="{9EA5EFAE-E27D-4092-A87B-1DF5D5BADE63}" type="pres">
      <dgm:prSet presAssocID="{D83E990C-5A4D-4C4E-9116-983F2828BDF9}" presName="parentText" presStyleLbl="node1" presStyleIdx="2" presStyleCnt="3">
        <dgm:presLayoutVars>
          <dgm:chMax val="0"/>
          <dgm:bulletEnabled val="1"/>
        </dgm:presLayoutVars>
      </dgm:prSet>
      <dgm:spPr/>
    </dgm:pt>
  </dgm:ptLst>
  <dgm:cxnLst>
    <dgm:cxn modelId="{7B5CB507-B9A1-4CE5-BB6D-598ADE7CB3DD}" type="presOf" srcId="{6A6FA0F6-E3B6-41CB-AB3C-4BFCD8D149D6}" destId="{397811C4-4354-41B1-BB2E-27EFD9CED3EB}" srcOrd="0" destOrd="0" presId="urn:microsoft.com/office/officeart/2005/8/layout/vList2"/>
    <dgm:cxn modelId="{B1BF991D-38AF-4D4D-9239-8D890A0A62B0}" srcId="{43D43406-BCEA-4BBD-BD80-9A9A16C3AF83}" destId="{D83E990C-5A4D-4C4E-9116-983F2828BDF9}" srcOrd="2" destOrd="0" parTransId="{EA8FC91A-2FC4-4116-B019-B4C8C504B9E9}" sibTransId="{D831B7B5-4818-4167-8754-01241D16D193}"/>
    <dgm:cxn modelId="{12DB0F23-5A0C-44CD-9DD1-FC05B88FBAD1}" type="presOf" srcId="{43D43406-BCEA-4BBD-BD80-9A9A16C3AF83}" destId="{A2055670-E00E-4364-B4E0-FC8D95BA7EBC}" srcOrd="0" destOrd="0" presId="urn:microsoft.com/office/officeart/2005/8/layout/vList2"/>
    <dgm:cxn modelId="{ED076372-085D-4313-AD45-3628928AE009}" type="presOf" srcId="{D83E990C-5A4D-4C4E-9116-983F2828BDF9}" destId="{9EA5EFAE-E27D-4092-A87B-1DF5D5BADE63}" srcOrd="0" destOrd="0" presId="urn:microsoft.com/office/officeart/2005/8/layout/vList2"/>
    <dgm:cxn modelId="{510E1385-4D64-4CD6-88F8-65AA689DD3DF}" type="presOf" srcId="{2E174A1F-D1F2-45DD-BAA2-991DDE16A0FD}" destId="{91EF695C-798B-4B09-B396-C71748CDCA6A}" srcOrd="0" destOrd="0" presId="urn:microsoft.com/office/officeart/2005/8/layout/vList2"/>
    <dgm:cxn modelId="{C16530B0-E37D-4E4F-A232-75A41F56E340}" srcId="{43D43406-BCEA-4BBD-BD80-9A9A16C3AF83}" destId="{2E174A1F-D1F2-45DD-BAA2-991DDE16A0FD}" srcOrd="1" destOrd="0" parTransId="{1720E1FA-4BE8-4F16-ABFC-CC7F6154CF9B}" sibTransId="{3BB5B672-1806-4491-BCCC-321E6E5E19C9}"/>
    <dgm:cxn modelId="{1EFB27EF-855B-4032-9E55-E215E86B570A}" srcId="{43D43406-BCEA-4BBD-BD80-9A9A16C3AF83}" destId="{6A6FA0F6-E3B6-41CB-AB3C-4BFCD8D149D6}" srcOrd="0" destOrd="0" parTransId="{267D8C9E-7103-4A1F-B93D-C7E7461CB718}" sibTransId="{27F0D578-8387-415E-BE2B-4D0841C0F9AA}"/>
    <dgm:cxn modelId="{7E0798E2-B134-4839-90C0-ECEDAE9AF1B7}" type="presParOf" srcId="{A2055670-E00E-4364-B4E0-FC8D95BA7EBC}" destId="{397811C4-4354-41B1-BB2E-27EFD9CED3EB}" srcOrd="0" destOrd="0" presId="urn:microsoft.com/office/officeart/2005/8/layout/vList2"/>
    <dgm:cxn modelId="{8A2AC582-60E2-4A0D-AF73-15F723FC1F3F}" type="presParOf" srcId="{A2055670-E00E-4364-B4E0-FC8D95BA7EBC}" destId="{D80B8246-3CAC-49ED-B796-AB942503E681}" srcOrd="1" destOrd="0" presId="urn:microsoft.com/office/officeart/2005/8/layout/vList2"/>
    <dgm:cxn modelId="{A8F5200D-8DC5-40DA-9891-444683A3248D}" type="presParOf" srcId="{A2055670-E00E-4364-B4E0-FC8D95BA7EBC}" destId="{91EF695C-798B-4B09-B396-C71748CDCA6A}" srcOrd="2" destOrd="0" presId="urn:microsoft.com/office/officeart/2005/8/layout/vList2"/>
    <dgm:cxn modelId="{9DCE59A0-C6C4-48FA-A313-236E47C66DC7}" type="presParOf" srcId="{A2055670-E00E-4364-B4E0-FC8D95BA7EBC}" destId="{0E46FEF2-4F24-482C-BD56-89C720A37649}" srcOrd="3" destOrd="0" presId="urn:microsoft.com/office/officeart/2005/8/layout/vList2"/>
    <dgm:cxn modelId="{9775FF1C-3BE0-454B-88CE-44CA6A1F2F51}" type="presParOf" srcId="{A2055670-E00E-4364-B4E0-FC8D95BA7EBC}" destId="{9EA5EFAE-E27D-4092-A87B-1DF5D5BADE6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F2A9B3-078F-4D27-9E90-ED862F4423F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11E0F36-5C23-4257-A62E-438871AD5551}">
      <dgm:prSet custT="1"/>
      <dgm:spPr/>
      <dgm:t>
        <a:bodyPr/>
        <a:lstStyle/>
        <a:p>
          <a:r>
            <a:rPr lang="en-US" sz="1600" dirty="0"/>
            <a:t>Safe to Sleep Campaign </a:t>
          </a:r>
          <a:r>
            <a:rPr lang="en-US" sz="1600" dirty="0">
              <a:hlinkClick xmlns:r="http://schemas.openxmlformats.org/officeDocument/2006/relationships" r:id="rId1"/>
            </a:rPr>
            <a:t>https://safetosleep.nichd.nih.gov/</a:t>
          </a:r>
          <a:endParaRPr lang="en-US" sz="1600" dirty="0"/>
        </a:p>
      </dgm:t>
    </dgm:pt>
    <dgm:pt modelId="{BE25738B-3E71-46A0-ADD9-5C503AEC7308}" type="parTrans" cxnId="{42D9D99E-5966-403E-A286-0DD20BB1808E}">
      <dgm:prSet/>
      <dgm:spPr/>
      <dgm:t>
        <a:bodyPr/>
        <a:lstStyle/>
        <a:p>
          <a:endParaRPr lang="en-US"/>
        </a:p>
      </dgm:t>
    </dgm:pt>
    <dgm:pt modelId="{1BA3D95B-20B5-42F6-ADE1-EFE8B1A305ED}" type="sibTrans" cxnId="{42D9D99E-5966-403E-A286-0DD20BB1808E}">
      <dgm:prSet/>
      <dgm:spPr/>
      <dgm:t>
        <a:bodyPr/>
        <a:lstStyle/>
        <a:p>
          <a:endParaRPr lang="en-US"/>
        </a:p>
      </dgm:t>
    </dgm:pt>
    <dgm:pt modelId="{922D3D38-0F02-44B0-94A2-02946D1680BF}">
      <dgm:prSet custT="1"/>
      <dgm:spPr/>
      <dgm:t>
        <a:bodyPr/>
        <a:lstStyle/>
        <a:p>
          <a:r>
            <a:rPr lang="en-US" sz="1600" dirty="0"/>
            <a:t>American Academy of Pediatrics (AAP) Safe Sleep Recommendations </a:t>
          </a:r>
          <a:r>
            <a:rPr lang="en-US" sz="1600" dirty="0">
              <a:hlinkClick xmlns:r="http://schemas.openxmlformats.org/officeDocument/2006/relationships" r:id="rId2"/>
            </a:rPr>
            <a:t>https://www.aap.org/en-0us/advocacy-and-policy/aap-health-initiatives/safe-sleep/Pages/Safe-Sleep-Recommendations.aspx</a:t>
          </a:r>
          <a:endParaRPr lang="en-US" sz="1600" dirty="0"/>
        </a:p>
      </dgm:t>
    </dgm:pt>
    <dgm:pt modelId="{6A11478D-9C51-4DE2-83F3-A46C173BCAFB}" type="parTrans" cxnId="{BAD804AB-8B41-4773-92A7-E83039E3D228}">
      <dgm:prSet/>
      <dgm:spPr/>
      <dgm:t>
        <a:bodyPr/>
        <a:lstStyle/>
        <a:p>
          <a:endParaRPr lang="en-US"/>
        </a:p>
      </dgm:t>
    </dgm:pt>
    <dgm:pt modelId="{155D16D4-D35E-4D15-B0B0-60E2CE109F6B}" type="sibTrans" cxnId="{BAD804AB-8B41-4773-92A7-E83039E3D228}">
      <dgm:prSet/>
      <dgm:spPr/>
      <dgm:t>
        <a:bodyPr/>
        <a:lstStyle/>
        <a:p>
          <a:endParaRPr lang="en-US"/>
        </a:p>
      </dgm:t>
    </dgm:pt>
    <dgm:pt modelId="{ED48E381-F462-442D-9266-88F588F6764C}">
      <dgm:prSet custT="1"/>
      <dgm:spPr/>
      <dgm:t>
        <a:bodyPr/>
        <a:lstStyle/>
        <a:p>
          <a:r>
            <a:rPr lang="en-US" sz="1600" dirty="0"/>
            <a:t>Center for Disease Control and Prevention (CDC) Safe Sleep Resources </a:t>
          </a:r>
          <a:r>
            <a:rPr lang="en-US" sz="1600" dirty="0">
              <a:hlinkClick xmlns:r="http://schemas.openxmlformats.org/officeDocument/2006/relationships" r:id="rId3"/>
            </a:rPr>
            <a:t>https://www.cdc.gov/sids/index.htm</a:t>
          </a:r>
          <a:endParaRPr lang="en-US" sz="1600" dirty="0"/>
        </a:p>
      </dgm:t>
    </dgm:pt>
    <dgm:pt modelId="{DB74F22F-1196-45AC-A7AE-073ED78767BD}" type="parTrans" cxnId="{071FF5E9-2ADC-40A4-BAFF-A777BE20B556}">
      <dgm:prSet/>
      <dgm:spPr/>
      <dgm:t>
        <a:bodyPr/>
        <a:lstStyle/>
        <a:p>
          <a:endParaRPr lang="en-US"/>
        </a:p>
      </dgm:t>
    </dgm:pt>
    <dgm:pt modelId="{44A75BFF-7230-4F12-BE1B-74A5ED09076A}" type="sibTrans" cxnId="{071FF5E9-2ADC-40A4-BAFF-A777BE20B556}">
      <dgm:prSet/>
      <dgm:spPr/>
      <dgm:t>
        <a:bodyPr/>
        <a:lstStyle/>
        <a:p>
          <a:endParaRPr lang="en-US"/>
        </a:p>
      </dgm:t>
    </dgm:pt>
    <dgm:pt modelId="{882183CA-BA90-4585-B3A9-0F33E4DD2443}">
      <dgm:prSet custT="1"/>
      <dgm:spPr/>
      <dgm:t>
        <a:bodyPr/>
        <a:lstStyle/>
        <a:p>
          <a:r>
            <a:rPr lang="en-US" sz="1600" dirty="0"/>
            <a:t>Baby Anatomy – Safe-Sleep  </a:t>
          </a:r>
          <a:r>
            <a:rPr lang="en-US" sz="1600" dirty="0">
              <a:hlinkClick xmlns:r="http://schemas.openxmlformats.org/officeDocument/2006/relationships" r:id="rId4"/>
            </a:rPr>
            <a:t>https://ct1.medstarhealth.org/content/uploads/sites/10/2017/08/BabyAnatomy-Safe-Sleep.jpg</a:t>
          </a:r>
          <a:endParaRPr lang="en-US" sz="1600" dirty="0"/>
        </a:p>
      </dgm:t>
    </dgm:pt>
    <dgm:pt modelId="{44A0DD6C-83DF-43CD-BA0C-20EBD3FB7956}" type="parTrans" cxnId="{D735A247-B7C9-4A13-B632-C19FA61F9678}">
      <dgm:prSet/>
      <dgm:spPr/>
      <dgm:t>
        <a:bodyPr/>
        <a:lstStyle/>
        <a:p>
          <a:endParaRPr lang="en-US"/>
        </a:p>
      </dgm:t>
    </dgm:pt>
    <dgm:pt modelId="{1E15BB8B-9847-420A-BDC0-663771BBB126}" type="sibTrans" cxnId="{D735A247-B7C9-4A13-B632-C19FA61F9678}">
      <dgm:prSet/>
      <dgm:spPr/>
      <dgm:t>
        <a:bodyPr/>
        <a:lstStyle/>
        <a:p>
          <a:endParaRPr lang="en-US"/>
        </a:p>
      </dgm:t>
    </dgm:pt>
    <dgm:pt modelId="{7E28DACB-A249-4ADF-A910-8D68FDB65127}" type="pres">
      <dgm:prSet presAssocID="{6AF2A9B3-078F-4D27-9E90-ED862F4423F6}" presName="outerComposite" presStyleCnt="0">
        <dgm:presLayoutVars>
          <dgm:chMax val="5"/>
          <dgm:dir/>
          <dgm:resizeHandles val="exact"/>
        </dgm:presLayoutVars>
      </dgm:prSet>
      <dgm:spPr/>
    </dgm:pt>
    <dgm:pt modelId="{44EB2310-DEE1-481C-ACA3-4F3C10510DCC}" type="pres">
      <dgm:prSet presAssocID="{6AF2A9B3-078F-4D27-9E90-ED862F4423F6}" presName="dummyMaxCanvas" presStyleCnt="0">
        <dgm:presLayoutVars/>
      </dgm:prSet>
      <dgm:spPr/>
    </dgm:pt>
    <dgm:pt modelId="{3B0CACF1-CC59-4251-B0B9-06B28A2D36F3}" type="pres">
      <dgm:prSet presAssocID="{6AF2A9B3-078F-4D27-9E90-ED862F4423F6}" presName="FourNodes_1" presStyleLbl="node1" presStyleIdx="0" presStyleCnt="4">
        <dgm:presLayoutVars>
          <dgm:bulletEnabled val="1"/>
        </dgm:presLayoutVars>
      </dgm:prSet>
      <dgm:spPr/>
    </dgm:pt>
    <dgm:pt modelId="{4076021D-52E7-4DC0-ADED-D736FB2CBEE7}" type="pres">
      <dgm:prSet presAssocID="{6AF2A9B3-078F-4D27-9E90-ED862F4423F6}" presName="FourNodes_2" presStyleLbl="node1" presStyleIdx="1" presStyleCnt="4">
        <dgm:presLayoutVars>
          <dgm:bulletEnabled val="1"/>
        </dgm:presLayoutVars>
      </dgm:prSet>
      <dgm:spPr/>
    </dgm:pt>
    <dgm:pt modelId="{AE3EC6CB-6CAD-45E2-92E0-DF7809EDD622}" type="pres">
      <dgm:prSet presAssocID="{6AF2A9B3-078F-4D27-9E90-ED862F4423F6}" presName="FourNodes_3" presStyleLbl="node1" presStyleIdx="2" presStyleCnt="4">
        <dgm:presLayoutVars>
          <dgm:bulletEnabled val="1"/>
        </dgm:presLayoutVars>
      </dgm:prSet>
      <dgm:spPr/>
    </dgm:pt>
    <dgm:pt modelId="{D5D4BBD1-80B7-440B-B37B-C63F9E8C6944}" type="pres">
      <dgm:prSet presAssocID="{6AF2A9B3-078F-4D27-9E90-ED862F4423F6}" presName="FourNodes_4" presStyleLbl="node1" presStyleIdx="3" presStyleCnt="4">
        <dgm:presLayoutVars>
          <dgm:bulletEnabled val="1"/>
        </dgm:presLayoutVars>
      </dgm:prSet>
      <dgm:spPr/>
    </dgm:pt>
    <dgm:pt modelId="{FDDA1246-D308-4E2F-8842-14E847183843}" type="pres">
      <dgm:prSet presAssocID="{6AF2A9B3-078F-4D27-9E90-ED862F4423F6}" presName="FourConn_1-2" presStyleLbl="fgAccFollowNode1" presStyleIdx="0" presStyleCnt="3">
        <dgm:presLayoutVars>
          <dgm:bulletEnabled val="1"/>
        </dgm:presLayoutVars>
      </dgm:prSet>
      <dgm:spPr/>
    </dgm:pt>
    <dgm:pt modelId="{29B4FF15-A4FF-41EF-8A7C-02B2815D13C0}" type="pres">
      <dgm:prSet presAssocID="{6AF2A9B3-078F-4D27-9E90-ED862F4423F6}" presName="FourConn_2-3" presStyleLbl="fgAccFollowNode1" presStyleIdx="1" presStyleCnt="3">
        <dgm:presLayoutVars>
          <dgm:bulletEnabled val="1"/>
        </dgm:presLayoutVars>
      </dgm:prSet>
      <dgm:spPr/>
    </dgm:pt>
    <dgm:pt modelId="{67E36395-D9B6-4F05-A354-673308FD64E2}" type="pres">
      <dgm:prSet presAssocID="{6AF2A9B3-078F-4D27-9E90-ED862F4423F6}" presName="FourConn_3-4" presStyleLbl="fgAccFollowNode1" presStyleIdx="2" presStyleCnt="3">
        <dgm:presLayoutVars>
          <dgm:bulletEnabled val="1"/>
        </dgm:presLayoutVars>
      </dgm:prSet>
      <dgm:spPr/>
    </dgm:pt>
    <dgm:pt modelId="{ECBAC15B-5CD9-4B63-B591-F6D7F28D64F0}" type="pres">
      <dgm:prSet presAssocID="{6AF2A9B3-078F-4D27-9E90-ED862F4423F6}" presName="FourNodes_1_text" presStyleLbl="node1" presStyleIdx="3" presStyleCnt="4">
        <dgm:presLayoutVars>
          <dgm:bulletEnabled val="1"/>
        </dgm:presLayoutVars>
      </dgm:prSet>
      <dgm:spPr/>
    </dgm:pt>
    <dgm:pt modelId="{AC135DEE-4FB8-4690-A60B-D6B387F8B102}" type="pres">
      <dgm:prSet presAssocID="{6AF2A9B3-078F-4D27-9E90-ED862F4423F6}" presName="FourNodes_2_text" presStyleLbl="node1" presStyleIdx="3" presStyleCnt="4">
        <dgm:presLayoutVars>
          <dgm:bulletEnabled val="1"/>
        </dgm:presLayoutVars>
      </dgm:prSet>
      <dgm:spPr/>
    </dgm:pt>
    <dgm:pt modelId="{220B9219-5BCB-4035-BEA8-5DCC73C1A386}" type="pres">
      <dgm:prSet presAssocID="{6AF2A9B3-078F-4D27-9E90-ED862F4423F6}" presName="FourNodes_3_text" presStyleLbl="node1" presStyleIdx="3" presStyleCnt="4">
        <dgm:presLayoutVars>
          <dgm:bulletEnabled val="1"/>
        </dgm:presLayoutVars>
      </dgm:prSet>
      <dgm:spPr/>
    </dgm:pt>
    <dgm:pt modelId="{9DC438F7-C068-4D02-95EC-6B3699F6DFAF}" type="pres">
      <dgm:prSet presAssocID="{6AF2A9B3-078F-4D27-9E90-ED862F4423F6}" presName="FourNodes_4_text" presStyleLbl="node1" presStyleIdx="3" presStyleCnt="4">
        <dgm:presLayoutVars>
          <dgm:bulletEnabled val="1"/>
        </dgm:presLayoutVars>
      </dgm:prSet>
      <dgm:spPr/>
    </dgm:pt>
  </dgm:ptLst>
  <dgm:cxnLst>
    <dgm:cxn modelId="{E1B55E05-03DD-4773-8C39-AE3A759CCAAA}" type="presOf" srcId="{882183CA-BA90-4585-B3A9-0F33E4DD2443}" destId="{D5D4BBD1-80B7-440B-B37B-C63F9E8C6944}" srcOrd="0" destOrd="0" presId="urn:microsoft.com/office/officeart/2005/8/layout/vProcess5"/>
    <dgm:cxn modelId="{A2713B07-FEB0-40B0-B4B7-632CDE382F21}" type="presOf" srcId="{44A75BFF-7230-4F12-BE1B-74A5ED09076A}" destId="{67E36395-D9B6-4F05-A354-673308FD64E2}" srcOrd="0" destOrd="0" presId="urn:microsoft.com/office/officeart/2005/8/layout/vProcess5"/>
    <dgm:cxn modelId="{5CF3A309-F031-4164-B617-2B5BE6F01C76}" type="presOf" srcId="{922D3D38-0F02-44B0-94A2-02946D1680BF}" destId="{4076021D-52E7-4DC0-ADED-D736FB2CBEE7}" srcOrd="0" destOrd="0" presId="urn:microsoft.com/office/officeart/2005/8/layout/vProcess5"/>
    <dgm:cxn modelId="{6F6E0910-1417-4A07-939A-2AEB13D974B2}" type="presOf" srcId="{882183CA-BA90-4585-B3A9-0F33E4DD2443}" destId="{9DC438F7-C068-4D02-95EC-6B3699F6DFAF}" srcOrd="1" destOrd="0" presId="urn:microsoft.com/office/officeart/2005/8/layout/vProcess5"/>
    <dgm:cxn modelId="{D735A247-B7C9-4A13-B632-C19FA61F9678}" srcId="{6AF2A9B3-078F-4D27-9E90-ED862F4423F6}" destId="{882183CA-BA90-4585-B3A9-0F33E4DD2443}" srcOrd="3" destOrd="0" parTransId="{44A0DD6C-83DF-43CD-BA0C-20EBD3FB7956}" sibTransId="{1E15BB8B-9847-420A-BDC0-663771BBB126}"/>
    <dgm:cxn modelId="{42763F49-C7D1-4F83-90EC-F5454B9E230A}" type="presOf" srcId="{E11E0F36-5C23-4257-A62E-438871AD5551}" destId="{ECBAC15B-5CD9-4B63-B591-F6D7F28D64F0}" srcOrd="1" destOrd="0" presId="urn:microsoft.com/office/officeart/2005/8/layout/vProcess5"/>
    <dgm:cxn modelId="{160F827B-EADE-4C1D-90E4-F6F3EE836731}" type="presOf" srcId="{155D16D4-D35E-4D15-B0B0-60E2CE109F6B}" destId="{29B4FF15-A4FF-41EF-8A7C-02B2815D13C0}" srcOrd="0" destOrd="0" presId="urn:microsoft.com/office/officeart/2005/8/layout/vProcess5"/>
    <dgm:cxn modelId="{3721A37F-D0B8-4CFC-AD62-D296C9DA66F6}" type="presOf" srcId="{E11E0F36-5C23-4257-A62E-438871AD5551}" destId="{3B0CACF1-CC59-4251-B0B9-06B28A2D36F3}" srcOrd="0" destOrd="0" presId="urn:microsoft.com/office/officeart/2005/8/layout/vProcess5"/>
    <dgm:cxn modelId="{42D9D99E-5966-403E-A286-0DD20BB1808E}" srcId="{6AF2A9B3-078F-4D27-9E90-ED862F4423F6}" destId="{E11E0F36-5C23-4257-A62E-438871AD5551}" srcOrd="0" destOrd="0" parTransId="{BE25738B-3E71-46A0-ADD9-5C503AEC7308}" sibTransId="{1BA3D95B-20B5-42F6-ADE1-EFE8B1A305ED}"/>
    <dgm:cxn modelId="{C85062A7-92FC-4CD2-810C-10750933921D}" type="presOf" srcId="{6AF2A9B3-078F-4D27-9E90-ED862F4423F6}" destId="{7E28DACB-A249-4ADF-A910-8D68FDB65127}" srcOrd="0" destOrd="0" presId="urn:microsoft.com/office/officeart/2005/8/layout/vProcess5"/>
    <dgm:cxn modelId="{C83450A7-B97A-4267-9FBF-A9AECE48E216}" type="presOf" srcId="{ED48E381-F462-442D-9266-88F588F6764C}" destId="{AE3EC6CB-6CAD-45E2-92E0-DF7809EDD622}" srcOrd="0" destOrd="0" presId="urn:microsoft.com/office/officeart/2005/8/layout/vProcess5"/>
    <dgm:cxn modelId="{BAD804AB-8B41-4773-92A7-E83039E3D228}" srcId="{6AF2A9B3-078F-4D27-9E90-ED862F4423F6}" destId="{922D3D38-0F02-44B0-94A2-02946D1680BF}" srcOrd="1" destOrd="0" parTransId="{6A11478D-9C51-4DE2-83F3-A46C173BCAFB}" sibTransId="{155D16D4-D35E-4D15-B0B0-60E2CE109F6B}"/>
    <dgm:cxn modelId="{3CEAECBB-E492-4EF5-8284-B31F8023BDF2}" type="presOf" srcId="{ED48E381-F462-442D-9266-88F588F6764C}" destId="{220B9219-5BCB-4035-BEA8-5DCC73C1A386}" srcOrd="1" destOrd="0" presId="urn:microsoft.com/office/officeart/2005/8/layout/vProcess5"/>
    <dgm:cxn modelId="{FB29C5DA-F0AE-432A-9260-742B7EDA9EB8}" type="presOf" srcId="{1BA3D95B-20B5-42F6-ADE1-EFE8B1A305ED}" destId="{FDDA1246-D308-4E2F-8842-14E847183843}" srcOrd="0" destOrd="0" presId="urn:microsoft.com/office/officeart/2005/8/layout/vProcess5"/>
    <dgm:cxn modelId="{6CA15FE6-DDB2-474D-922A-9AC304774A12}" type="presOf" srcId="{922D3D38-0F02-44B0-94A2-02946D1680BF}" destId="{AC135DEE-4FB8-4690-A60B-D6B387F8B102}" srcOrd="1" destOrd="0" presId="urn:microsoft.com/office/officeart/2005/8/layout/vProcess5"/>
    <dgm:cxn modelId="{071FF5E9-2ADC-40A4-BAFF-A777BE20B556}" srcId="{6AF2A9B3-078F-4D27-9E90-ED862F4423F6}" destId="{ED48E381-F462-442D-9266-88F588F6764C}" srcOrd="2" destOrd="0" parTransId="{DB74F22F-1196-45AC-A7AE-073ED78767BD}" sibTransId="{44A75BFF-7230-4F12-BE1B-74A5ED09076A}"/>
    <dgm:cxn modelId="{1B931351-8C38-4DA5-97FA-95D511D25BEC}" type="presParOf" srcId="{7E28DACB-A249-4ADF-A910-8D68FDB65127}" destId="{44EB2310-DEE1-481C-ACA3-4F3C10510DCC}" srcOrd="0" destOrd="0" presId="urn:microsoft.com/office/officeart/2005/8/layout/vProcess5"/>
    <dgm:cxn modelId="{E3BB1A4B-D548-46B6-8EFE-1CB5F0B5E9D7}" type="presParOf" srcId="{7E28DACB-A249-4ADF-A910-8D68FDB65127}" destId="{3B0CACF1-CC59-4251-B0B9-06B28A2D36F3}" srcOrd="1" destOrd="0" presId="urn:microsoft.com/office/officeart/2005/8/layout/vProcess5"/>
    <dgm:cxn modelId="{ABF6C81C-4AF5-4CE1-983B-31D99421BBDF}" type="presParOf" srcId="{7E28DACB-A249-4ADF-A910-8D68FDB65127}" destId="{4076021D-52E7-4DC0-ADED-D736FB2CBEE7}" srcOrd="2" destOrd="0" presId="urn:microsoft.com/office/officeart/2005/8/layout/vProcess5"/>
    <dgm:cxn modelId="{B768EBDB-449C-4BF2-A94F-DB265620665F}" type="presParOf" srcId="{7E28DACB-A249-4ADF-A910-8D68FDB65127}" destId="{AE3EC6CB-6CAD-45E2-92E0-DF7809EDD622}" srcOrd="3" destOrd="0" presId="urn:microsoft.com/office/officeart/2005/8/layout/vProcess5"/>
    <dgm:cxn modelId="{A67D558D-903D-451B-98AC-5C09C4489061}" type="presParOf" srcId="{7E28DACB-A249-4ADF-A910-8D68FDB65127}" destId="{D5D4BBD1-80B7-440B-B37B-C63F9E8C6944}" srcOrd="4" destOrd="0" presId="urn:microsoft.com/office/officeart/2005/8/layout/vProcess5"/>
    <dgm:cxn modelId="{B073DD5E-59E3-4753-81A0-7218C00AFA7C}" type="presParOf" srcId="{7E28DACB-A249-4ADF-A910-8D68FDB65127}" destId="{FDDA1246-D308-4E2F-8842-14E847183843}" srcOrd="5" destOrd="0" presId="urn:microsoft.com/office/officeart/2005/8/layout/vProcess5"/>
    <dgm:cxn modelId="{76A33F66-C29E-4B5B-AEC2-B52FE2F8AAD6}" type="presParOf" srcId="{7E28DACB-A249-4ADF-A910-8D68FDB65127}" destId="{29B4FF15-A4FF-41EF-8A7C-02B2815D13C0}" srcOrd="6" destOrd="0" presId="urn:microsoft.com/office/officeart/2005/8/layout/vProcess5"/>
    <dgm:cxn modelId="{040F00AE-7505-436D-B875-2FD303F2EFE3}" type="presParOf" srcId="{7E28DACB-A249-4ADF-A910-8D68FDB65127}" destId="{67E36395-D9B6-4F05-A354-673308FD64E2}" srcOrd="7" destOrd="0" presId="urn:microsoft.com/office/officeart/2005/8/layout/vProcess5"/>
    <dgm:cxn modelId="{6CCEAAB0-D82F-424C-A209-03EC32D59A14}" type="presParOf" srcId="{7E28DACB-A249-4ADF-A910-8D68FDB65127}" destId="{ECBAC15B-5CD9-4B63-B591-F6D7F28D64F0}" srcOrd="8" destOrd="0" presId="urn:microsoft.com/office/officeart/2005/8/layout/vProcess5"/>
    <dgm:cxn modelId="{5B14AD19-C608-4213-B042-A2D249343BDE}" type="presParOf" srcId="{7E28DACB-A249-4ADF-A910-8D68FDB65127}" destId="{AC135DEE-4FB8-4690-A60B-D6B387F8B102}" srcOrd="9" destOrd="0" presId="urn:microsoft.com/office/officeart/2005/8/layout/vProcess5"/>
    <dgm:cxn modelId="{ADD43752-E112-42D0-A8F5-829B2AD4B2EB}" type="presParOf" srcId="{7E28DACB-A249-4ADF-A910-8D68FDB65127}" destId="{220B9219-5BCB-4035-BEA8-5DCC73C1A386}" srcOrd="10" destOrd="0" presId="urn:microsoft.com/office/officeart/2005/8/layout/vProcess5"/>
    <dgm:cxn modelId="{20B63AE8-6649-40C1-9B21-C45B45F78EE2}" type="presParOf" srcId="{7E28DACB-A249-4ADF-A910-8D68FDB65127}" destId="{9DC438F7-C068-4D02-95EC-6B3699F6DFA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1C252-EBE1-4BF2-86F8-5C046649C65F}">
      <dsp:nvSpPr>
        <dsp:cNvPr id="0" name=""/>
        <dsp:cNvSpPr/>
      </dsp:nvSpPr>
      <dsp:spPr>
        <a:xfrm>
          <a:off x="0" y="2470633"/>
          <a:ext cx="9618133" cy="16210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After case investigation, it may be determined that the cause of death was by a specific unnatural or natural etiology such as suffocation, mechanical asphyxia entrapment, infections, ingestions, metabolic diseases, arrhythmia-associated cardiac channelopathies or trauma unintentional or nonaccidental)                      </a:t>
          </a:r>
          <a:r>
            <a:rPr lang="en-US" sz="1600" kern="1200" dirty="0"/>
            <a:t>Moon, Carlin &amp; Hand (2022). Recommendations for Reducing Infant Deaths in Sleep</a:t>
          </a:r>
        </a:p>
      </dsp:txBody>
      <dsp:txXfrm>
        <a:off x="0" y="2470633"/>
        <a:ext cx="9618133" cy="1621002"/>
      </dsp:txXfrm>
    </dsp:sp>
    <dsp:sp modelId="{40DB9F27-AD45-4240-A21D-55968BFA9484}">
      <dsp:nvSpPr>
        <dsp:cNvPr id="0" name=""/>
        <dsp:cNvSpPr/>
      </dsp:nvSpPr>
      <dsp:spPr>
        <a:xfrm rot="10800000">
          <a:off x="0" y="1845"/>
          <a:ext cx="9618133" cy="2493102"/>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Any sudden and unexpected death, whether explained or unexplained occurring during infancy</a:t>
          </a:r>
        </a:p>
      </dsp:txBody>
      <dsp:txXfrm rot="10800000">
        <a:off x="0" y="1845"/>
        <a:ext cx="9618133" cy="1619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23B4E-3DC8-4284-BA3A-F932EBFF02DE}">
      <dsp:nvSpPr>
        <dsp:cNvPr id="0" name=""/>
        <dsp:cNvSpPr/>
      </dsp:nvSpPr>
      <dsp:spPr>
        <a:xfrm>
          <a:off x="0" y="-74369"/>
          <a:ext cx="7405962" cy="130697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 subcategory of SUIDS and is a cause assigned to Sudden Infant deaths – that doesn’t have a known cause or cannot be explained - even after a full investigation, including at the scene, autopsy and review of clinical history of a baby between 1 month and 1 year of age</a:t>
          </a:r>
        </a:p>
      </dsp:txBody>
      <dsp:txXfrm>
        <a:off x="38280" y="-36089"/>
        <a:ext cx="6181099" cy="1230415"/>
      </dsp:txXfrm>
    </dsp:sp>
    <dsp:sp modelId="{5A37E4AE-92E9-4A45-A21A-26BCBDB228C7}">
      <dsp:nvSpPr>
        <dsp:cNvPr id="0" name=""/>
        <dsp:cNvSpPr/>
      </dsp:nvSpPr>
      <dsp:spPr>
        <a:xfrm>
          <a:off x="553042" y="1224074"/>
          <a:ext cx="7405962" cy="100949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About 50% of these deaths that occur in the U.S. are from SIDS</a:t>
          </a:r>
        </a:p>
      </dsp:txBody>
      <dsp:txXfrm>
        <a:off x="582609" y="1253641"/>
        <a:ext cx="6137612" cy="950363"/>
      </dsp:txXfrm>
    </dsp:sp>
    <dsp:sp modelId="{0803799C-C942-4C00-961F-BC568D6F6DF3}">
      <dsp:nvSpPr>
        <dsp:cNvPr id="0" name=""/>
        <dsp:cNvSpPr/>
      </dsp:nvSpPr>
      <dsp:spPr>
        <a:xfrm>
          <a:off x="1106085" y="2373779"/>
          <a:ext cx="7405962" cy="100949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It is the leading cause of death among babies 1 month – 1 year of age</a:t>
          </a:r>
        </a:p>
      </dsp:txBody>
      <dsp:txXfrm>
        <a:off x="1135652" y="2403346"/>
        <a:ext cx="6137612" cy="950363"/>
      </dsp:txXfrm>
    </dsp:sp>
    <dsp:sp modelId="{BD22E1E1-B597-4BE6-A5ED-2FD090E2A77B}">
      <dsp:nvSpPr>
        <dsp:cNvPr id="0" name=""/>
        <dsp:cNvSpPr/>
      </dsp:nvSpPr>
      <dsp:spPr>
        <a:xfrm>
          <a:off x="1659127" y="3523484"/>
          <a:ext cx="7405962" cy="1009497"/>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Most SIDS deaths happen when babies are between 1 and 4 months of age</a:t>
          </a:r>
        </a:p>
      </dsp:txBody>
      <dsp:txXfrm>
        <a:off x="1688694" y="3553051"/>
        <a:ext cx="6137612" cy="950363"/>
      </dsp:txXfrm>
    </dsp:sp>
    <dsp:sp modelId="{7C298EC0-51C6-4F25-A19F-C2E413C835F9}">
      <dsp:nvSpPr>
        <dsp:cNvPr id="0" name=""/>
        <dsp:cNvSpPr/>
      </dsp:nvSpPr>
      <dsp:spPr>
        <a:xfrm>
          <a:off x="2212170" y="4673189"/>
          <a:ext cx="7405962" cy="100949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 </a:t>
          </a:r>
          <a:r>
            <a:rPr lang="en-US" sz="1600" kern="1200" dirty="0"/>
            <a:t>NIH Safe to Sleep, U.S. HHS (2017)</a:t>
          </a:r>
        </a:p>
      </dsp:txBody>
      <dsp:txXfrm>
        <a:off x="2241737" y="4702756"/>
        <a:ext cx="6137612" cy="950363"/>
      </dsp:txXfrm>
    </dsp:sp>
    <dsp:sp modelId="{AA59F468-3827-457E-BD3A-98F6E3F30A95}">
      <dsp:nvSpPr>
        <dsp:cNvPr id="0" name=""/>
        <dsp:cNvSpPr/>
      </dsp:nvSpPr>
      <dsp:spPr>
        <a:xfrm>
          <a:off x="6749789" y="811863"/>
          <a:ext cx="656173" cy="656173"/>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897428" y="811863"/>
        <a:ext cx="360895" cy="493770"/>
      </dsp:txXfrm>
    </dsp:sp>
    <dsp:sp modelId="{7696995C-E92B-4E37-8ADC-7FEC4FB7EF2D}">
      <dsp:nvSpPr>
        <dsp:cNvPr id="0" name=""/>
        <dsp:cNvSpPr/>
      </dsp:nvSpPr>
      <dsp:spPr>
        <a:xfrm>
          <a:off x="7302831" y="1961568"/>
          <a:ext cx="656173" cy="656173"/>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450470" y="1961568"/>
        <a:ext cx="360895" cy="493770"/>
      </dsp:txXfrm>
    </dsp:sp>
    <dsp:sp modelId="{064BE66E-A3E3-43D6-8451-AB810F3C305B}">
      <dsp:nvSpPr>
        <dsp:cNvPr id="0" name=""/>
        <dsp:cNvSpPr/>
      </dsp:nvSpPr>
      <dsp:spPr>
        <a:xfrm>
          <a:off x="7855874" y="3094448"/>
          <a:ext cx="656173" cy="656173"/>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003513" y="3094448"/>
        <a:ext cx="360895" cy="493770"/>
      </dsp:txXfrm>
    </dsp:sp>
    <dsp:sp modelId="{82368CFB-A783-4A07-A565-2992D99999E7}">
      <dsp:nvSpPr>
        <dsp:cNvPr id="0" name=""/>
        <dsp:cNvSpPr/>
      </dsp:nvSpPr>
      <dsp:spPr>
        <a:xfrm>
          <a:off x="8408917" y="4255369"/>
          <a:ext cx="656173" cy="656173"/>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556556" y="4255369"/>
        <a:ext cx="360895" cy="493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EECB2-F629-4EEF-AEAB-4FD387C8CBE6}">
      <dsp:nvSpPr>
        <dsp:cNvPr id="0" name=""/>
        <dsp:cNvSpPr/>
      </dsp:nvSpPr>
      <dsp:spPr>
        <a:xfrm>
          <a:off x="0" y="40864"/>
          <a:ext cx="8596668"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Parents and sometimes healthcare professionals believe that infants will choke more if the baby is on its back. It is important to model the correct position.</a:t>
          </a:r>
        </a:p>
      </dsp:txBody>
      <dsp:txXfrm>
        <a:off x="44057" y="84921"/>
        <a:ext cx="8508554" cy="814394"/>
      </dsp:txXfrm>
    </dsp:sp>
    <dsp:sp modelId="{56A9DC54-BF01-496C-A7A1-98A7F91CC1CF}">
      <dsp:nvSpPr>
        <dsp:cNvPr id="0" name=""/>
        <dsp:cNvSpPr/>
      </dsp:nvSpPr>
      <dsp:spPr>
        <a:xfrm>
          <a:off x="0" y="992333"/>
          <a:ext cx="8596668"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Often times I see infants propped on their side, the bassinet elevated, or blankets placed over the bassinet</a:t>
          </a:r>
        </a:p>
      </dsp:txBody>
      <dsp:txXfrm>
        <a:off x="44057" y="1036390"/>
        <a:ext cx="8508554" cy="814394"/>
      </dsp:txXfrm>
    </dsp:sp>
    <dsp:sp modelId="{ED3D97F7-88D6-4796-9749-03B3BD5EA66D}">
      <dsp:nvSpPr>
        <dsp:cNvPr id="0" name=""/>
        <dsp:cNvSpPr/>
      </dsp:nvSpPr>
      <dsp:spPr>
        <a:xfrm>
          <a:off x="0" y="1943801"/>
          <a:ext cx="8596668"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Teach parents that back sleeping will not cause the baby to choke – it protects them from choking</a:t>
          </a:r>
        </a:p>
      </dsp:txBody>
      <dsp:txXfrm>
        <a:off x="44057" y="1987858"/>
        <a:ext cx="8508554" cy="814394"/>
      </dsp:txXfrm>
    </dsp:sp>
    <dsp:sp modelId="{0022E22F-783A-4224-AF33-C6B944957375}">
      <dsp:nvSpPr>
        <dsp:cNvPr id="0" name=""/>
        <dsp:cNvSpPr/>
      </dsp:nvSpPr>
      <dsp:spPr>
        <a:xfrm>
          <a:off x="0" y="2895270"/>
          <a:ext cx="8596668"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Infants may be better able to clear fluids when they are on their back, possibly because of anatomy</a:t>
          </a:r>
        </a:p>
      </dsp:txBody>
      <dsp:txXfrm>
        <a:off x="44057" y="2939327"/>
        <a:ext cx="8508554" cy="814394"/>
      </dsp:txXfrm>
    </dsp:sp>
    <dsp:sp modelId="{DF6BFE4F-FD07-4D51-9664-12535D8F77F6}">
      <dsp:nvSpPr>
        <dsp:cNvPr id="0" name=""/>
        <dsp:cNvSpPr/>
      </dsp:nvSpPr>
      <dsp:spPr>
        <a:xfrm>
          <a:off x="0" y="3846739"/>
          <a:ext cx="8596668"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When an infant is in the back-sleeping position, the trachea lies on top of the esophagus, so the airway is more protected. Anything regurgitated or refluxed from the esophagus must work against gravity to be aspirated into the trachea</a:t>
          </a:r>
        </a:p>
      </dsp:txBody>
      <dsp:txXfrm>
        <a:off x="44057" y="3890796"/>
        <a:ext cx="8508554" cy="814394"/>
      </dsp:txXfrm>
    </dsp:sp>
    <dsp:sp modelId="{AA994EA9-513E-4D81-A9C8-9E5417E2CB81}">
      <dsp:nvSpPr>
        <dsp:cNvPr id="0" name=""/>
        <dsp:cNvSpPr/>
      </dsp:nvSpPr>
      <dsp:spPr>
        <a:xfrm>
          <a:off x="0" y="4798208"/>
          <a:ext cx="8596668" cy="9025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When an infant is in the stomach-sleeping position, anything regurgitated or refluxed will pool at the opening of the trachea, making it easier for the infant to aspirate or choke.</a:t>
          </a:r>
        </a:p>
      </dsp:txBody>
      <dsp:txXfrm>
        <a:off x="44057" y="4842265"/>
        <a:ext cx="8508554" cy="814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3BCAC-13ED-4E7E-BE5E-B89A12928C2A}">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1FA049-29F3-425C-9E5A-45D98ECDBAC8}">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Focused on SUID and calls for continuing support of CDC’s and the NIH SIDS and SUIDS in the fatality case reporting systems.</a:t>
          </a:r>
        </a:p>
      </dsp:txBody>
      <dsp:txXfrm>
        <a:off x="535713" y="1032452"/>
        <a:ext cx="3967760" cy="2463577"/>
      </dsp:txXfrm>
    </dsp:sp>
    <dsp:sp modelId="{1C9F4B0C-7C1F-4D11-AB66-B5E2C002DFB3}">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75A6E-8196-4621-BEC6-4F0965A7A408}">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Encourages reporting of sleep-related infant deaths and is a systematic way of reporting.</a:t>
          </a:r>
        </a:p>
      </dsp:txBody>
      <dsp:txXfrm>
        <a:off x="5572553" y="1032452"/>
        <a:ext cx="3967760" cy="2463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724A3-01B7-4F72-8898-4FDA3B79A171}">
      <dsp:nvSpPr>
        <dsp:cNvPr id="0" name=""/>
        <dsp:cNvSpPr/>
      </dsp:nvSpPr>
      <dsp:spPr>
        <a:xfrm>
          <a:off x="706331" y="1190"/>
          <a:ext cx="2564209" cy="15385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Autonomic dysfunction has been implicated in the pathophysiology of SIDS</a:t>
          </a:r>
        </a:p>
      </dsp:txBody>
      <dsp:txXfrm>
        <a:off x="706331" y="1190"/>
        <a:ext cx="2564209" cy="1538525"/>
      </dsp:txXfrm>
    </dsp:sp>
    <dsp:sp modelId="{EA420F8F-19B1-4124-9D4B-7BCBF890EF3B}">
      <dsp:nvSpPr>
        <dsp:cNvPr id="0" name=""/>
        <dsp:cNvSpPr/>
      </dsp:nvSpPr>
      <dsp:spPr>
        <a:xfrm>
          <a:off x="3515320" y="149950"/>
          <a:ext cx="2564209" cy="153852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Potential biomarker for SIDS</a:t>
          </a:r>
        </a:p>
      </dsp:txBody>
      <dsp:txXfrm>
        <a:off x="3515320" y="149950"/>
        <a:ext cx="2564209" cy="1538525"/>
      </dsp:txXfrm>
    </dsp:sp>
    <dsp:sp modelId="{F4411F6C-95FD-46CA-80EF-112CC522A566}">
      <dsp:nvSpPr>
        <dsp:cNvPr id="0" name=""/>
        <dsp:cNvSpPr/>
      </dsp:nvSpPr>
      <dsp:spPr>
        <a:xfrm>
          <a:off x="6335950" y="47807"/>
          <a:ext cx="2564209" cy="153852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Enzyme of the cholinergic system, a major branch of the autonomic system </a:t>
          </a:r>
        </a:p>
      </dsp:txBody>
      <dsp:txXfrm>
        <a:off x="6335950" y="47807"/>
        <a:ext cx="2564209" cy="1538525"/>
      </dsp:txXfrm>
    </dsp:sp>
    <dsp:sp modelId="{09187ED8-7D26-46F4-8AE2-04AE62571340}">
      <dsp:nvSpPr>
        <dsp:cNvPr id="0" name=""/>
        <dsp:cNvSpPr/>
      </dsp:nvSpPr>
      <dsp:spPr>
        <a:xfrm>
          <a:off x="706331" y="1796136"/>
          <a:ext cx="2564209" cy="153852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Australian study to evaluate </a:t>
          </a:r>
          <a:r>
            <a:rPr lang="en-US" sz="1400" kern="1200" dirty="0" err="1"/>
            <a:t>BChE</a:t>
          </a:r>
          <a:r>
            <a:rPr lang="en-US" sz="1400" kern="1200" dirty="0"/>
            <a:t> activity in infants and young children who had died from SIDS or SUIDS</a:t>
          </a:r>
        </a:p>
      </dsp:txBody>
      <dsp:txXfrm>
        <a:off x="706331" y="1796136"/>
        <a:ext cx="2564209" cy="1538525"/>
      </dsp:txXfrm>
    </dsp:sp>
    <dsp:sp modelId="{A627620F-AF48-4A6A-AC98-80AE679044FC}">
      <dsp:nvSpPr>
        <dsp:cNvPr id="0" name=""/>
        <dsp:cNvSpPr/>
      </dsp:nvSpPr>
      <dsp:spPr>
        <a:xfrm>
          <a:off x="3526961" y="1796136"/>
          <a:ext cx="2564209" cy="153852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Case-control study measures </a:t>
          </a:r>
          <a:r>
            <a:rPr lang="en-US" sz="1400" kern="1200" dirty="0" err="1"/>
            <a:t>BChE</a:t>
          </a:r>
          <a:r>
            <a:rPr lang="en-US" sz="1400" kern="1200" dirty="0"/>
            <a:t> and total protein taken from dried blood spots take at birth as part of the NB screening program</a:t>
          </a:r>
        </a:p>
      </dsp:txBody>
      <dsp:txXfrm>
        <a:off x="3526961" y="1796136"/>
        <a:ext cx="2564209" cy="1538525"/>
      </dsp:txXfrm>
    </dsp:sp>
    <dsp:sp modelId="{E7004D4A-7909-4468-8E8C-9A5F5EAF4F53}">
      <dsp:nvSpPr>
        <dsp:cNvPr id="0" name=""/>
        <dsp:cNvSpPr/>
      </dsp:nvSpPr>
      <dsp:spPr>
        <a:xfrm>
          <a:off x="6347592" y="1796136"/>
          <a:ext cx="2564209" cy="15385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Results of 67 SUIDS classified by the coroner compared to controls</a:t>
          </a:r>
        </a:p>
      </dsp:txBody>
      <dsp:txXfrm>
        <a:off x="6347592" y="1796136"/>
        <a:ext cx="2564209" cy="1538525"/>
      </dsp:txXfrm>
    </dsp:sp>
    <dsp:sp modelId="{1AD3E6D2-DC8E-42A7-837F-321F12D13207}">
      <dsp:nvSpPr>
        <dsp:cNvPr id="0" name=""/>
        <dsp:cNvSpPr/>
      </dsp:nvSpPr>
      <dsp:spPr>
        <a:xfrm>
          <a:off x="2116646" y="3591083"/>
          <a:ext cx="2564209" cy="153852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Findings: Conditional logistics regression showed that in groups where cases were reported s “SIDS death” there was strong evidence that lower BChE specific activity was associated with death whereas in groups with a “non-SIDS death” there was no evidence of a linear association between BChE and death</a:t>
          </a:r>
        </a:p>
      </dsp:txBody>
      <dsp:txXfrm>
        <a:off x="2116646" y="3591083"/>
        <a:ext cx="2564209" cy="1538525"/>
      </dsp:txXfrm>
    </dsp:sp>
    <dsp:sp modelId="{D9521098-1996-43AF-A8C5-39EE3CDEA572}">
      <dsp:nvSpPr>
        <dsp:cNvPr id="0" name=""/>
        <dsp:cNvSpPr/>
      </dsp:nvSpPr>
      <dsp:spPr>
        <a:xfrm>
          <a:off x="4937276" y="3591083"/>
          <a:ext cx="2564209" cy="153852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Harrington, C.T. </a:t>
          </a:r>
          <a:r>
            <a:rPr lang="en-US" sz="800" kern="1200" dirty="0" err="1"/>
            <a:t>Hafid</a:t>
          </a:r>
          <a:r>
            <a:rPr lang="en-US" sz="800" kern="1200" dirty="0"/>
            <a:t>, N.A., 7 Waters K.A. </a:t>
          </a:r>
          <a:r>
            <a:rPr lang="en-US" sz="1400" kern="1200" dirty="0"/>
            <a:t>(2022). Butyrylcholinesterase is a potential biomarker for SIDS. </a:t>
          </a:r>
          <a:r>
            <a:rPr lang="en-US" sz="1400" kern="1200" dirty="0">
              <a:hlinkClick xmlns:r="http://schemas.openxmlformats.org/officeDocument/2006/relationships" r:id="rId1"/>
            </a:rPr>
            <a:t>www.thelancet.com</a:t>
          </a:r>
          <a:r>
            <a:rPr lang="en-US" sz="1400" kern="1200" dirty="0"/>
            <a:t>, Vol 80. </a:t>
          </a:r>
          <a:r>
            <a:rPr lang="en-US" sz="1400" kern="1200" dirty="0">
              <a:hlinkClick xmlns:r="http://schemas.openxmlformats.org/officeDocument/2006/relationships" r:id="rId2"/>
            </a:rPr>
            <a:t>https://doi.org/10.1016/j.ebiom.2022.104041</a:t>
          </a:r>
          <a:endParaRPr lang="en-US" sz="1400" kern="1200" dirty="0"/>
        </a:p>
      </dsp:txBody>
      <dsp:txXfrm>
        <a:off x="4937276" y="3591083"/>
        <a:ext cx="2564209" cy="15385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811C4-4354-41B1-BB2E-27EFD9CED3EB}">
      <dsp:nvSpPr>
        <dsp:cNvPr id="0" name=""/>
        <dsp:cNvSpPr/>
      </dsp:nvSpPr>
      <dsp:spPr>
        <a:xfrm>
          <a:off x="0" y="69878"/>
          <a:ext cx="8596668" cy="1867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Addressing the potential impact of structural racism and recognizing the lack of access to economic, social and educational resources as risk factors and providing thoughtful and respectful conversations about safe sleep will be important in improving understanding of the most effective strategies to promote adoptions of safe infant sleep practices among various populations.</a:t>
          </a:r>
        </a:p>
      </dsp:txBody>
      <dsp:txXfrm>
        <a:off x="91155" y="161033"/>
        <a:ext cx="8414358" cy="1685010"/>
      </dsp:txXfrm>
    </dsp:sp>
    <dsp:sp modelId="{91EF695C-798B-4B09-B396-C71748CDCA6A}">
      <dsp:nvSpPr>
        <dsp:cNvPr id="0" name=""/>
        <dsp:cNvSpPr/>
      </dsp:nvSpPr>
      <dsp:spPr>
        <a:xfrm>
          <a:off x="0" y="1991918"/>
          <a:ext cx="8596668" cy="1867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Reinforce the recommendations discussed and work with families of diverse cultures in understanding their norms and how we can together achieve safety for infants and  young children.</a:t>
          </a:r>
        </a:p>
      </dsp:txBody>
      <dsp:txXfrm>
        <a:off x="91155" y="2083073"/>
        <a:ext cx="8414358" cy="1685010"/>
      </dsp:txXfrm>
    </dsp:sp>
    <dsp:sp modelId="{9EA5EFAE-E27D-4092-A87B-1DF5D5BADE63}">
      <dsp:nvSpPr>
        <dsp:cNvPr id="0" name=""/>
        <dsp:cNvSpPr/>
      </dsp:nvSpPr>
      <dsp:spPr>
        <a:xfrm>
          <a:off x="0" y="3913958"/>
          <a:ext cx="8596668" cy="1867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Respectful communication and sometimes compromise is necessary. Things are not always black and white and understanding cultural norms and individualizing and strategizing with evidence-based practice and recommendations to achieve the best clinical outcome may provide the best win.  </a:t>
          </a:r>
        </a:p>
      </dsp:txBody>
      <dsp:txXfrm>
        <a:off x="91155" y="4005113"/>
        <a:ext cx="8414358" cy="1685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CACF1-CC59-4251-B0B9-06B28A2D36F3}">
      <dsp:nvSpPr>
        <dsp:cNvPr id="0" name=""/>
        <dsp:cNvSpPr/>
      </dsp:nvSpPr>
      <dsp:spPr>
        <a:xfrm>
          <a:off x="0" y="0"/>
          <a:ext cx="7694506" cy="99353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Safe to Sleep Campaign </a:t>
          </a:r>
          <a:r>
            <a:rPr lang="en-US" sz="1600" kern="1200" dirty="0">
              <a:hlinkClick xmlns:r="http://schemas.openxmlformats.org/officeDocument/2006/relationships" r:id="rId1"/>
            </a:rPr>
            <a:t>https://safetosleep.nichd.nih.gov/</a:t>
          </a:r>
          <a:endParaRPr lang="en-US" sz="1600" kern="1200" dirty="0"/>
        </a:p>
      </dsp:txBody>
      <dsp:txXfrm>
        <a:off x="29100" y="29100"/>
        <a:ext cx="6538454" cy="935331"/>
      </dsp:txXfrm>
    </dsp:sp>
    <dsp:sp modelId="{4076021D-52E7-4DC0-ADED-D736FB2CBEE7}">
      <dsp:nvSpPr>
        <dsp:cNvPr id="0" name=""/>
        <dsp:cNvSpPr/>
      </dsp:nvSpPr>
      <dsp:spPr>
        <a:xfrm>
          <a:off x="644414" y="1174173"/>
          <a:ext cx="7694506" cy="993531"/>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American Academy of Pediatrics (AAP) Safe Sleep Recommendations </a:t>
          </a:r>
          <a:r>
            <a:rPr lang="en-US" sz="1600" kern="1200" dirty="0">
              <a:hlinkClick xmlns:r="http://schemas.openxmlformats.org/officeDocument/2006/relationships" r:id="rId2"/>
            </a:rPr>
            <a:t>https://www.aap.org/en-0us/advocacy-and-policy/aap-health-initiatives/safe-sleep/Pages/Safe-Sleep-Recommendations.aspx</a:t>
          </a:r>
          <a:endParaRPr lang="en-US" sz="1600" kern="1200" dirty="0"/>
        </a:p>
      </dsp:txBody>
      <dsp:txXfrm>
        <a:off x="673514" y="1203273"/>
        <a:ext cx="6346096" cy="935331"/>
      </dsp:txXfrm>
    </dsp:sp>
    <dsp:sp modelId="{AE3EC6CB-6CAD-45E2-92E0-DF7809EDD622}">
      <dsp:nvSpPr>
        <dsp:cNvPr id="0" name=""/>
        <dsp:cNvSpPr/>
      </dsp:nvSpPr>
      <dsp:spPr>
        <a:xfrm>
          <a:off x="1279211" y="2348347"/>
          <a:ext cx="7694506" cy="993531"/>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Center for Disease Control and Prevention (CDC) Safe Sleep Resources </a:t>
          </a:r>
          <a:r>
            <a:rPr lang="en-US" sz="1600" kern="1200" dirty="0">
              <a:hlinkClick xmlns:r="http://schemas.openxmlformats.org/officeDocument/2006/relationships" r:id="rId3"/>
            </a:rPr>
            <a:t>https://www.cdc.gov/sids/index.htm</a:t>
          </a:r>
          <a:endParaRPr lang="en-US" sz="1600" kern="1200" dirty="0"/>
        </a:p>
      </dsp:txBody>
      <dsp:txXfrm>
        <a:off x="1308311" y="2377447"/>
        <a:ext cx="6355714" cy="935331"/>
      </dsp:txXfrm>
    </dsp:sp>
    <dsp:sp modelId="{D5D4BBD1-80B7-440B-B37B-C63F9E8C6944}">
      <dsp:nvSpPr>
        <dsp:cNvPr id="0" name=""/>
        <dsp:cNvSpPr/>
      </dsp:nvSpPr>
      <dsp:spPr>
        <a:xfrm>
          <a:off x="1923626" y="3522520"/>
          <a:ext cx="7694506" cy="993531"/>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Baby Anatomy – Safe-Sleep  </a:t>
          </a:r>
          <a:r>
            <a:rPr lang="en-US" sz="1600" kern="1200" dirty="0">
              <a:hlinkClick xmlns:r="http://schemas.openxmlformats.org/officeDocument/2006/relationships" r:id="rId4"/>
            </a:rPr>
            <a:t>https://ct1.medstarhealth.org/content/uploads/sites/10/2017/08/BabyAnatomy-Safe-Sleep.jpg</a:t>
          </a:r>
          <a:endParaRPr lang="en-US" sz="1600" kern="1200" dirty="0"/>
        </a:p>
      </dsp:txBody>
      <dsp:txXfrm>
        <a:off x="1952726" y="3551620"/>
        <a:ext cx="6346096" cy="935331"/>
      </dsp:txXfrm>
    </dsp:sp>
    <dsp:sp modelId="{FDDA1246-D308-4E2F-8842-14E847183843}">
      <dsp:nvSpPr>
        <dsp:cNvPr id="0" name=""/>
        <dsp:cNvSpPr/>
      </dsp:nvSpPr>
      <dsp:spPr>
        <a:xfrm>
          <a:off x="7048710" y="760954"/>
          <a:ext cx="645795" cy="64579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194014" y="760954"/>
        <a:ext cx="355187" cy="485961"/>
      </dsp:txXfrm>
    </dsp:sp>
    <dsp:sp modelId="{29B4FF15-A4FF-41EF-8A7C-02B2815D13C0}">
      <dsp:nvSpPr>
        <dsp:cNvPr id="0" name=""/>
        <dsp:cNvSpPr/>
      </dsp:nvSpPr>
      <dsp:spPr>
        <a:xfrm>
          <a:off x="7693125" y="1935128"/>
          <a:ext cx="645795" cy="645795"/>
        </a:xfrm>
        <a:prstGeom prst="downArrow">
          <a:avLst>
            <a:gd name="adj1" fmla="val 55000"/>
            <a:gd name="adj2" fmla="val 45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838429" y="1935128"/>
        <a:ext cx="355187" cy="485961"/>
      </dsp:txXfrm>
    </dsp:sp>
    <dsp:sp modelId="{67E36395-D9B6-4F05-A354-673308FD64E2}">
      <dsp:nvSpPr>
        <dsp:cNvPr id="0" name=""/>
        <dsp:cNvSpPr/>
      </dsp:nvSpPr>
      <dsp:spPr>
        <a:xfrm>
          <a:off x="8327922" y="3109301"/>
          <a:ext cx="645795" cy="645795"/>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473226" y="3109301"/>
        <a:ext cx="355187" cy="4859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318743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65353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9123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245039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956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91603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589664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152069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150458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D57AA-8C2F-481B-B239-EAFC3F616DF0}"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35040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AD57AA-8C2F-481B-B239-EAFC3F616DF0}"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23802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AD57AA-8C2F-481B-B239-EAFC3F616DF0}"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90673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AD57AA-8C2F-481B-B239-EAFC3F616DF0}"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11010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D57AA-8C2F-481B-B239-EAFC3F616DF0}"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420443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AD57AA-8C2F-481B-B239-EAFC3F616DF0}"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250773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D57AA-8C2F-481B-B239-EAFC3F616DF0}"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277AB-0F1A-4812-BB95-F6AC1CB73B4A}" type="slidenum">
              <a:rPr lang="en-US" smtClean="0"/>
              <a:t>‹#›</a:t>
            </a:fld>
            <a:endParaRPr lang="en-US"/>
          </a:p>
        </p:txBody>
      </p:sp>
    </p:spTree>
    <p:extLst>
      <p:ext uri="{BB962C8B-B14F-4D97-AF65-F5344CB8AC3E}">
        <p14:creationId xmlns:p14="http://schemas.microsoft.com/office/powerpoint/2010/main" val="417037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AD57AA-8C2F-481B-B239-EAFC3F616DF0}" type="datetimeFigureOut">
              <a:rPr lang="en-US" smtClean="0"/>
              <a:t>2/14/2023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7277AB-0F1A-4812-BB95-F6AC1CB73B4A}" type="slidenum">
              <a:rPr lang="en-US" smtClean="0"/>
              <a:t>‹#›</a:t>
            </a:fld>
            <a:endParaRPr lang="en-US"/>
          </a:p>
        </p:txBody>
      </p:sp>
    </p:spTree>
    <p:extLst>
      <p:ext uri="{BB962C8B-B14F-4D97-AF65-F5344CB8AC3E}">
        <p14:creationId xmlns:p14="http://schemas.microsoft.com/office/powerpoint/2010/main" val="985744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healthychildren.org/swaddling%20-%20is-it-safe.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clkc.ohs.hhs.go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hyperlink" Target="https://www.nichq.org/resource/safe-sleep-faq-child-care-providers" TargetMode="External"/><Relationship Id="rId7" Type="http://schemas.openxmlformats.org/officeDocument/2006/relationships/hyperlink" Target="https://www1.nichd.nih.gov/sts/campaign/science/Pages/other.aspx" TargetMode="External"/><Relationship Id="rId2" Type="http://schemas.openxmlformats.org/officeDocument/2006/relationships/hyperlink" Target="https://www.cdc.gov/SIDS/idex.htm" TargetMode="External"/><Relationship Id="rId1" Type="http://schemas.openxmlformats.org/officeDocument/2006/relationships/slideLayout" Target="../slideLayouts/slideLayout2.xml"/><Relationship Id="rId6" Type="http://schemas.openxmlformats.org/officeDocument/2006/relationships/hyperlink" Target="https://www.aap.org/en-us/about-the-aap/aap-press-room/pages/Despite-Danger-of-SIDS-Only-44-Percent-of-Parents-Always-Put-Baby-to-Bed-on-Back.aspx" TargetMode="External"/><Relationship Id="rId5" Type="http://schemas.openxmlformats.org/officeDocument/2006/relationships/hyperlink" Target="https://bmjopen.bmj.com/content/3/5/e002299.info" TargetMode="External"/><Relationship Id="rId4" Type="http://schemas.openxmlformats.org/officeDocument/2006/relationships/hyperlink" Target="http://pediatrics.aappublications.org/content/138/5/e20162938" TargetMode="Externa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2" Type="http://schemas.openxmlformats.org/officeDocument/2006/relationships/hyperlink" Target="mailto:crezak@pacla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8A8F8-209D-9FB5-2A78-6FF031C464C4}"/>
              </a:ext>
            </a:extLst>
          </p:cNvPr>
          <p:cNvPicPr>
            <a:picLocks noChangeAspect="1"/>
          </p:cNvPicPr>
          <p:nvPr/>
        </p:nvPicPr>
        <p:blipFill rotWithShape="1">
          <a:blip r:embed="rId2">
            <a:duotone>
              <a:prstClr val="black"/>
              <a:prstClr val="white"/>
            </a:duotone>
          </a:blip>
          <a:srcRect l="26685" r="15365"/>
          <a:stretch/>
        </p:blipFill>
        <p:spPr>
          <a:xfrm>
            <a:off x="5790553" y="-1"/>
            <a:ext cx="639827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DDE8E71-C739-0E8A-68A4-D8175F317896}"/>
              </a:ext>
            </a:extLst>
          </p:cNvPr>
          <p:cNvSpPr>
            <a:spLocks noGrp="1"/>
          </p:cNvSpPr>
          <p:nvPr>
            <p:ph type="ctrTitle"/>
          </p:nvPr>
        </p:nvSpPr>
        <p:spPr>
          <a:xfrm>
            <a:off x="668866" y="1076960"/>
            <a:ext cx="5234094" cy="2604453"/>
          </a:xfrm>
        </p:spPr>
        <p:txBody>
          <a:bodyPr>
            <a:normAutofit/>
          </a:bodyPr>
          <a:lstStyle/>
          <a:p>
            <a:pPr algn="ctr">
              <a:lnSpc>
                <a:spcPct val="90000"/>
              </a:lnSpc>
            </a:pPr>
            <a:r>
              <a:rPr lang="en-US" sz="2800" b="1" dirty="0"/>
              <a:t>Nurturing Families to Create Safe Environments for </a:t>
            </a:r>
            <a:br>
              <a:rPr lang="en-US" sz="2800" b="1" dirty="0"/>
            </a:br>
            <a:r>
              <a:rPr lang="en-US" sz="2800" b="1" dirty="0"/>
              <a:t>Infants and Young Children</a:t>
            </a:r>
            <a:br>
              <a:rPr lang="en-US" sz="2800" b="1" dirty="0"/>
            </a:br>
            <a:br>
              <a:rPr lang="en-US" sz="2800" b="1" dirty="0"/>
            </a:br>
            <a:r>
              <a:rPr lang="en-US" sz="2800" b="1" dirty="0"/>
              <a:t>February 15, 2023</a:t>
            </a:r>
          </a:p>
        </p:txBody>
      </p:sp>
      <p:sp>
        <p:nvSpPr>
          <p:cNvPr id="3" name="Subtitle 2">
            <a:extLst>
              <a:ext uri="{FF2B5EF4-FFF2-40B4-BE49-F238E27FC236}">
                <a16:creationId xmlns:a16="http://schemas.microsoft.com/office/drawing/2014/main" id="{E8548499-859C-3B5B-387D-F035C90638E4}"/>
              </a:ext>
            </a:extLst>
          </p:cNvPr>
          <p:cNvSpPr>
            <a:spLocks noGrp="1"/>
          </p:cNvSpPr>
          <p:nvPr>
            <p:ph type="subTitle" idx="1"/>
          </p:nvPr>
        </p:nvSpPr>
        <p:spPr>
          <a:xfrm>
            <a:off x="254001" y="4643120"/>
            <a:ext cx="5536552" cy="1625600"/>
          </a:xfrm>
        </p:spPr>
        <p:txBody>
          <a:bodyPr>
            <a:noAutofit/>
          </a:bodyPr>
          <a:lstStyle/>
          <a:p>
            <a:pPr>
              <a:lnSpc>
                <a:spcPct val="90000"/>
              </a:lnSpc>
            </a:pPr>
            <a:r>
              <a:rPr lang="en-US" sz="1600" dirty="0"/>
              <a:t>Presented by Carmen Rezak, MJ, MSN, RN, WHCNP-BC</a:t>
            </a:r>
          </a:p>
          <a:p>
            <a:pPr>
              <a:lnSpc>
                <a:spcPct val="90000"/>
              </a:lnSpc>
            </a:pPr>
            <a:r>
              <a:rPr lang="en-US" sz="1600" dirty="0"/>
              <a:t>Executive Director Perinatal Quality Improvement</a:t>
            </a:r>
          </a:p>
          <a:p>
            <a:pPr>
              <a:lnSpc>
                <a:spcPct val="90000"/>
              </a:lnSpc>
            </a:pPr>
            <a:r>
              <a:rPr lang="en-US" sz="1600" dirty="0"/>
              <a:t>Regional Perinatal Programs California (RPPC) Manager Southern Coastal/East Los Angeles</a:t>
            </a:r>
          </a:p>
          <a:p>
            <a:pPr>
              <a:lnSpc>
                <a:spcPct val="90000"/>
              </a:lnSpc>
            </a:pPr>
            <a:r>
              <a:rPr lang="en-US" sz="1600" dirty="0"/>
              <a:t>Perinatal Advisory Council/ Leadership, Advocacy, Consultation (PAC/LAC)</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4068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D804B-BE7F-BAA7-341A-5D02AD152561}"/>
              </a:ext>
            </a:extLst>
          </p:cNvPr>
          <p:cNvSpPr>
            <a:spLocks noGrp="1"/>
          </p:cNvSpPr>
          <p:nvPr>
            <p:ph type="title"/>
          </p:nvPr>
        </p:nvSpPr>
        <p:spPr>
          <a:xfrm>
            <a:off x="1043950" y="1179151"/>
            <a:ext cx="3300646" cy="4463889"/>
          </a:xfrm>
        </p:spPr>
        <p:txBody>
          <a:bodyPr anchor="ctr">
            <a:normAutofit/>
          </a:bodyPr>
          <a:lstStyle/>
          <a:p>
            <a:r>
              <a:rPr lang="en-US"/>
              <a:t>What is Considered a Safe-Sleep Environment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8F5F7E-9D1D-5881-5314-E575CB3578BA}"/>
              </a:ext>
            </a:extLst>
          </p:cNvPr>
          <p:cNvSpPr>
            <a:spLocks noGrp="1"/>
          </p:cNvSpPr>
          <p:nvPr>
            <p:ph idx="1"/>
          </p:nvPr>
        </p:nvSpPr>
        <p:spPr>
          <a:xfrm>
            <a:off x="4540103" y="212651"/>
            <a:ext cx="7136108" cy="6305107"/>
          </a:xfrm>
        </p:spPr>
        <p:txBody>
          <a:bodyPr anchor="ctr">
            <a:noAutofit/>
          </a:bodyPr>
          <a:lstStyle/>
          <a:p>
            <a:pPr marL="0" indent="0">
              <a:lnSpc>
                <a:spcPct val="90000"/>
              </a:lnSpc>
              <a:buNone/>
            </a:pPr>
            <a:r>
              <a:rPr lang="en-US" dirty="0"/>
              <a:t>As a healthcare provider instruct the parents, guardian, person responsible to:</a:t>
            </a:r>
          </a:p>
          <a:p>
            <a:pPr marL="0" indent="0">
              <a:lnSpc>
                <a:spcPct val="90000"/>
              </a:lnSpc>
              <a:buNone/>
            </a:pPr>
            <a:endParaRPr lang="en-US" dirty="0"/>
          </a:p>
          <a:p>
            <a:pPr>
              <a:lnSpc>
                <a:spcPct val="90000"/>
              </a:lnSpc>
            </a:pPr>
            <a:r>
              <a:rPr lang="en-US" dirty="0"/>
              <a:t>BACK TO SLEEP FOR EVERY SLEEP - Place baby on his/her back for all sleep times-naps and at night</a:t>
            </a:r>
          </a:p>
          <a:p>
            <a:pPr>
              <a:lnSpc>
                <a:spcPct val="90000"/>
              </a:lnSpc>
            </a:pPr>
            <a:r>
              <a:rPr lang="en-US" dirty="0"/>
              <a:t>Use a firm, flat, non-inclined sleep surface, such as a mattress in a safety-approved crib, covered only by a fitted sheet</a:t>
            </a:r>
          </a:p>
          <a:p>
            <a:pPr>
              <a:lnSpc>
                <a:spcPct val="90000"/>
              </a:lnSpc>
            </a:pPr>
            <a:r>
              <a:rPr lang="en-US" dirty="0"/>
              <a:t>Rooming –in (crib/bassinet) but NO bed-sharing, ideally until your baby is 6 months old</a:t>
            </a:r>
          </a:p>
          <a:p>
            <a:pPr>
              <a:lnSpc>
                <a:spcPct val="90000"/>
              </a:lnSpc>
            </a:pPr>
            <a:r>
              <a:rPr lang="en-US" dirty="0"/>
              <a:t>Keep soft bedding such as blankets, pillows, bumper pads, and soft toys out of the baby’s sleep area; no loose bedding</a:t>
            </a:r>
          </a:p>
          <a:p>
            <a:pPr>
              <a:lnSpc>
                <a:spcPct val="90000"/>
              </a:lnSpc>
            </a:pPr>
            <a:r>
              <a:rPr lang="en-US" dirty="0"/>
              <a:t> Ensure the baby’s head is not covered or allow the baby to get too hot; no hats; use sleeper sack instead of loose blankets</a:t>
            </a:r>
          </a:p>
          <a:p>
            <a:pPr>
              <a:lnSpc>
                <a:spcPct val="90000"/>
              </a:lnSpc>
            </a:pPr>
            <a:r>
              <a:rPr lang="en-US" dirty="0"/>
              <a:t>Offering a pacifier at naptime and at bedtime – adhere to breastfeeding recommendations after 3-4 weeks</a:t>
            </a:r>
          </a:p>
          <a:p>
            <a:pPr>
              <a:lnSpc>
                <a:spcPct val="90000"/>
              </a:lnSpc>
            </a:pPr>
            <a:r>
              <a:rPr lang="en-US" dirty="0"/>
              <a:t>No surface sharing – bed couch, chair, or any other surface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827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3595F-9B0A-65BD-5D67-D1EAB726E449}"/>
              </a:ext>
            </a:extLst>
          </p:cNvPr>
          <p:cNvPicPr>
            <a:picLocks noChangeAspect="1"/>
          </p:cNvPicPr>
          <p:nvPr/>
        </p:nvPicPr>
        <p:blipFill rotWithShape="1">
          <a:blip r:embed="rId2"/>
          <a:srcRect b="25743"/>
          <a:stretch/>
        </p:blipFill>
        <p:spPr>
          <a:xfrm>
            <a:off x="20" y="10"/>
            <a:ext cx="12191980" cy="6857990"/>
          </a:xfrm>
          <a:prstGeom prst="rect">
            <a:avLst/>
          </a:prstGeom>
        </p:spPr>
      </p:pic>
      <p:sp>
        <p:nvSpPr>
          <p:cNvPr id="8" name="Freeform: Shape 7">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0" name="Straight Connector 9">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3038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044D-2755-B211-ECFA-F80947BBAE82}"/>
              </a:ext>
            </a:extLst>
          </p:cNvPr>
          <p:cNvSpPr>
            <a:spLocks noGrp="1"/>
          </p:cNvSpPr>
          <p:nvPr>
            <p:ph type="title"/>
          </p:nvPr>
        </p:nvSpPr>
        <p:spPr>
          <a:xfrm>
            <a:off x="677334" y="0"/>
            <a:ext cx="8596668" cy="619760"/>
          </a:xfrm>
        </p:spPr>
        <p:txBody>
          <a:bodyPr>
            <a:normAutofit/>
          </a:bodyPr>
          <a:lstStyle/>
          <a:p>
            <a:pPr algn="ctr"/>
            <a:r>
              <a:rPr lang="en-US" sz="3200" dirty="0">
                <a:solidFill>
                  <a:schemeClr val="tx1"/>
                </a:solidFill>
              </a:rPr>
              <a:t>Sleep-Related Deaths – Triple-Risk Model</a:t>
            </a:r>
          </a:p>
        </p:txBody>
      </p:sp>
      <p:sp>
        <p:nvSpPr>
          <p:cNvPr id="3" name="Content Placeholder 2">
            <a:extLst>
              <a:ext uri="{FF2B5EF4-FFF2-40B4-BE49-F238E27FC236}">
                <a16:creationId xmlns:a16="http://schemas.microsoft.com/office/drawing/2014/main" id="{CFE2DE05-7BF1-B0C7-7B4E-3A2C323C5781}"/>
              </a:ext>
            </a:extLst>
          </p:cNvPr>
          <p:cNvSpPr>
            <a:spLocks noGrp="1"/>
          </p:cNvSpPr>
          <p:nvPr>
            <p:ph idx="1"/>
          </p:nvPr>
        </p:nvSpPr>
        <p:spPr>
          <a:xfrm>
            <a:off x="677334" y="853440"/>
            <a:ext cx="8596668" cy="5598160"/>
          </a:xfrm>
        </p:spPr>
        <p:txBody>
          <a:bodyPr>
            <a:normAutofit lnSpcReduction="10000"/>
          </a:bodyPr>
          <a:lstStyle/>
          <a:p>
            <a:r>
              <a:rPr lang="en-US" sz="2000" dirty="0"/>
              <a:t>Encompasses SUIDS, SIDS, Accidental Deaths</a:t>
            </a:r>
          </a:p>
          <a:p>
            <a:endParaRPr lang="en-US" sz="2000" dirty="0"/>
          </a:p>
          <a:p>
            <a:r>
              <a:rPr lang="en-US" sz="2000" dirty="0"/>
              <a:t>Pathophysiology is multifactorial and complex</a:t>
            </a:r>
          </a:p>
          <a:p>
            <a:endParaRPr lang="en-US" sz="2000" dirty="0"/>
          </a:p>
          <a:p>
            <a:r>
              <a:rPr lang="en-US" sz="2000" dirty="0"/>
              <a:t>Triple-risk model is most widely accepted conceptual framework that proposes: 1. SIDS occurs when an infant with intrinsic (natural/essential nature) vulnerability (often manifested by impaired arousal, cardiorespiratory and or autonomic responses) undergoes an exogenous (external) trigger event e.g. an exposure to an unsafe sleeping environment, during a critical developmental period</a:t>
            </a:r>
          </a:p>
          <a:p>
            <a:endParaRPr lang="en-US" sz="2000" dirty="0"/>
          </a:p>
          <a:p>
            <a:r>
              <a:rPr lang="en-US" sz="2000" dirty="0"/>
              <a:t>Because of the multifactorial nature of many sleep-related deaths it can make identification of a single cause of death challenging</a:t>
            </a:r>
          </a:p>
          <a:p>
            <a:endParaRPr lang="en-US" sz="2000" dirty="0"/>
          </a:p>
          <a:p>
            <a:r>
              <a:rPr lang="en-US" sz="2000" dirty="0"/>
              <a:t>      - </a:t>
            </a:r>
            <a:r>
              <a:rPr lang="en-US" sz="1600" dirty="0"/>
              <a:t>AAP Policy Statement on Sleep-related deaths, revised 2022</a:t>
            </a:r>
          </a:p>
        </p:txBody>
      </p:sp>
    </p:spTree>
    <p:extLst>
      <p:ext uri="{BB962C8B-B14F-4D97-AF65-F5344CB8AC3E}">
        <p14:creationId xmlns:p14="http://schemas.microsoft.com/office/powerpoint/2010/main" val="243284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C265-8745-DEF7-6767-8A4FED3D954E}"/>
              </a:ext>
            </a:extLst>
          </p:cNvPr>
          <p:cNvSpPr>
            <a:spLocks noGrp="1"/>
          </p:cNvSpPr>
          <p:nvPr>
            <p:ph type="title"/>
          </p:nvPr>
        </p:nvSpPr>
        <p:spPr>
          <a:xfrm>
            <a:off x="677334" y="91440"/>
            <a:ext cx="8596668" cy="822960"/>
          </a:xfrm>
        </p:spPr>
        <p:txBody>
          <a:bodyPr>
            <a:normAutofit/>
          </a:bodyPr>
          <a:lstStyle/>
          <a:p>
            <a:pPr algn="ctr"/>
            <a:r>
              <a:rPr lang="en-US" sz="3200" dirty="0">
                <a:solidFill>
                  <a:schemeClr val="tx1"/>
                </a:solidFill>
              </a:rPr>
              <a:t>Data on Sleep-Related Deaths</a:t>
            </a:r>
          </a:p>
        </p:txBody>
      </p:sp>
      <p:sp>
        <p:nvSpPr>
          <p:cNvPr id="3" name="Content Placeholder 2">
            <a:extLst>
              <a:ext uri="{FF2B5EF4-FFF2-40B4-BE49-F238E27FC236}">
                <a16:creationId xmlns:a16="http://schemas.microsoft.com/office/drawing/2014/main" id="{81749528-3B19-9A0F-D1AA-CF67DD9FFCA2}"/>
              </a:ext>
            </a:extLst>
          </p:cNvPr>
          <p:cNvSpPr>
            <a:spLocks noGrp="1"/>
          </p:cNvSpPr>
          <p:nvPr>
            <p:ph idx="1"/>
          </p:nvPr>
        </p:nvSpPr>
        <p:spPr>
          <a:xfrm>
            <a:off x="677334" y="843281"/>
            <a:ext cx="8596668" cy="5198082"/>
          </a:xfrm>
        </p:spPr>
        <p:txBody>
          <a:bodyPr>
            <a:normAutofit/>
          </a:bodyPr>
          <a:lstStyle/>
          <a:p>
            <a:r>
              <a:rPr lang="en-US" sz="2400" dirty="0"/>
              <a:t>Each year in the U.S., about 3,500 infants die of sleep-related deaths</a:t>
            </a:r>
          </a:p>
          <a:p>
            <a:r>
              <a:rPr lang="en-US" sz="2400" dirty="0"/>
              <a:t>However, we have made great progress since the 1990’s when the back-sleeping recommendations were first released rate dropped by about 60%</a:t>
            </a:r>
          </a:p>
          <a:p>
            <a:r>
              <a:rPr lang="en-US" sz="2400" dirty="0"/>
              <a:t>BUT, deaths from other sleep related causes have increased and certain groups remain at higher risk for SIDS than others</a:t>
            </a:r>
          </a:p>
          <a:p>
            <a:r>
              <a:rPr lang="en-US" sz="2400" dirty="0"/>
              <a:t>African America and American Indian/Alaska Native babies are at higher risk for SIDS than White, Hispanic, or Asian/Pacific Islander babies</a:t>
            </a:r>
          </a:p>
        </p:txBody>
      </p:sp>
    </p:spTree>
    <p:extLst>
      <p:ext uri="{BB962C8B-B14F-4D97-AF65-F5344CB8AC3E}">
        <p14:creationId xmlns:p14="http://schemas.microsoft.com/office/powerpoint/2010/main" val="214963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DB2196-9582-0234-441C-298E59F171A7}"/>
              </a:ext>
            </a:extLst>
          </p:cNvPr>
          <p:cNvPicPr>
            <a:picLocks noGrp="1" noChangeAspect="1"/>
          </p:cNvPicPr>
          <p:nvPr>
            <p:ph idx="1"/>
          </p:nvPr>
        </p:nvPicPr>
        <p:blipFill>
          <a:blip r:embed="rId2"/>
          <a:stretch>
            <a:fillRect/>
          </a:stretch>
        </p:blipFill>
        <p:spPr>
          <a:xfrm>
            <a:off x="2458720" y="690880"/>
            <a:ext cx="7305040" cy="5029079"/>
          </a:xfrm>
          <a:prstGeom prst="rect">
            <a:avLst/>
          </a:prstGeom>
        </p:spPr>
      </p:pic>
    </p:spTree>
    <p:extLst>
      <p:ext uri="{BB962C8B-B14F-4D97-AF65-F5344CB8AC3E}">
        <p14:creationId xmlns:p14="http://schemas.microsoft.com/office/powerpoint/2010/main" val="120252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C3D6C0-FDCF-563B-87BC-F2FE7DA10099}"/>
              </a:ext>
            </a:extLst>
          </p:cNvPr>
          <p:cNvPicPr>
            <a:picLocks noChangeAspect="1"/>
          </p:cNvPicPr>
          <p:nvPr/>
        </p:nvPicPr>
        <p:blipFill>
          <a:blip r:embed="rId2"/>
          <a:stretch>
            <a:fillRect/>
          </a:stretch>
        </p:blipFill>
        <p:spPr>
          <a:xfrm>
            <a:off x="748145" y="0"/>
            <a:ext cx="10025149" cy="6858000"/>
          </a:xfrm>
          <a:prstGeom prst="rect">
            <a:avLst/>
          </a:prstGeom>
        </p:spPr>
      </p:pic>
    </p:spTree>
    <p:extLst>
      <p:ext uri="{BB962C8B-B14F-4D97-AF65-F5344CB8AC3E}">
        <p14:creationId xmlns:p14="http://schemas.microsoft.com/office/powerpoint/2010/main" val="298294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268A-1071-998B-1601-2A58E1E176E9}"/>
              </a:ext>
            </a:extLst>
          </p:cNvPr>
          <p:cNvSpPr>
            <a:spLocks noGrp="1"/>
          </p:cNvSpPr>
          <p:nvPr>
            <p:ph type="title"/>
          </p:nvPr>
        </p:nvSpPr>
        <p:spPr>
          <a:xfrm>
            <a:off x="677334" y="0"/>
            <a:ext cx="8596668" cy="816638"/>
          </a:xfrm>
        </p:spPr>
        <p:txBody>
          <a:bodyPr>
            <a:normAutofit fontScale="90000"/>
          </a:bodyPr>
          <a:lstStyle/>
          <a:p>
            <a:pPr algn="ctr"/>
            <a:r>
              <a:rPr lang="en-US" dirty="0">
                <a:solidFill>
                  <a:schemeClr val="tx1"/>
                </a:solidFill>
              </a:rPr>
              <a:t>HEALTH DISPARITIES &amp; AI/AN COMMUNITIES</a:t>
            </a:r>
            <a:br>
              <a:rPr lang="en-US" dirty="0"/>
            </a:br>
            <a:endParaRPr lang="en-US" dirty="0"/>
          </a:p>
        </p:txBody>
      </p:sp>
      <p:sp>
        <p:nvSpPr>
          <p:cNvPr id="3" name="Content Placeholder 2">
            <a:extLst>
              <a:ext uri="{FF2B5EF4-FFF2-40B4-BE49-F238E27FC236}">
                <a16:creationId xmlns:a16="http://schemas.microsoft.com/office/drawing/2014/main" id="{9C011A99-EEA3-D977-37CE-79C1F3E654A0}"/>
              </a:ext>
            </a:extLst>
          </p:cNvPr>
          <p:cNvSpPr>
            <a:spLocks noGrp="1"/>
          </p:cNvSpPr>
          <p:nvPr>
            <p:ph idx="1"/>
          </p:nvPr>
        </p:nvSpPr>
        <p:spPr>
          <a:xfrm>
            <a:off x="677334" y="1041991"/>
            <a:ext cx="8596668" cy="4999371"/>
          </a:xfrm>
        </p:spPr>
        <p:txBody>
          <a:bodyPr>
            <a:normAutofit fontScale="62500" lnSpcReduction="20000"/>
          </a:bodyPr>
          <a:lstStyle/>
          <a:p>
            <a:r>
              <a:rPr lang="en-US" sz="2000" dirty="0"/>
              <a:t>•   </a:t>
            </a:r>
            <a:r>
              <a:rPr lang="en-US" sz="2900" dirty="0"/>
              <a:t>American Indian/Alaska Native women are more than twice as likely to die from pregnancy-related causes than white women</a:t>
            </a:r>
          </a:p>
          <a:p>
            <a:endParaRPr lang="en-US" sz="2900" dirty="0"/>
          </a:p>
          <a:p>
            <a:r>
              <a:rPr lang="en-US" sz="2900" dirty="0"/>
              <a:t>•   American Indian/Alaska Native infants die at nearly twice the rate of white babies</a:t>
            </a:r>
          </a:p>
          <a:p>
            <a:endParaRPr lang="en-US" sz="2900" dirty="0"/>
          </a:p>
          <a:p>
            <a:r>
              <a:rPr lang="en-US" sz="2900" dirty="0"/>
              <a:t>•   American Indian/Alaska Native mothers were almost three times as likely to receive late or no prenatal care as compared to white mothers</a:t>
            </a:r>
          </a:p>
          <a:p>
            <a:endParaRPr lang="en-US" sz="2900" dirty="0"/>
          </a:p>
          <a:p>
            <a:r>
              <a:rPr lang="en-US" sz="2900" dirty="0"/>
              <a:t>These statistics contribute to the gap in healthcare disparity and impact neonatal mortality and morbidity</a:t>
            </a:r>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indent="0">
              <a:buNone/>
            </a:pPr>
            <a:r>
              <a:rPr lang="en-US" sz="2200" dirty="0"/>
              <a:t>                                              </a:t>
            </a:r>
            <a:r>
              <a:rPr lang="en-US" sz="2200" dirty="0" err="1"/>
              <a:t>Kozhimannil</a:t>
            </a:r>
            <a:r>
              <a:rPr lang="en-US" sz="2200" dirty="0"/>
              <a:t>, K. B. (2020). JAMA Health Forum, Ref: NICHQ</a:t>
            </a:r>
          </a:p>
        </p:txBody>
      </p:sp>
    </p:spTree>
    <p:extLst>
      <p:ext uri="{BB962C8B-B14F-4D97-AF65-F5344CB8AC3E}">
        <p14:creationId xmlns:p14="http://schemas.microsoft.com/office/powerpoint/2010/main" val="201713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767F-027E-4929-B795-DFCF33444066}"/>
              </a:ext>
            </a:extLst>
          </p:cNvPr>
          <p:cNvSpPr>
            <a:spLocks noGrp="1"/>
          </p:cNvSpPr>
          <p:nvPr>
            <p:ph type="title"/>
          </p:nvPr>
        </p:nvSpPr>
        <p:spPr>
          <a:xfrm>
            <a:off x="677334" y="85060"/>
            <a:ext cx="8596668" cy="861238"/>
          </a:xfrm>
        </p:spPr>
        <p:txBody>
          <a:bodyPr>
            <a:normAutofit/>
          </a:bodyPr>
          <a:lstStyle/>
          <a:p>
            <a:pPr algn="ctr"/>
            <a:r>
              <a:rPr lang="en-US" sz="3200" dirty="0">
                <a:solidFill>
                  <a:schemeClr val="tx1"/>
                </a:solidFill>
              </a:rPr>
              <a:t>Persistent Racial/Ethnic Disparities</a:t>
            </a:r>
          </a:p>
        </p:txBody>
      </p:sp>
      <p:sp>
        <p:nvSpPr>
          <p:cNvPr id="3" name="Content Placeholder 2">
            <a:extLst>
              <a:ext uri="{FF2B5EF4-FFF2-40B4-BE49-F238E27FC236}">
                <a16:creationId xmlns:a16="http://schemas.microsoft.com/office/drawing/2014/main" id="{71EE246F-3EDC-9A7A-D437-8898DD57CD52}"/>
              </a:ext>
            </a:extLst>
          </p:cNvPr>
          <p:cNvSpPr>
            <a:spLocks noGrp="1"/>
          </p:cNvSpPr>
          <p:nvPr>
            <p:ph idx="1"/>
          </p:nvPr>
        </p:nvSpPr>
        <p:spPr>
          <a:xfrm>
            <a:off x="677334" y="1127051"/>
            <a:ext cx="8596668" cy="5645889"/>
          </a:xfrm>
        </p:spPr>
        <p:txBody>
          <a:bodyPr>
            <a:normAutofit/>
          </a:bodyPr>
          <a:lstStyle/>
          <a:p>
            <a:r>
              <a:rPr lang="en-US" sz="2000" dirty="0"/>
              <a:t>Sleep-related deaths like other causes of infant mortality have notable and persistent racial and ethnic disparities reflecting broader societal inequities</a:t>
            </a:r>
          </a:p>
          <a:p>
            <a:pPr marL="0" indent="0">
              <a:buNone/>
            </a:pPr>
            <a:endParaRPr lang="en-US" sz="2000" dirty="0"/>
          </a:p>
          <a:p>
            <a:r>
              <a:rPr lang="en-US" sz="2000" dirty="0"/>
              <a:t>Factors that result in the marginalization of infants and their families, including low socioeconomic status or unemployment, housing instability, domestic violence, food insecurity, unsafe environment are highly correlated with race/ethnicity in the U.S., and are also associated with both higher risks of sleep-related deaths and increased prevalence of known risk factors for these deaths – SDOH</a:t>
            </a:r>
          </a:p>
          <a:p>
            <a:endParaRPr lang="en-US" sz="2000" dirty="0"/>
          </a:p>
          <a:p>
            <a:r>
              <a:rPr lang="en-US" sz="2000" dirty="0"/>
              <a:t>It is important to be aware of these SDOH and to provide trauma-informed care </a:t>
            </a:r>
          </a:p>
          <a:p>
            <a:pPr marL="0" indent="0">
              <a:buNone/>
            </a:pPr>
            <a:endParaRPr lang="en-US" sz="2000" dirty="0"/>
          </a:p>
        </p:txBody>
      </p:sp>
    </p:spTree>
    <p:extLst>
      <p:ext uri="{BB962C8B-B14F-4D97-AF65-F5344CB8AC3E}">
        <p14:creationId xmlns:p14="http://schemas.microsoft.com/office/powerpoint/2010/main" val="140974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0AC949-902B-10A8-B7A4-CF71067910A4}"/>
              </a:ext>
            </a:extLst>
          </p:cNvPr>
          <p:cNvPicPr>
            <a:picLocks noChangeAspect="1"/>
          </p:cNvPicPr>
          <p:nvPr/>
        </p:nvPicPr>
        <p:blipFill>
          <a:blip r:embed="rId2"/>
          <a:stretch>
            <a:fillRect/>
          </a:stretch>
        </p:blipFill>
        <p:spPr>
          <a:xfrm>
            <a:off x="81280" y="0"/>
            <a:ext cx="12110720" cy="6969760"/>
          </a:xfrm>
          <a:prstGeom prst="rect">
            <a:avLst/>
          </a:prstGeom>
        </p:spPr>
      </p:pic>
    </p:spTree>
    <p:extLst>
      <p:ext uri="{BB962C8B-B14F-4D97-AF65-F5344CB8AC3E}">
        <p14:creationId xmlns:p14="http://schemas.microsoft.com/office/powerpoint/2010/main" val="292885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08DF-0E37-726F-18C8-9339CBCD80B7}"/>
              </a:ext>
            </a:extLst>
          </p:cNvPr>
          <p:cNvSpPr>
            <a:spLocks noGrp="1"/>
          </p:cNvSpPr>
          <p:nvPr>
            <p:ph type="title"/>
          </p:nvPr>
        </p:nvSpPr>
        <p:spPr>
          <a:xfrm>
            <a:off x="677334" y="0"/>
            <a:ext cx="8596668" cy="999460"/>
          </a:xfrm>
        </p:spPr>
        <p:txBody>
          <a:bodyPr>
            <a:normAutofit/>
          </a:bodyPr>
          <a:lstStyle/>
          <a:p>
            <a:pPr algn="ctr"/>
            <a:r>
              <a:rPr lang="en-US" sz="3200" dirty="0">
                <a:solidFill>
                  <a:schemeClr val="tx1"/>
                </a:solidFill>
              </a:rPr>
              <a:t>The Importance of Explaining Back Sleeping</a:t>
            </a:r>
          </a:p>
        </p:txBody>
      </p:sp>
      <p:graphicFrame>
        <p:nvGraphicFramePr>
          <p:cNvPr id="5" name="Content Placeholder 2">
            <a:extLst>
              <a:ext uri="{FF2B5EF4-FFF2-40B4-BE49-F238E27FC236}">
                <a16:creationId xmlns:a16="http://schemas.microsoft.com/office/drawing/2014/main" id="{8E6D3F50-56E2-6BD7-54CC-FC491154D261}"/>
              </a:ext>
            </a:extLst>
          </p:cNvPr>
          <p:cNvGraphicFramePr>
            <a:graphicFrameLocks noGrp="1"/>
          </p:cNvGraphicFramePr>
          <p:nvPr>
            <p:ph idx="1"/>
          </p:nvPr>
        </p:nvGraphicFramePr>
        <p:xfrm>
          <a:off x="677334" y="744279"/>
          <a:ext cx="8596668" cy="5741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07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99AB7-CB3A-AA8B-0D7C-47B89EB82576}"/>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a:solidFill>
                  <a:srgbClr val="FFFFFF"/>
                </a:solidFill>
              </a:rPr>
              <a:t>I have no financial disclosures.</a:t>
            </a:r>
          </a:p>
        </p:txBody>
      </p:sp>
      <p:sp>
        <p:nvSpPr>
          <p:cNvPr id="37" name="Isosceles Triangle 36">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05713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E591-98F3-A18F-A095-A24360086D06}"/>
              </a:ext>
            </a:extLst>
          </p:cNvPr>
          <p:cNvSpPr>
            <a:spLocks noGrp="1"/>
          </p:cNvSpPr>
          <p:nvPr>
            <p:ph type="title"/>
          </p:nvPr>
        </p:nvSpPr>
        <p:spPr>
          <a:xfrm>
            <a:off x="677334" y="0"/>
            <a:ext cx="8596668" cy="816638"/>
          </a:xfrm>
        </p:spPr>
        <p:txBody>
          <a:bodyPr/>
          <a:lstStyle/>
          <a:p>
            <a:pPr algn="ctr"/>
            <a:r>
              <a:rPr lang="en-US" dirty="0">
                <a:solidFill>
                  <a:schemeClr val="tx1"/>
                </a:solidFill>
              </a:rPr>
              <a:t>PRE-TERM INFANTS</a:t>
            </a:r>
          </a:p>
        </p:txBody>
      </p:sp>
      <p:sp>
        <p:nvSpPr>
          <p:cNvPr id="3" name="Content Placeholder 2">
            <a:extLst>
              <a:ext uri="{FF2B5EF4-FFF2-40B4-BE49-F238E27FC236}">
                <a16:creationId xmlns:a16="http://schemas.microsoft.com/office/drawing/2014/main" id="{ABBCCA1A-2AAD-61E4-B555-F6EDD89D113E}"/>
              </a:ext>
            </a:extLst>
          </p:cNvPr>
          <p:cNvSpPr>
            <a:spLocks noGrp="1"/>
          </p:cNvSpPr>
          <p:nvPr>
            <p:ph idx="1"/>
          </p:nvPr>
        </p:nvSpPr>
        <p:spPr>
          <a:xfrm>
            <a:off x="677334" y="816639"/>
            <a:ext cx="8596668" cy="5224724"/>
          </a:xfrm>
        </p:spPr>
        <p:txBody>
          <a:bodyPr>
            <a:normAutofit/>
          </a:bodyPr>
          <a:lstStyle/>
          <a:p>
            <a:r>
              <a:rPr lang="en-US" sz="2000" dirty="0"/>
              <a:t>&lt; 37 weeks at higher risk for SIDS</a:t>
            </a:r>
          </a:p>
          <a:p>
            <a:endParaRPr lang="en-US" sz="2000" dirty="0"/>
          </a:p>
          <a:p>
            <a:r>
              <a:rPr lang="en-US" sz="2000" dirty="0"/>
              <a:t>Placing on their backs is critical</a:t>
            </a:r>
          </a:p>
          <a:p>
            <a:pPr marL="0" indent="0">
              <a:buNone/>
            </a:pPr>
            <a:endParaRPr lang="en-US" sz="2000" dirty="0"/>
          </a:p>
          <a:p>
            <a:r>
              <a:rPr lang="en-US" sz="2000" dirty="0"/>
              <a:t>Exception – preterm infants who have active respiratory disease or upper airway malformation i.e. Robin syndrome may have improved oxygenation if placed on their stomachs and are monitored when doing so</a:t>
            </a:r>
          </a:p>
          <a:p>
            <a:pPr marL="0" indent="0">
              <a:buNone/>
            </a:pPr>
            <a:endParaRPr lang="en-US" sz="2000" dirty="0"/>
          </a:p>
          <a:p>
            <a:r>
              <a:rPr lang="en-US" sz="2000" dirty="0"/>
              <a:t>Once respirator status is stabilized, AAP recommends back to sleep</a:t>
            </a:r>
          </a:p>
        </p:txBody>
      </p:sp>
    </p:spTree>
    <p:extLst>
      <p:ext uri="{BB962C8B-B14F-4D97-AF65-F5344CB8AC3E}">
        <p14:creationId xmlns:p14="http://schemas.microsoft.com/office/powerpoint/2010/main" val="298659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B96C-DA49-D4EF-E879-22F5176D8236}"/>
              </a:ext>
            </a:extLst>
          </p:cNvPr>
          <p:cNvSpPr>
            <a:spLocks noGrp="1"/>
          </p:cNvSpPr>
          <p:nvPr>
            <p:ph type="title"/>
          </p:nvPr>
        </p:nvSpPr>
        <p:spPr>
          <a:xfrm>
            <a:off x="838200" y="121921"/>
            <a:ext cx="10515600" cy="559116"/>
          </a:xfrm>
        </p:spPr>
        <p:txBody>
          <a:bodyPr>
            <a:normAutofit fontScale="90000"/>
          </a:bodyPr>
          <a:lstStyle/>
          <a:p>
            <a:pPr algn="ctr"/>
            <a:r>
              <a:rPr lang="en-US" sz="3200" dirty="0"/>
              <a:t>Importance and Promotion of Human Milk</a:t>
            </a:r>
          </a:p>
        </p:txBody>
      </p:sp>
      <p:sp>
        <p:nvSpPr>
          <p:cNvPr id="3" name="Content Placeholder 2">
            <a:extLst>
              <a:ext uri="{FF2B5EF4-FFF2-40B4-BE49-F238E27FC236}">
                <a16:creationId xmlns:a16="http://schemas.microsoft.com/office/drawing/2014/main" id="{D78C38AD-E952-0B24-D4C5-ECF529C1E865}"/>
              </a:ext>
            </a:extLst>
          </p:cNvPr>
          <p:cNvSpPr>
            <a:spLocks noGrp="1"/>
          </p:cNvSpPr>
          <p:nvPr>
            <p:ph idx="1"/>
          </p:nvPr>
        </p:nvSpPr>
        <p:spPr>
          <a:xfrm>
            <a:off x="314960" y="681037"/>
            <a:ext cx="11038840" cy="6055041"/>
          </a:xfrm>
        </p:spPr>
        <p:txBody>
          <a:bodyPr>
            <a:noAutofit/>
          </a:bodyPr>
          <a:lstStyle/>
          <a:p>
            <a:r>
              <a:rPr lang="en-US" sz="2000" dirty="0"/>
              <a:t>Provide human milk to reduce the risk of SIDS – breast/chest feeding or alternative with spoon, syringe, cup, bottle and nipple </a:t>
            </a:r>
          </a:p>
          <a:p>
            <a:pPr marL="0" indent="0">
              <a:buNone/>
            </a:pPr>
            <a:endParaRPr lang="en-US" sz="2000" dirty="0"/>
          </a:p>
          <a:p>
            <a:r>
              <a:rPr lang="en-US" sz="2000" dirty="0"/>
              <a:t>Breastmilk offers a protective role – Infants immune system is immature and breast milk helps to provide necessary antibodies to fight infections such as RSV which can contribute to inflammation of lungs and lead to SIDS</a:t>
            </a:r>
          </a:p>
          <a:p>
            <a:endParaRPr lang="en-US" sz="2000" dirty="0"/>
          </a:p>
          <a:p>
            <a:r>
              <a:rPr lang="en-US" sz="2000" dirty="0"/>
              <a:t>Fights against GI infections as well, better tolerated/digested</a:t>
            </a:r>
          </a:p>
          <a:p>
            <a:endParaRPr lang="en-US" sz="2000" dirty="0"/>
          </a:p>
          <a:p>
            <a:r>
              <a:rPr lang="en-US" sz="2000" dirty="0"/>
              <a:t>Because mothers can make new antibodies better and more quickly, especially when the infant is &lt; 6 months of age, mothers updates her infant’s immunity with every feeding</a:t>
            </a:r>
          </a:p>
          <a:p>
            <a:endParaRPr lang="en-US" sz="2000" dirty="0"/>
          </a:p>
          <a:p>
            <a:r>
              <a:rPr lang="en-US" sz="2000" dirty="0"/>
              <a:t>Especially for premature infants  human milk contains substances such as cholesterol, linoleic acid and taurine that enhance the development of the central nervous system and provides vital fats e.g. DHA for myelin the insulating sheath around the nerves that helps impulses travel faster</a:t>
            </a:r>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960141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9F9A-A61B-3EFE-F7EA-EC86E0ABEBBA}"/>
              </a:ext>
            </a:extLst>
          </p:cNvPr>
          <p:cNvSpPr>
            <a:spLocks noGrp="1"/>
          </p:cNvSpPr>
          <p:nvPr>
            <p:ph type="title"/>
          </p:nvPr>
        </p:nvSpPr>
        <p:spPr>
          <a:xfrm>
            <a:off x="838200" y="60961"/>
            <a:ext cx="10515600" cy="863600"/>
          </a:xfrm>
        </p:spPr>
        <p:txBody>
          <a:bodyPr>
            <a:normAutofit/>
          </a:bodyPr>
          <a:lstStyle/>
          <a:p>
            <a:pPr algn="ctr"/>
            <a:r>
              <a:rPr lang="en-US" dirty="0"/>
              <a:t>    </a:t>
            </a:r>
            <a:r>
              <a:rPr lang="en-US" sz="3200" dirty="0"/>
              <a:t>More on the Importance of Human Milk</a:t>
            </a:r>
          </a:p>
        </p:txBody>
      </p:sp>
      <p:sp>
        <p:nvSpPr>
          <p:cNvPr id="3" name="Content Placeholder 2">
            <a:extLst>
              <a:ext uri="{FF2B5EF4-FFF2-40B4-BE49-F238E27FC236}">
                <a16:creationId xmlns:a16="http://schemas.microsoft.com/office/drawing/2014/main" id="{70DCA93D-8041-3668-7FB9-3DA5E3A85D60}"/>
              </a:ext>
            </a:extLst>
          </p:cNvPr>
          <p:cNvSpPr>
            <a:spLocks noGrp="1"/>
          </p:cNvSpPr>
          <p:nvPr>
            <p:ph idx="1"/>
          </p:nvPr>
        </p:nvSpPr>
        <p:spPr>
          <a:xfrm>
            <a:off x="741680" y="822960"/>
            <a:ext cx="10871200" cy="5974080"/>
          </a:xfrm>
        </p:spPr>
        <p:txBody>
          <a:bodyPr>
            <a:normAutofit fontScale="92500" lnSpcReduction="20000"/>
          </a:bodyPr>
          <a:lstStyle/>
          <a:p>
            <a:r>
              <a:rPr lang="en-US" sz="2000" dirty="0"/>
              <a:t>Breastfeeding keeps airways open by not exposing the to allergens in artificial milk – e.g. stuffy noses and airways and recurrent respiratory tract infections are frequent signs of allergies to artificial milk (formula)</a:t>
            </a:r>
          </a:p>
          <a:p>
            <a:endParaRPr lang="en-US" sz="2000" dirty="0"/>
          </a:p>
          <a:p>
            <a:r>
              <a:rPr lang="en-US" sz="2000" dirty="0"/>
              <a:t>Breastfeeding helps breathing by:                          </a:t>
            </a:r>
          </a:p>
          <a:p>
            <a:pPr marL="0" indent="0">
              <a:buNone/>
            </a:pPr>
            <a:r>
              <a:rPr lang="en-US" sz="2000" dirty="0"/>
              <a:t>                1. helping the brain’s systems that control breathing to mature and keep tiny air  passages</a:t>
            </a:r>
          </a:p>
          <a:p>
            <a:pPr marL="0" indent="0">
              <a:buNone/>
            </a:pPr>
            <a:r>
              <a:rPr lang="en-US" sz="2000" dirty="0"/>
              <a:t>                    open</a:t>
            </a:r>
          </a:p>
          <a:p>
            <a:pPr marL="0" indent="0">
              <a:buNone/>
            </a:pPr>
            <a:r>
              <a:rPr lang="en-US" sz="2000" dirty="0"/>
              <a:t>                 2. breastfeeding infants have higher blood levels of progesterone that stimulates breathing</a:t>
            </a:r>
          </a:p>
          <a:p>
            <a:r>
              <a:rPr lang="en-US" sz="2000" dirty="0"/>
              <a:t>Breastfeeding reduces gastroesophageal reflux or (GER) probably due to huma milk emptying faster from the stomach and has been implicated in life threatening events therefore could help in reducing SIDS</a:t>
            </a:r>
          </a:p>
          <a:p>
            <a:endParaRPr lang="en-US" sz="2000" dirty="0"/>
          </a:p>
          <a:p>
            <a:r>
              <a:rPr lang="en-US" sz="2000" dirty="0"/>
              <a:t>Breastfeeding has a calming effect on a baby and impacts the sleep/wake cycles probably as a result of cue-based feeding (mom responding to her infant’s feeding needs) and the sensitivity between mom and her baby – their harmony    </a:t>
            </a:r>
          </a:p>
          <a:p>
            <a:r>
              <a:rPr lang="en-US" sz="2000" dirty="0"/>
              <a:t>Babies who breastfeed do so more frequently and get more practice coordinating their swallowing and breathing; Preterm infants have narrower breathing passages and weaker muscle support so exercising their coordination and muscles is helpful in keeping airways open               </a:t>
            </a:r>
          </a:p>
        </p:txBody>
      </p:sp>
    </p:spTree>
    <p:extLst>
      <p:ext uri="{BB962C8B-B14F-4D97-AF65-F5344CB8AC3E}">
        <p14:creationId xmlns:p14="http://schemas.microsoft.com/office/powerpoint/2010/main" val="167793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6E7F-2021-7318-FA4C-1ACC8682A6FE}"/>
              </a:ext>
            </a:extLst>
          </p:cNvPr>
          <p:cNvSpPr>
            <a:spLocks noGrp="1"/>
          </p:cNvSpPr>
          <p:nvPr>
            <p:ph type="title"/>
          </p:nvPr>
        </p:nvSpPr>
        <p:spPr>
          <a:xfrm>
            <a:off x="677334" y="152400"/>
            <a:ext cx="8596668" cy="751840"/>
          </a:xfrm>
        </p:spPr>
        <p:txBody>
          <a:bodyPr/>
          <a:lstStyle/>
          <a:p>
            <a:pPr algn="ctr"/>
            <a:r>
              <a:rPr lang="en-US" dirty="0">
                <a:solidFill>
                  <a:schemeClr val="tx1"/>
                </a:solidFill>
              </a:rPr>
              <a:t>Attachment &amp; Infant Behavior</a:t>
            </a:r>
          </a:p>
        </p:txBody>
      </p:sp>
      <p:sp>
        <p:nvSpPr>
          <p:cNvPr id="3" name="Content Placeholder 2">
            <a:extLst>
              <a:ext uri="{FF2B5EF4-FFF2-40B4-BE49-F238E27FC236}">
                <a16:creationId xmlns:a16="http://schemas.microsoft.com/office/drawing/2014/main" id="{643F039F-AFD0-BB7B-EF24-1F63DAFD4F87}"/>
              </a:ext>
            </a:extLst>
          </p:cNvPr>
          <p:cNvSpPr>
            <a:spLocks noGrp="1"/>
          </p:cNvSpPr>
          <p:nvPr>
            <p:ph idx="1"/>
          </p:nvPr>
        </p:nvSpPr>
        <p:spPr>
          <a:xfrm>
            <a:off x="677334" y="904240"/>
            <a:ext cx="8596668" cy="5801359"/>
          </a:xfrm>
        </p:spPr>
        <p:txBody>
          <a:bodyPr>
            <a:normAutofit/>
          </a:bodyPr>
          <a:lstStyle/>
          <a:p>
            <a:r>
              <a:rPr lang="en-US" sz="2000" dirty="0"/>
              <a:t>Compelling new research shows that the strength of mother’s emotional bond with her baby may will trump all of those measures she takes to help her baby thrive</a:t>
            </a:r>
          </a:p>
          <a:p>
            <a:pPr marL="0" indent="0">
              <a:buNone/>
            </a:pPr>
            <a:endParaRPr lang="en-US" sz="2000" dirty="0"/>
          </a:p>
          <a:p>
            <a:r>
              <a:rPr lang="en-US" sz="2000" dirty="0"/>
              <a:t>A close attachment can prevent diseases, boost immunity, and enhance IQ in the baby</a:t>
            </a:r>
          </a:p>
          <a:p>
            <a:pPr marL="0" indent="0">
              <a:buNone/>
            </a:pPr>
            <a:endParaRPr lang="en-US" sz="2000" dirty="0"/>
          </a:p>
          <a:p>
            <a:r>
              <a:rPr lang="en-US" sz="2000" dirty="0"/>
              <a:t>Children grow and thrive in the context of close and dependable relationships that provide love and nurturance, security, responsive, interaction, and encouragement for exploration</a:t>
            </a:r>
          </a:p>
          <a:p>
            <a:r>
              <a:rPr lang="en-US" sz="2000" dirty="0"/>
              <a:t>Breast/Chest feeding is one of the best ways to promote bonding</a:t>
            </a:r>
          </a:p>
          <a:p>
            <a:pPr marL="0" indent="0">
              <a:buNone/>
            </a:pPr>
            <a:endParaRPr lang="en-US" sz="2000" dirty="0"/>
          </a:p>
          <a:p>
            <a:r>
              <a:rPr lang="en-US" sz="2000" dirty="0"/>
              <a:t>The mother-child bond assures infant survival in terms of protection, nutrition and care – father’s too!</a:t>
            </a:r>
          </a:p>
          <a:p>
            <a:pPr marL="0" indent="0">
              <a:buNone/>
            </a:pPr>
            <a:r>
              <a:rPr lang="en-US" sz="2000" dirty="0"/>
              <a:t>                             - Francesca D’Amato, MD Behavioral Neurologist</a:t>
            </a:r>
          </a:p>
        </p:txBody>
      </p:sp>
    </p:spTree>
    <p:extLst>
      <p:ext uri="{BB962C8B-B14F-4D97-AF65-F5344CB8AC3E}">
        <p14:creationId xmlns:p14="http://schemas.microsoft.com/office/powerpoint/2010/main" val="217214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E0175E-1F4D-BD01-EE81-2BA959EECF5D}"/>
              </a:ext>
            </a:extLst>
          </p:cNvPr>
          <p:cNvSpPr txBox="1"/>
          <p:nvPr/>
        </p:nvSpPr>
        <p:spPr>
          <a:xfrm>
            <a:off x="518160" y="355600"/>
            <a:ext cx="10515600" cy="6186309"/>
          </a:xfrm>
          <a:prstGeom prst="rect">
            <a:avLst/>
          </a:prstGeom>
          <a:noFill/>
        </p:spPr>
        <p:txBody>
          <a:bodyPr wrap="square">
            <a:spAutoFit/>
          </a:bodyPr>
          <a:lstStyle/>
          <a:p>
            <a:r>
              <a:rPr lang="en-US" sz="2800" dirty="0"/>
              <a:t>Staff, with appropriate training, should be the </a:t>
            </a:r>
          </a:p>
          <a:p>
            <a:r>
              <a:rPr lang="en-US" sz="2800" dirty="0"/>
              <a:t>mother’s cheerleader and enthusiastic supporter </a:t>
            </a:r>
          </a:p>
          <a:p>
            <a:r>
              <a:rPr lang="en-US" sz="2800" dirty="0"/>
              <a:t>for the mother’s plan to provide her milk and </a:t>
            </a:r>
          </a:p>
          <a:p>
            <a:r>
              <a:rPr lang="en-US" sz="2800" dirty="0"/>
              <a:t>continue to offer her exclusive milk to at least </a:t>
            </a:r>
          </a:p>
          <a:p>
            <a:r>
              <a:rPr lang="en-US" sz="2800" dirty="0"/>
              <a:t>6 months and when adding complementary foods continue to one year (</a:t>
            </a:r>
            <a:r>
              <a:rPr lang="en-US" sz="2800" b="1" dirty="0">
                <a:solidFill>
                  <a:srgbClr val="7030A0"/>
                </a:solidFill>
              </a:rPr>
              <a:t>unless contraindicated</a:t>
            </a:r>
            <a:r>
              <a:rPr lang="en-US" sz="2800" dirty="0">
                <a:solidFill>
                  <a:srgbClr val="7030A0"/>
                </a:solidFill>
              </a:rPr>
              <a:t>)</a:t>
            </a:r>
          </a:p>
          <a:p>
            <a:endParaRPr lang="en-US" sz="2800" dirty="0"/>
          </a:p>
          <a:p>
            <a:r>
              <a:rPr lang="en-US" sz="2800" dirty="0"/>
              <a:t>Pacifiers are encouraged for naps and nighttime sleep, after breastfeeding is established after 3-4 weeks post birth. </a:t>
            </a:r>
          </a:p>
          <a:p>
            <a:endParaRPr lang="en-US" sz="2800" dirty="0"/>
          </a:p>
          <a:p>
            <a:r>
              <a:rPr lang="en-US" sz="2800" b="1" dirty="0">
                <a:solidFill>
                  <a:srgbClr val="FF0000"/>
                </a:solidFill>
              </a:rPr>
              <a:t>Instruct parents - never hang a pacifier around the infant’s neck or attach it to infant clothing when placed for sleep or sleeping – risk of strangulation</a:t>
            </a:r>
            <a:endParaRPr lang="en-US" sz="3200" dirty="0"/>
          </a:p>
          <a:p>
            <a:r>
              <a:rPr lang="en-US" sz="3200" dirty="0"/>
              <a:t>  -   </a:t>
            </a:r>
            <a:r>
              <a:rPr lang="en-US" sz="2400" dirty="0"/>
              <a:t>AAP recommendation &amp; Safe Sleep Guidelines, (revised 2022)</a:t>
            </a:r>
          </a:p>
        </p:txBody>
      </p:sp>
    </p:spTree>
    <p:extLst>
      <p:ext uri="{BB962C8B-B14F-4D97-AF65-F5344CB8AC3E}">
        <p14:creationId xmlns:p14="http://schemas.microsoft.com/office/powerpoint/2010/main" val="228562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F1F85-58C8-D49C-4F47-7C1F97597CA3}"/>
              </a:ext>
            </a:extLst>
          </p:cNvPr>
          <p:cNvPicPr>
            <a:picLocks noChangeAspect="1"/>
          </p:cNvPicPr>
          <p:nvPr/>
        </p:nvPicPr>
        <p:blipFill>
          <a:blip r:embed="rId2"/>
          <a:stretch>
            <a:fillRect/>
          </a:stretch>
        </p:blipFill>
        <p:spPr>
          <a:xfrm>
            <a:off x="2113280" y="0"/>
            <a:ext cx="7305040" cy="6858000"/>
          </a:xfrm>
          <a:prstGeom prst="rect">
            <a:avLst/>
          </a:prstGeom>
        </p:spPr>
      </p:pic>
    </p:spTree>
    <p:extLst>
      <p:ext uri="{BB962C8B-B14F-4D97-AF65-F5344CB8AC3E}">
        <p14:creationId xmlns:p14="http://schemas.microsoft.com/office/powerpoint/2010/main" val="103781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701A-CCB1-06E1-FBA3-66B3FB891686}"/>
              </a:ext>
            </a:extLst>
          </p:cNvPr>
          <p:cNvSpPr>
            <a:spLocks noGrp="1"/>
          </p:cNvSpPr>
          <p:nvPr>
            <p:ph type="title"/>
          </p:nvPr>
        </p:nvSpPr>
        <p:spPr>
          <a:xfrm>
            <a:off x="677334" y="127592"/>
            <a:ext cx="8596668" cy="584790"/>
          </a:xfrm>
        </p:spPr>
        <p:txBody>
          <a:bodyPr>
            <a:normAutofit/>
          </a:bodyPr>
          <a:lstStyle/>
          <a:p>
            <a:pPr algn="ctr"/>
            <a:r>
              <a:rPr lang="en-US" sz="3200" dirty="0">
                <a:solidFill>
                  <a:schemeClr val="tx1"/>
                </a:solidFill>
              </a:rPr>
              <a:t>Bed Sharing/Co-Sleeping/Room Sharing</a:t>
            </a:r>
          </a:p>
        </p:txBody>
      </p:sp>
      <p:sp>
        <p:nvSpPr>
          <p:cNvPr id="3" name="Content Placeholder 2">
            <a:extLst>
              <a:ext uri="{FF2B5EF4-FFF2-40B4-BE49-F238E27FC236}">
                <a16:creationId xmlns:a16="http://schemas.microsoft.com/office/drawing/2014/main" id="{39E2AE95-CA45-27C8-60AD-F6C1E60F6C7D}"/>
              </a:ext>
            </a:extLst>
          </p:cNvPr>
          <p:cNvSpPr>
            <a:spLocks noGrp="1"/>
          </p:cNvSpPr>
          <p:nvPr>
            <p:ph idx="1"/>
          </p:nvPr>
        </p:nvSpPr>
        <p:spPr>
          <a:xfrm>
            <a:off x="233915" y="712383"/>
            <a:ext cx="9537405" cy="6018026"/>
          </a:xfrm>
        </p:spPr>
        <p:txBody>
          <a:bodyPr>
            <a:normAutofit fontScale="85000" lnSpcReduction="10000"/>
          </a:bodyPr>
          <a:lstStyle/>
          <a:p>
            <a:r>
              <a:rPr lang="en-US" sz="2000" dirty="0"/>
              <a:t>NO bed sharing – increases risk of accidental suffocation and other sleep-related causes of infant death – this necessitates a respectful conversation especially when working with families from another culture that has the mom and infant together at all times</a:t>
            </a:r>
          </a:p>
          <a:p>
            <a:pPr marL="0" indent="0">
              <a:buNone/>
            </a:pPr>
            <a:endParaRPr lang="en-US" sz="2000" dirty="0"/>
          </a:p>
          <a:p>
            <a:r>
              <a:rPr lang="en-US" sz="2000" dirty="0"/>
              <a:t>Mother’s or fathers may roll-over on their infant’s while sleeping; no bed sharing with someone who is not the infant’s parent is discouraged</a:t>
            </a:r>
          </a:p>
          <a:p>
            <a:endParaRPr lang="en-US" sz="2000" dirty="0"/>
          </a:p>
          <a:p>
            <a:r>
              <a:rPr lang="en-US" sz="2000" dirty="0"/>
              <a:t>NO co-sleeping. When breastfeeding  can be together for a short term as long as the mother is not sleepy and awake</a:t>
            </a:r>
          </a:p>
          <a:p>
            <a:endParaRPr lang="en-US" sz="2000" dirty="0"/>
          </a:p>
          <a:p>
            <a:r>
              <a:rPr lang="en-US" sz="2000" dirty="0"/>
              <a:t>Room-sharing is ok and can have the crib or bassinet right next to the parents bed; multiples placed in their own crib or bassinet</a:t>
            </a:r>
          </a:p>
          <a:p>
            <a:endParaRPr lang="en-US" sz="2000" dirty="0"/>
          </a:p>
          <a:p>
            <a:r>
              <a:rPr lang="en-US" sz="2000" dirty="0"/>
              <a:t>The AAP understands and respects that many parents choose to routinely bed share  - cultural practices, breastfeeding and a belief that it is better and safer, but based on the evidence it is not recommended under any circumstances</a:t>
            </a:r>
          </a:p>
          <a:p>
            <a:r>
              <a:rPr lang="en-US" sz="2000" dirty="0"/>
              <a:t>No soft surfaces – watered, couch, sofa, armchair – 5-10 times the baseline risk</a:t>
            </a:r>
          </a:p>
          <a:p>
            <a:endParaRPr lang="en-US" sz="2000" dirty="0"/>
          </a:p>
          <a:p>
            <a:r>
              <a:rPr lang="en-US" sz="2000" dirty="0"/>
              <a:t>Do not use home heat or breathing monitors to reduce risk of SIDS</a:t>
            </a:r>
          </a:p>
        </p:txBody>
      </p:sp>
    </p:spTree>
    <p:extLst>
      <p:ext uri="{BB962C8B-B14F-4D97-AF65-F5344CB8AC3E}">
        <p14:creationId xmlns:p14="http://schemas.microsoft.com/office/powerpoint/2010/main" val="377553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7AAA-FF7F-1911-356B-EDBDA6109122}"/>
              </a:ext>
            </a:extLst>
          </p:cNvPr>
          <p:cNvSpPr>
            <a:spLocks noGrp="1"/>
          </p:cNvSpPr>
          <p:nvPr>
            <p:ph type="title"/>
          </p:nvPr>
        </p:nvSpPr>
        <p:spPr>
          <a:xfrm>
            <a:off x="677334" y="0"/>
            <a:ext cx="8596668" cy="816638"/>
          </a:xfrm>
        </p:spPr>
        <p:txBody>
          <a:bodyPr>
            <a:normAutofit/>
          </a:bodyPr>
          <a:lstStyle/>
          <a:p>
            <a:pPr algn="ctr"/>
            <a:r>
              <a:rPr lang="en-US" sz="3200" dirty="0">
                <a:solidFill>
                  <a:schemeClr val="tx1"/>
                </a:solidFill>
              </a:rPr>
              <a:t>Swaddling</a:t>
            </a:r>
          </a:p>
        </p:txBody>
      </p:sp>
      <p:sp>
        <p:nvSpPr>
          <p:cNvPr id="3" name="Content Placeholder 2">
            <a:extLst>
              <a:ext uri="{FF2B5EF4-FFF2-40B4-BE49-F238E27FC236}">
                <a16:creationId xmlns:a16="http://schemas.microsoft.com/office/drawing/2014/main" id="{4C4C59DE-84DA-1269-61A2-997C4BC5308D}"/>
              </a:ext>
            </a:extLst>
          </p:cNvPr>
          <p:cNvSpPr>
            <a:spLocks noGrp="1"/>
          </p:cNvSpPr>
          <p:nvPr>
            <p:ph idx="1"/>
          </p:nvPr>
        </p:nvSpPr>
        <p:spPr>
          <a:xfrm>
            <a:off x="677334" y="669851"/>
            <a:ext cx="8596668" cy="5371511"/>
          </a:xfrm>
        </p:spPr>
        <p:txBody>
          <a:bodyPr>
            <a:normAutofit fontScale="92500" lnSpcReduction="20000"/>
          </a:bodyPr>
          <a:lstStyle/>
          <a:p>
            <a:r>
              <a:rPr lang="en-US" sz="2400" dirty="0"/>
              <a:t>There is no recommendation to decrease SIDS</a:t>
            </a:r>
          </a:p>
          <a:p>
            <a:endParaRPr lang="en-US" sz="2400" dirty="0"/>
          </a:p>
          <a:p>
            <a:r>
              <a:rPr lang="en-US" sz="2400" dirty="0"/>
              <a:t>When done correctly it can ben an effective technique to help calm infants and promote sleep  (AAP, 2022)</a:t>
            </a:r>
          </a:p>
          <a:p>
            <a:pPr marL="0" indent="0">
              <a:buNone/>
            </a:pPr>
            <a:endParaRPr lang="en-US" sz="2400" dirty="0"/>
          </a:p>
          <a:p>
            <a:r>
              <a:rPr lang="en-US" sz="2400" dirty="0"/>
              <a:t>Studies have found that incorrect swaddling can cause hip and shoulder dysplasia, head covering and strangulation</a:t>
            </a:r>
          </a:p>
          <a:p>
            <a:pPr marL="0" indent="0">
              <a:buNone/>
            </a:pPr>
            <a:endParaRPr lang="en-US" sz="2400" dirty="0"/>
          </a:p>
          <a:p>
            <a:r>
              <a:rPr lang="en-US" sz="2400" dirty="0"/>
              <a:t>When an infant  exhibits sigs of attempting to roll (around 3-4 months or earlier) swaddling is no longer appropriate because it could increase the risk of suffocation</a:t>
            </a:r>
          </a:p>
          <a:p>
            <a:r>
              <a:rPr lang="en-US" sz="2400" dirty="0"/>
              <a:t>Instruct parents and caregivers to use caution</a:t>
            </a:r>
          </a:p>
          <a:p>
            <a:endParaRPr lang="en-US" sz="2400" dirty="0"/>
          </a:p>
          <a:p>
            <a:r>
              <a:rPr lang="en-US" sz="2400" dirty="0"/>
              <a:t>AAP Swaddling Guidelines – </a:t>
            </a:r>
            <a:r>
              <a:rPr lang="en-US" sz="2400" dirty="0">
                <a:hlinkClick r:id="rId2"/>
              </a:rPr>
              <a:t>http://www.healthychildren.org/swaddling - is-it-safe.aspx</a:t>
            </a:r>
            <a:endParaRPr lang="en-US" sz="2400" dirty="0"/>
          </a:p>
          <a:p>
            <a:endParaRPr lang="en-US" sz="2400" dirty="0"/>
          </a:p>
          <a:p>
            <a:pPr marL="0" indent="0">
              <a:buNone/>
            </a:pPr>
            <a:endParaRPr lang="en-US" sz="2000" dirty="0"/>
          </a:p>
        </p:txBody>
      </p:sp>
    </p:spTree>
    <p:extLst>
      <p:ext uri="{BB962C8B-B14F-4D97-AF65-F5344CB8AC3E}">
        <p14:creationId xmlns:p14="http://schemas.microsoft.com/office/powerpoint/2010/main" val="47883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CC40-183D-44BC-620B-58BCC9B1448E}"/>
              </a:ext>
            </a:extLst>
          </p:cNvPr>
          <p:cNvSpPr>
            <a:spLocks noGrp="1"/>
          </p:cNvSpPr>
          <p:nvPr>
            <p:ph type="title"/>
          </p:nvPr>
        </p:nvSpPr>
        <p:spPr>
          <a:xfrm>
            <a:off x="677334" y="74428"/>
            <a:ext cx="8596668" cy="850605"/>
          </a:xfrm>
        </p:spPr>
        <p:txBody>
          <a:bodyPr>
            <a:normAutofit/>
          </a:bodyPr>
          <a:lstStyle/>
          <a:p>
            <a:pPr algn="ctr"/>
            <a:r>
              <a:rPr lang="en-US" sz="3200" dirty="0">
                <a:solidFill>
                  <a:schemeClr val="tx1"/>
                </a:solidFill>
              </a:rPr>
              <a:t>Tummy Time</a:t>
            </a:r>
          </a:p>
        </p:txBody>
      </p:sp>
      <p:sp>
        <p:nvSpPr>
          <p:cNvPr id="3" name="Content Placeholder 2">
            <a:extLst>
              <a:ext uri="{FF2B5EF4-FFF2-40B4-BE49-F238E27FC236}">
                <a16:creationId xmlns:a16="http://schemas.microsoft.com/office/drawing/2014/main" id="{2EB5FCBB-E9E3-D48F-9734-EBB2EE55ED38}"/>
              </a:ext>
            </a:extLst>
          </p:cNvPr>
          <p:cNvSpPr>
            <a:spLocks noGrp="1"/>
          </p:cNvSpPr>
          <p:nvPr>
            <p:ph idx="1"/>
          </p:nvPr>
        </p:nvSpPr>
        <p:spPr>
          <a:xfrm>
            <a:off x="677334" y="712381"/>
            <a:ext cx="8596668" cy="5328981"/>
          </a:xfrm>
        </p:spPr>
        <p:txBody>
          <a:bodyPr>
            <a:normAutofit/>
          </a:bodyPr>
          <a:lstStyle/>
          <a:p>
            <a:r>
              <a:rPr lang="en-US" sz="2000" dirty="0"/>
              <a:t>When baby is awake it is encouraged to have tummy time though the AAP has no specific recommendations on how often or how long</a:t>
            </a:r>
          </a:p>
          <a:p>
            <a:endParaRPr lang="en-US" sz="2000" dirty="0"/>
          </a:p>
          <a:p>
            <a:r>
              <a:rPr lang="en-US" sz="2000" dirty="0"/>
              <a:t>Someone needs to be watching at all times – observe the infant</a:t>
            </a:r>
          </a:p>
          <a:p>
            <a:endParaRPr lang="en-US" sz="2000" dirty="0"/>
          </a:p>
          <a:p>
            <a:r>
              <a:rPr lang="en-US" sz="2000" dirty="0"/>
              <a:t>Supervised tummy tie helps the baby’s neck, shoulder and arm muscles get stronger</a:t>
            </a:r>
          </a:p>
          <a:p>
            <a:endParaRPr lang="en-US" sz="2000" dirty="0"/>
          </a:p>
          <a:p>
            <a:r>
              <a:rPr lang="en-US" sz="2000" dirty="0"/>
              <a:t>Helps prevent flat spots on the back of baby’s head</a:t>
            </a:r>
          </a:p>
          <a:p>
            <a:endParaRPr lang="en-US" sz="2000" dirty="0"/>
          </a:p>
          <a:p>
            <a:r>
              <a:rPr lang="en-US" sz="2000" dirty="0"/>
              <a:t>Holding baby upright and limiting time in carriers and bouncers can also help prevent flat spots</a:t>
            </a:r>
          </a:p>
        </p:txBody>
      </p:sp>
    </p:spTree>
    <p:extLst>
      <p:ext uri="{BB962C8B-B14F-4D97-AF65-F5344CB8AC3E}">
        <p14:creationId xmlns:p14="http://schemas.microsoft.com/office/powerpoint/2010/main" val="2962343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2B7D-7422-70A4-887C-DD32F1D66EA2}"/>
              </a:ext>
            </a:extLst>
          </p:cNvPr>
          <p:cNvSpPr>
            <a:spLocks noGrp="1"/>
          </p:cNvSpPr>
          <p:nvPr>
            <p:ph type="title"/>
          </p:nvPr>
        </p:nvSpPr>
        <p:spPr>
          <a:xfrm>
            <a:off x="677334" y="91440"/>
            <a:ext cx="8596668" cy="725198"/>
          </a:xfrm>
        </p:spPr>
        <p:txBody>
          <a:bodyPr>
            <a:normAutofit fontScale="90000"/>
          </a:bodyPr>
          <a:lstStyle/>
          <a:p>
            <a:pPr algn="ctr"/>
            <a:r>
              <a:rPr lang="en-US" dirty="0">
                <a:solidFill>
                  <a:schemeClr val="tx1"/>
                </a:solidFill>
              </a:rPr>
              <a:t>Substance Use and the Increased Risk SIDS</a:t>
            </a:r>
          </a:p>
        </p:txBody>
      </p:sp>
      <p:sp>
        <p:nvSpPr>
          <p:cNvPr id="3" name="Content Placeholder 2">
            <a:extLst>
              <a:ext uri="{FF2B5EF4-FFF2-40B4-BE49-F238E27FC236}">
                <a16:creationId xmlns:a16="http://schemas.microsoft.com/office/drawing/2014/main" id="{2EB4AEB5-EDB9-02D3-F3F5-2DDCB85666EC}"/>
              </a:ext>
            </a:extLst>
          </p:cNvPr>
          <p:cNvSpPr>
            <a:spLocks noGrp="1"/>
          </p:cNvSpPr>
          <p:nvPr>
            <p:ph idx="1"/>
          </p:nvPr>
        </p:nvSpPr>
        <p:spPr>
          <a:xfrm>
            <a:off x="308345" y="816638"/>
            <a:ext cx="9771320" cy="5949921"/>
          </a:xfrm>
        </p:spPr>
        <p:txBody>
          <a:bodyPr>
            <a:normAutofit lnSpcReduction="10000"/>
          </a:bodyPr>
          <a:lstStyle/>
          <a:p>
            <a:r>
              <a:rPr lang="en-US" sz="2400" dirty="0"/>
              <a:t>Bedsharing with anyone who is impaired in their alertness or ability to arouse because of fatigue, use of sedating medications, certain antidepressants, pain medications or substances such as alcohol, illicit drugs is never allowed</a:t>
            </a:r>
          </a:p>
          <a:p>
            <a:endParaRPr lang="en-US" sz="2400" dirty="0"/>
          </a:p>
          <a:p>
            <a:r>
              <a:rPr lang="en-US" sz="2400" dirty="0"/>
              <a:t>A smoke-filled environment is unsafe and increases the risk of SIDS; it is the #1 risk; avoid smoke and nicotine exposure</a:t>
            </a:r>
          </a:p>
          <a:p>
            <a:endParaRPr lang="en-US" sz="2400" dirty="0"/>
          </a:p>
          <a:p>
            <a:r>
              <a:rPr lang="en-US" sz="2400" dirty="0"/>
              <a:t>Avoid alcohol, marijuana, opioids, and illicit drug use</a:t>
            </a:r>
          </a:p>
          <a:p>
            <a:endParaRPr lang="en-US" sz="2400" dirty="0"/>
          </a:p>
          <a:p>
            <a:r>
              <a:rPr lang="en-US" sz="2400" dirty="0"/>
              <a:t>The risk of SIDS is significantly higher with concomitant smoking and alcohol use</a:t>
            </a:r>
          </a:p>
          <a:p>
            <a:r>
              <a:rPr lang="en-US" sz="2400" dirty="0"/>
              <a:t>Substance use with bed sharing places the </a:t>
            </a:r>
            <a:r>
              <a:rPr lang="en-US" sz="2400" dirty="0" err="1"/>
              <a:t>ifant</a:t>
            </a:r>
            <a:r>
              <a:rPr lang="en-US" sz="2400" dirty="0"/>
              <a:t> at particularly high risk for SIDS and suffocation</a:t>
            </a:r>
          </a:p>
          <a:p>
            <a:endParaRPr lang="en-US" sz="2400" dirty="0"/>
          </a:p>
          <a:p>
            <a:endParaRPr lang="en-US" sz="2400" dirty="0"/>
          </a:p>
          <a:p>
            <a:endParaRPr lang="en-US" sz="2400" dirty="0"/>
          </a:p>
        </p:txBody>
      </p:sp>
    </p:spTree>
    <p:extLst>
      <p:ext uri="{BB962C8B-B14F-4D97-AF65-F5344CB8AC3E}">
        <p14:creationId xmlns:p14="http://schemas.microsoft.com/office/powerpoint/2010/main" val="251151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1CA2BB-BA7E-64E7-24ED-F36CBFDFDC9F}"/>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OBJECTIVES</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7FEC69E-E44A-8DFC-1AD1-9BF073DD23C5}"/>
              </a:ext>
            </a:extLst>
          </p:cNvPr>
          <p:cNvSpPr>
            <a:spLocks noGrp="1"/>
          </p:cNvSpPr>
          <p:nvPr>
            <p:ph idx="1"/>
          </p:nvPr>
        </p:nvSpPr>
        <p:spPr>
          <a:xfrm>
            <a:off x="5463155" y="-81280"/>
            <a:ext cx="6647565" cy="6939279"/>
          </a:xfrm>
        </p:spPr>
        <p:txBody>
          <a:bodyPr anchor="ctr">
            <a:normAutofit fontScale="62500" lnSpcReduction="20000"/>
          </a:bodyPr>
          <a:lstStyle/>
          <a:p>
            <a:pPr>
              <a:lnSpc>
                <a:spcPct val="90000"/>
              </a:lnSpc>
            </a:pPr>
            <a:endParaRPr lang="en-US" dirty="0">
              <a:solidFill>
                <a:srgbClr val="FFFFFF"/>
              </a:solidFill>
            </a:endParaRPr>
          </a:p>
          <a:p>
            <a:pPr>
              <a:lnSpc>
                <a:spcPct val="90000"/>
              </a:lnSpc>
            </a:pPr>
            <a:endParaRPr lang="en-US" dirty="0">
              <a:solidFill>
                <a:srgbClr val="FFFFFF"/>
              </a:solidFill>
            </a:endParaRPr>
          </a:p>
          <a:p>
            <a:pPr>
              <a:lnSpc>
                <a:spcPct val="90000"/>
              </a:lnSpc>
            </a:pPr>
            <a:endParaRPr lang="en-US" sz="2100" dirty="0">
              <a:solidFill>
                <a:srgbClr val="FFFFFF"/>
              </a:solidFill>
            </a:endParaRPr>
          </a:p>
          <a:p>
            <a:pPr>
              <a:lnSpc>
                <a:spcPct val="90000"/>
              </a:lnSpc>
            </a:pPr>
            <a:r>
              <a:rPr lang="en-US" sz="2900" dirty="0">
                <a:solidFill>
                  <a:srgbClr val="FFFFFF"/>
                </a:solidFill>
              </a:rPr>
              <a:t>Able to define Sudden Infant Death Syndrome (SIDS), Sudden Unexpected Infant Death Syndrome (SUIDS) and What do we mean by safe sleep?</a:t>
            </a:r>
          </a:p>
          <a:p>
            <a:pPr marL="0" indent="0">
              <a:lnSpc>
                <a:spcPct val="90000"/>
              </a:lnSpc>
              <a:buNone/>
            </a:pPr>
            <a:endParaRPr lang="en-US" sz="2900" dirty="0">
              <a:solidFill>
                <a:srgbClr val="FFFFFF"/>
              </a:solidFill>
            </a:endParaRPr>
          </a:p>
          <a:p>
            <a:pPr>
              <a:lnSpc>
                <a:spcPct val="90000"/>
              </a:lnSpc>
            </a:pPr>
            <a:r>
              <a:rPr lang="en-US" sz="2900" dirty="0">
                <a:solidFill>
                  <a:srgbClr val="FFFFFF"/>
                </a:solidFill>
              </a:rPr>
              <a:t>Describe risk factors for sleep-related deaths and SIDS, SUIDS.</a:t>
            </a:r>
          </a:p>
          <a:p>
            <a:pPr>
              <a:lnSpc>
                <a:spcPct val="90000"/>
              </a:lnSpc>
            </a:pPr>
            <a:endParaRPr lang="en-US" sz="2900" dirty="0">
              <a:solidFill>
                <a:srgbClr val="FFFFFF"/>
              </a:solidFill>
            </a:endParaRPr>
          </a:p>
          <a:p>
            <a:pPr>
              <a:lnSpc>
                <a:spcPct val="90000"/>
              </a:lnSpc>
            </a:pPr>
            <a:r>
              <a:rPr lang="en-US" sz="2900" dirty="0">
                <a:solidFill>
                  <a:srgbClr val="FFFFFF"/>
                </a:solidFill>
              </a:rPr>
              <a:t>What are the strategies to reduce the risk of sleep-related deaths?</a:t>
            </a:r>
          </a:p>
          <a:p>
            <a:pPr>
              <a:lnSpc>
                <a:spcPct val="90000"/>
              </a:lnSpc>
            </a:pPr>
            <a:endParaRPr lang="en-US" sz="2900" dirty="0">
              <a:solidFill>
                <a:srgbClr val="FFFFFF"/>
              </a:solidFill>
            </a:endParaRPr>
          </a:p>
          <a:p>
            <a:pPr>
              <a:lnSpc>
                <a:spcPct val="90000"/>
              </a:lnSpc>
            </a:pPr>
            <a:r>
              <a:rPr lang="en-US" sz="2900" dirty="0">
                <a:solidFill>
                  <a:srgbClr val="FFFFFF"/>
                </a:solidFill>
              </a:rPr>
              <a:t>Identify how to create a safe sleep environment for infants and young children.</a:t>
            </a:r>
          </a:p>
          <a:p>
            <a:pPr marL="0" indent="0">
              <a:lnSpc>
                <a:spcPct val="90000"/>
              </a:lnSpc>
              <a:buNone/>
            </a:pPr>
            <a:endParaRPr lang="en-US" sz="2900" dirty="0">
              <a:solidFill>
                <a:srgbClr val="FFFFFF"/>
              </a:solidFill>
            </a:endParaRPr>
          </a:p>
          <a:p>
            <a:pPr>
              <a:lnSpc>
                <a:spcPct val="90000"/>
              </a:lnSpc>
            </a:pPr>
            <a:r>
              <a:rPr lang="en-US" sz="2900" dirty="0">
                <a:solidFill>
                  <a:srgbClr val="FFFFFF"/>
                </a:solidFill>
              </a:rPr>
              <a:t>Describe how to assess for safe spaces during a home visit and a virtual visit.</a:t>
            </a:r>
          </a:p>
          <a:p>
            <a:pPr marL="0" indent="0">
              <a:lnSpc>
                <a:spcPct val="90000"/>
              </a:lnSpc>
              <a:buNone/>
            </a:pPr>
            <a:endParaRPr lang="en-US" sz="2900" dirty="0">
              <a:solidFill>
                <a:srgbClr val="FFFFFF"/>
              </a:solidFill>
            </a:endParaRPr>
          </a:p>
          <a:p>
            <a:pPr>
              <a:lnSpc>
                <a:spcPct val="90000"/>
              </a:lnSpc>
            </a:pPr>
            <a:r>
              <a:rPr lang="en-US" sz="2900" dirty="0">
                <a:solidFill>
                  <a:srgbClr val="FFFFFF"/>
                </a:solidFill>
              </a:rPr>
              <a:t>Promote human milk feeding to decrease risk of SIDS</a:t>
            </a:r>
          </a:p>
          <a:p>
            <a:pPr>
              <a:lnSpc>
                <a:spcPct val="90000"/>
              </a:lnSpc>
            </a:pPr>
            <a:endParaRPr lang="en-US" sz="2900" dirty="0">
              <a:solidFill>
                <a:srgbClr val="FFFFFF"/>
              </a:solidFill>
            </a:endParaRPr>
          </a:p>
          <a:p>
            <a:pPr>
              <a:lnSpc>
                <a:spcPct val="90000"/>
              </a:lnSpc>
            </a:pPr>
            <a:r>
              <a:rPr lang="en-US" sz="2900" dirty="0">
                <a:solidFill>
                  <a:srgbClr val="FFFFFF"/>
                </a:solidFill>
              </a:rPr>
              <a:t>Discuss impact of mother’s use of substances that increase risk for SIDS</a:t>
            </a:r>
          </a:p>
          <a:p>
            <a:pPr>
              <a:lnSpc>
                <a:spcPct val="90000"/>
              </a:lnSpc>
            </a:pPr>
            <a:r>
              <a:rPr lang="en-US" sz="2900" dirty="0">
                <a:solidFill>
                  <a:srgbClr val="FFFFFF"/>
                </a:solidFill>
              </a:rPr>
              <a:t>Incorporate cultural awareness/sensitivity with families of diverse ethnic/racial backgrounds to decrease health disparity and implicit bias</a:t>
            </a:r>
          </a:p>
          <a:p>
            <a:pPr>
              <a:lnSpc>
                <a:spcPct val="90000"/>
              </a:lnSpc>
            </a:pPr>
            <a:endParaRPr lang="en-US" sz="2900" dirty="0">
              <a:solidFill>
                <a:srgbClr val="FFFFFF"/>
              </a:solidFill>
            </a:endParaRPr>
          </a:p>
          <a:p>
            <a:pPr marL="0" indent="0">
              <a:lnSpc>
                <a:spcPct val="90000"/>
              </a:lnSpc>
              <a:buNone/>
            </a:pPr>
            <a:endParaRPr lang="en-US" dirty="0">
              <a:solidFill>
                <a:srgbClr val="FFFFFF"/>
              </a:solidFill>
            </a:endParaRPr>
          </a:p>
          <a:p>
            <a:pPr>
              <a:lnSpc>
                <a:spcPct val="90000"/>
              </a:lnSpc>
            </a:pPr>
            <a:endParaRPr lang="en-US" sz="1100" dirty="0">
              <a:solidFill>
                <a:srgbClr val="FFFFFF"/>
              </a:solidFill>
            </a:endParaRPr>
          </a:p>
          <a:p>
            <a:pPr>
              <a:lnSpc>
                <a:spcPct val="90000"/>
              </a:lnSpc>
            </a:pPr>
            <a:endParaRPr lang="en-US" sz="1100" dirty="0">
              <a:solidFill>
                <a:srgbClr val="FFFFFF"/>
              </a:solidFill>
            </a:endParaRPr>
          </a:p>
          <a:p>
            <a:pPr>
              <a:lnSpc>
                <a:spcPct val="90000"/>
              </a:lnSpc>
            </a:pPr>
            <a:endParaRPr lang="en-US" sz="1100" dirty="0">
              <a:solidFill>
                <a:srgbClr val="FFFFFF"/>
              </a:solidFill>
            </a:endParaRPr>
          </a:p>
        </p:txBody>
      </p:sp>
    </p:spTree>
    <p:extLst>
      <p:ext uri="{BB962C8B-B14F-4D97-AF65-F5344CB8AC3E}">
        <p14:creationId xmlns:p14="http://schemas.microsoft.com/office/powerpoint/2010/main" val="182749622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E0C5-7FF3-182B-71AB-56CF325C6D8A}"/>
              </a:ext>
            </a:extLst>
          </p:cNvPr>
          <p:cNvSpPr>
            <a:spLocks noGrp="1"/>
          </p:cNvSpPr>
          <p:nvPr>
            <p:ph type="title"/>
          </p:nvPr>
        </p:nvSpPr>
        <p:spPr>
          <a:xfrm>
            <a:off x="1286933" y="609600"/>
            <a:ext cx="10197494" cy="1099457"/>
          </a:xfrm>
        </p:spPr>
        <p:txBody>
          <a:bodyPr>
            <a:normAutofit/>
          </a:bodyPr>
          <a:lstStyle/>
          <a:p>
            <a:r>
              <a:rPr lang="en-US"/>
              <a:t>Scarlet Sunshine Act 2021</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E83B564-D48D-AB6D-5B8B-426D89A6C291}"/>
              </a:ext>
            </a:extLst>
          </p:cNvPr>
          <p:cNvGraphicFramePr>
            <a:graphicFrameLocks noGrp="1"/>
          </p:cNvGraphicFramePr>
          <p:nvPr>
            <p:ph idx="1"/>
            <p:extLst>
              <p:ext uri="{D42A27DB-BD31-4B8C-83A1-F6EECF244321}">
                <p14:modId xmlns:p14="http://schemas.microsoft.com/office/powerpoint/2010/main" val="34224667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55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E3FF5-29D7-3603-FD82-DFD0AF61E699}"/>
              </a:ext>
            </a:extLst>
          </p:cNvPr>
          <p:cNvSpPr>
            <a:spLocks noGrp="1"/>
          </p:cNvSpPr>
          <p:nvPr>
            <p:ph type="title"/>
          </p:nvPr>
        </p:nvSpPr>
        <p:spPr>
          <a:xfrm>
            <a:off x="1286933" y="71121"/>
            <a:ext cx="10197494" cy="873760"/>
          </a:xfrm>
        </p:spPr>
        <p:txBody>
          <a:bodyPr>
            <a:normAutofit/>
          </a:bodyPr>
          <a:lstStyle/>
          <a:p>
            <a:pPr algn="ctr"/>
            <a:r>
              <a:rPr lang="en-US" sz="3200" dirty="0">
                <a:solidFill>
                  <a:schemeClr val="tx1"/>
                </a:solidFill>
              </a:rPr>
              <a:t>Butyrylcholinesterase (</a:t>
            </a:r>
            <a:r>
              <a:rPr lang="en-US" sz="3200" dirty="0" err="1">
                <a:solidFill>
                  <a:schemeClr val="tx1"/>
                </a:solidFill>
              </a:rPr>
              <a:t>BChE</a:t>
            </a:r>
            <a:r>
              <a:rPr lang="en-US" sz="3200" dirty="0">
                <a:solidFill>
                  <a:schemeClr val="tx1"/>
                </a:solidFill>
              </a:rPr>
              <a:t>)</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7004894-4635-BB54-ECF2-1F162C32A0FA}"/>
              </a:ext>
            </a:extLst>
          </p:cNvPr>
          <p:cNvGraphicFramePr>
            <a:graphicFrameLocks noGrp="1"/>
          </p:cNvGraphicFramePr>
          <p:nvPr>
            <p:ph idx="1"/>
            <p:extLst>
              <p:ext uri="{D42A27DB-BD31-4B8C-83A1-F6EECF244321}">
                <p14:modId xmlns:p14="http://schemas.microsoft.com/office/powerpoint/2010/main" val="2217685986"/>
              </p:ext>
            </p:extLst>
          </p:nvPr>
        </p:nvGraphicFramePr>
        <p:xfrm>
          <a:off x="1286933" y="1452880"/>
          <a:ext cx="9618133" cy="5130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997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B843-E60B-B4F3-56F9-B6996626927F}"/>
              </a:ext>
            </a:extLst>
          </p:cNvPr>
          <p:cNvSpPr>
            <a:spLocks noGrp="1"/>
          </p:cNvSpPr>
          <p:nvPr>
            <p:ph type="title"/>
          </p:nvPr>
        </p:nvSpPr>
        <p:spPr>
          <a:xfrm>
            <a:off x="677334" y="91440"/>
            <a:ext cx="8596668" cy="873760"/>
          </a:xfrm>
        </p:spPr>
        <p:txBody>
          <a:bodyPr>
            <a:normAutofit/>
          </a:bodyPr>
          <a:lstStyle/>
          <a:p>
            <a:pPr algn="ctr"/>
            <a:r>
              <a:rPr lang="en-US" sz="3200" dirty="0">
                <a:solidFill>
                  <a:schemeClr val="tx1"/>
                </a:solidFill>
              </a:rPr>
              <a:t>Home Safety for Young Children Ages 1-5</a:t>
            </a:r>
          </a:p>
        </p:txBody>
      </p:sp>
      <p:sp>
        <p:nvSpPr>
          <p:cNvPr id="3" name="Content Placeholder 2">
            <a:extLst>
              <a:ext uri="{FF2B5EF4-FFF2-40B4-BE49-F238E27FC236}">
                <a16:creationId xmlns:a16="http://schemas.microsoft.com/office/drawing/2014/main" id="{098F7BB0-51B6-32F8-3CA1-B27C7E304EE9}"/>
              </a:ext>
            </a:extLst>
          </p:cNvPr>
          <p:cNvSpPr>
            <a:spLocks noGrp="1"/>
          </p:cNvSpPr>
          <p:nvPr>
            <p:ph idx="1"/>
          </p:nvPr>
        </p:nvSpPr>
        <p:spPr>
          <a:xfrm>
            <a:off x="335280" y="965201"/>
            <a:ext cx="9286240" cy="5577839"/>
          </a:xfrm>
        </p:spPr>
        <p:txBody>
          <a:bodyPr>
            <a:normAutofit/>
          </a:bodyPr>
          <a:lstStyle/>
          <a:p>
            <a:endParaRPr lang="en-US" sz="2000" dirty="0"/>
          </a:p>
          <a:p>
            <a:r>
              <a:rPr lang="en-US" sz="2400" dirty="0">
                <a:solidFill>
                  <a:srgbClr val="FF0000"/>
                </a:solidFill>
              </a:rPr>
              <a:t>Majority of injuries to young children ages five and younger occur in the home and those one year and younger are most vulnerable.</a:t>
            </a:r>
          </a:p>
          <a:p>
            <a:endParaRPr lang="en-US" sz="2000" dirty="0"/>
          </a:p>
          <a:p>
            <a:r>
              <a:rPr lang="en-US" sz="2000" dirty="0"/>
              <a:t>Staff can help prevent injuries by helping families become more aware of the risks to children’s safety and partner with families to reduce injuries that occur on the home during the home visitation</a:t>
            </a:r>
          </a:p>
          <a:p>
            <a:pPr marL="0" indent="0">
              <a:buNone/>
            </a:pPr>
            <a:endParaRPr lang="en-US" sz="2000" dirty="0"/>
          </a:p>
          <a:p>
            <a:r>
              <a:rPr lang="en-US" sz="2000" dirty="0"/>
              <a:t>Things to focus on: addressing family safety concerns, educating about safety hazards, completing home safety checks and teaching families how to do these checks, identifying safe practices and providing resources for families to obtain safety devices</a:t>
            </a:r>
          </a:p>
          <a:p>
            <a:pPr marL="0" indent="0">
              <a:buNone/>
            </a:pPr>
            <a:endParaRPr lang="en-US" sz="2000" dirty="0"/>
          </a:p>
        </p:txBody>
      </p:sp>
    </p:spTree>
    <p:extLst>
      <p:ext uri="{BB962C8B-B14F-4D97-AF65-F5344CB8AC3E}">
        <p14:creationId xmlns:p14="http://schemas.microsoft.com/office/powerpoint/2010/main" val="2750838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E8A7-E3EA-849D-E510-A7347F5A6E58}"/>
              </a:ext>
            </a:extLst>
          </p:cNvPr>
          <p:cNvSpPr>
            <a:spLocks noGrp="1"/>
          </p:cNvSpPr>
          <p:nvPr>
            <p:ph type="title"/>
          </p:nvPr>
        </p:nvSpPr>
        <p:spPr>
          <a:xfrm>
            <a:off x="677334" y="0"/>
            <a:ext cx="8596668" cy="816638"/>
          </a:xfrm>
        </p:spPr>
        <p:txBody>
          <a:bodyPr>
            <a:normAutofit/>
          </a:bodyPr>
          <a:lstStyle/>
          <a:p>
            <a:pPr algn="ctr"/>
            <a:r>
              <a:rPr lang="en-US" sz="3200" dirty="0">
                <a:solidFill>
                  <a:schemeClr val="tx1"/>
                </a:solidFill>
              </a:rPr>
              <a:t>Home Safety Cont.</a:t>
            </a:r>
          </a:p>
        </p:txBody>
      </p:sp>
      <p:sp>
        <p:nvSpPr>
          <p:cNvPr id="3" name="Content Placeholder 2">
            <a:extLst>
              <a:ext uri="{FF2B5EF4-FFF2-40B4-BE49-F238E27FC236}">
                <a16:creationId xmlns:a16="http://schemas.microsoft.com/office/drawing/2014/main" id="{CC54EBFB-1525-D1FD-89AB-74081006FA65}"/>
              </a:ext>
            </a:extLst>
          </p:cNvPr>
          <p:cNvSpPr>
            <a:spLocks noGrp="1"/>
          </p:cNvSpPr>
          <p:nvPr>
            <p:ph idx="1"/>
          </p:nvPr>
        </p:nvSpPr>
        <p:spPr>
          <a:xfrm>
            <a:off x="677334" y="690880"/>
            <a:ext cx="8596668" cy="5984239"/>
          </a:xfrm>
        </p:spPr>
        <p:txBody>
          <a:bodyPr>
            <a:normAutofit/>
          </a:bodyPr>
          <a:lstStyle/>
          <a:p>
            <a:r>
              <a:rPr lang="en-US" sz="2000" dirty="0"/>
              <a:t>Families need support and resources to eliminate hazards, obtain safety equipment and learn active supervision strategies and injury prevention strategies</a:t>
            </a:r>
          </a:p>
          <a:p>
            <a:pPr marL="0" indent="0">
              <a:buNone/>
            </a:pPr>
            <a:endParaRPr lang="en-US" sz="2000" dirty="0"/>
          </a:p>
          <a:p>
            <a:r>
              <a:rPr lang="en-US" sz="2000" dirty="0"/>
              <a:t>Examples replacing batteries in smoke detectors or ensuring there are smoke detectors in the residence, locking up chemicals and cleaning supplies, storing medications out of children’s reach, secure electric socket covers, oven protectors, guardrails, bathtub thermometers, gates for stairs and doorways, lock for  cabinets and drawers, assessing for firearms and security, etc.</a:t>
            </a:r>
          </a:p>
          <a:p>
            <a:pPr marL="0" indent="0">
              <a:buNone/>
            </a:pPr>
            <a:endParaRPr lang="en-US" sz="2000" dirty="0"/>
          </a:p>
          <a:p>
            <a:r>
              <a:rPr lang="en-US" sz="2000" dirty="0"/>
              <a:t>Ensuring proper child passenger safety seats and use for travel/transportation</a:t>
            </a:r>
          </a:p>
        </p:txBody>
      </p:sp>
    </p:spTree>
    <p:extLst>
      <p:ext uri="{BB962C8B-B14F-4D97-AF65-F5344CB8AC3E}">
        <p14:creationId xmlns:p14="http://schemas.microsoft.com/office/powerpoint/2010/main" val="692092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2F8A-E354-7A9F-7666-2593C74D4EE7}"/>
              </a:ext>
            </a:extLst>
          </p:cNvPr>
          <p:cNvSpPr>
            <a:spLocks noGrp="1"/>
          </p:cNvSpPr>
          <p:nvPr>
            <p:ph type="title"/>
          </p:nvPr>
        </p:nvSpPr>
        <p:spPr>
          <a:xfrm>
            <a:off x="677334" y="0"/>
            <a:ext cx="8596668" cy="975360"/>
          </a:xfrm>
        </p:spPr>
        <p:txBody>
          <a:bodyPr>
            <a:normAutofit fontScale="90000"/>
          </a:bodyPr>
          <a:lstStyle/>
          <a:p>
            <a:r>
              <a:rPr lang="en-US" dirty="0">
                <a:solidFill>
                  <a:schemeClr val="tx1"/>
                </a:solidFill>
              </a:rPr>
              <a:t>Effective Communication and Partnership</a:t>
            </a:r>
          </a:p>
        </p:txBody>
      </p:sp>
      <p:sp>
        <p:nvSpPr>
          <p:cNvPr id="3" name="Content Placeholder 2">
            <a:extLst>
              <a:ext uri="{FF2B5EF4-FFF2-40B4-BE49-F238E27FC236}">
                <a16:creationId xmlns:a16="http://schemas.microsoft.com/office/drawing/2014/main" id="{97FD56A3-2B10-82A3-110C-323EF4BA4AE0}"/>
              </a:ext>
            </a:extLst>
          </p:cNvPr>
          <p:cNvSpPr>
            <a:spLocks noGrp="1"/>
          </p:cNvSpPr>
          <p:nvPr>
            <p:ph idx="1"/>
          </p:nvPr>
        </p:nvSpPr>
        <p:spPr>
          <a:xfrm>
            <a:off x="677334" y="731521"/>
            <a:ext cx="8596668" cy="5309842"/>
          </a:xfrm>
        </p:spPr>
        <p:txBody>
          <a:bodyPr>
            <a:normAutofit fontScale="92500" lnSpcReduction="20000"/>
          </a:bodyPr>
          <a:lstStyle/>
          <a:p>
            <a:r>
              <a:rPr lang="en-US" sz="1900" dirty="0"/>
              <a:t>Families have different cultural perspectives or expectations of their child’s behavior based on their beliefs and traditions.</a:t>
            </a:r>
          </a:p>
          <a:p>
            <a:endParaRPr lang="en-US" sz="1900" dirty="0"/>
          </a:p>
          <a:p>
            <a:r>
              <a:rPr lang="en-US" sz="1900" dirty="0"/>
              <a:t>Respecting those beliefs ad experiences and values are better able to acknowledge and support parent’s efforts.</a:t>
            </a:r>
          </a:p>
          <a:p>
            <a:endParaRPr lang="en-US" sz="1900" dirty="0"/>
          </a:p>
          <a:p>
            <a:r>
              <a:rPr lang="en-US" sz="1900" dirty="0"/>
              <a:t>Engaging in mutually respectful, goal-oriented partnerships with families allows staff to share injury prevention information and build trusting relationships.</a:t>
            </a:r>
          </a:p>
          <a:p>
            <a:endParaRPr lang="en-US" sz="1900" dirty="0"/>
          </a:p>
          <a:p>
            <a:r>
              <a:rPr lang="en-US" sz="1900" dirty="0"/>
              <a:t>Individualizing each family’s safety needs and concerns in safe well-supervised environments supports all children’s learning and healthy growth and development.</a:t>
            </a:r>
          </a:p>
          <a:p>
            <a:endParaRPr lang="en-US" dirty="0"/>
          </a:p>
          <a:p>
            <a:endParaRPr lang="en-US" dirty="0"/>
          </a:p>
          <a:p>
            <a:endParaRPr lang="en-US" dirty="0"/>
          </a:p>
          <a:p>
            <a:r>
              <a:rPr lang="en-US" sz="1600" dirty="0"/>
              <a:t>U.S, Department Health &amp; Human Services, Administration for Children &amp; families, National Center on Health. Actions to create a culture of safety (2022). </a:t>
            </a:r>
            <a:r>
              <a:rPr lang="en-US" sz="1600" dirty="0">
                <a:solidFill>
                  <a:schemeClr val="tx1"/>
                </a:solidFill>
                <a:hlinkClick r:id="rId2">
                  <a:extLst>
                    <a:ext uri="{A12FA001-AC4F-418D-AE19-62706E023703}">
                      <ahyp:hlinkClr xmlns:ahyp="http://schemas.microsoft.com/office/drawing/2018/hyperlinkcolor" val="tx"/>
                    </a:ext>
                  </a:extLst>
                </a:hlinkClick>
              </a:rPr>
              <a:t>https://eclkc.ohs.hhs.gov/</a:t>
            </a:r>
            <a:endParaRPr lang="en-US" sz="1600" dirty="0">
              <a:solidFill>
                <a:schemeClr val="tx1"/>
              </a:solidFill>
            </a:endParaRPr>
          </a:p>
          <a:p>
            <a:endParaRPr lang="en-US" dirty="0"/>
          </a:p>
        </p:txBody>
      </p:sp>
    </p:spTree>
    <p:extLst>
      <p:ext uri="{BB962C8B-B14F-4D97-AF65-F5344CB8AC3E}">
        <p14:creationId xmlns:p14="http://schemas.microsoft.com/office/powerpoint/2010/main" val="4044701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411D-638D-F223-8583-C7F841FBDBD4}"/>
              </a:ext>
            </a:extLst>
          </p:cNvPr>
          <p:cNvSpPr>
            <a:spLocks noGrp="1"/>
          </p:cNvSpPr>
          <p:nvPr>
            <p:ph type="title"/>
          </p:nvPr>
        </p:nvSpPr>
        <p:spPr>
          <a:xfrm>
            <a:off x="677334" y="0"/>
            <a:ext cx="8596668" cy="924560"/>
          </a:xfrm>
        </p:spPr>
        <p:txBody>
          <a:bodyPr>
            <a:normAutofit/>
          </a:bodyPr>
          <a:lstStyle/>
          <a:p>
            <a:pPr algn="ctr"/>
            <a:r>
              <a:rPr lang="en-US" sz="3200" dirty="0">
                <a:solidFill>
                  <a:schemeClr val="tx1"/>
                </a:solidFill>
              </a:rPr>
              <a:t>Recommendations</a:t>
            </a:r>
          </a:p>
        </p:txBody>
      </p:sp>
      <p:sp>
        <p:nvSpPr>
          <p:cNvPr id="3" name="Content Placeholder 2">
            <a:extLst>
              <a:ext uri="{FF2B5EF4-FFF2-40B4-BE49-F238E27FC236}">
                <a16:creationId xmlns:a16="http://schemas.microsoft.com/office/drawing/2014/main" id="{39AE5872-E7ED-A16E-1755-4904A5054AA5}"/>
              </a:ext>
            </a:extLst>
          </p:cNvPr>
          <p:cNvSpPr>
            <a:spLocks noGrp="1"/>
          </p:cNvSpPr>
          <p:nvPr>
            <p:ph idx="1"/>
          </p:nvPr>
        </p:nvSpPr>
        <p:spPr>
          <a:xfrm>
            <a:off x="677334" y="701040"/>
            <a:ext cx="8596668" cy="5933439"/>
          </a:xfrm>
        </p:spPr>
        <p:txBody>
          <a:bodyPr>
            <a:normAutofit/>
          </a:bodyPr>
          <a:lstStyle/>
          <a:p>
            <a:r>
              <a:rPr lang="en-US" sz="2000" dirty="0"/>
              <a:t>Research confirms advice from healthcare providers makes a difference I parent and caregiver decisions about sleep positions and environment.</a:t>
            </a:r>
          </a:p>
          <a:p>
            <a:endParaRPr lang="en-US" sz="2000" dirty="0"/>
          </a:p>
          <a:p>
            <a:r>
              <a:rPr lang="en-US" sz="2000" dirty="0"/>
              <a:t>When providing  home visits ensure the environment is safe for infants and young children by reviewing safe sleep instructions and assessing for risks with parents/caregivers/guardians and provide resources</a:t>
            </a:r>
          </a:p>
          <a:p>
            <a:endParaRPr lang="en-US" sz="2000" dirty="0"/>
          </a:p>
          <a:p>
            <a:r>
              <a:rPr lang="en-US" sz="2000" dirty="0"/>
              <a:t>Model and emphasize back to sleep and why it is so important</a:t>
            </a:r>
          </a:p>
          <a:p>
            <a:endParaRPr lang="en-US" sz="2000" dirty="0"/>
          </a:p>
          <a:p>
            <a:r>
              <a:rPr lang="en-US" sz="2000" dirty="0"/>
              <a:t>Emphasize smoke-free, drug-free environment as the safest for baby and children and creates the greatest risk for SUIDS/SIDS</a:t>
            </a:r>
          </a:p>
          <a:p>
            <a:endParaRPr lang="en-US" sz="2000" dirty="0"/>
          </a:p>
          <a:p>
            <a:r>
              <a:rPr lang="en-US" sz="2000" dirty="0"/>
              <a:t>Provide resources – low literacy education handouts, web sites and provide in the language that is most spoken in the home</a:t>
            </a:r>
          </a:p>
        </p:txBody>
      </p:sp>
    </p:spTree>
    <p:extLst>
      <p:ext uri="{BB962C8B-B14F-4D97-AF65-F5344CB8AC3E}">
        <p14:creationId xmlns:p14="http://schemas.microsoft.com/office/powerpoint/2010/main" val="1738088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3F4-CB39-DAA6-EAF4-79FDE78294FE}"/>
              </a:ext>
            </a:extLst>
          </p:cNvPr>
          <p:cNvSpPr>
            <a:spLocks noGrp="1"/>
          </p:cNvSpPr>
          <p:nvPr>
            <p:ph type="title"/>
          </p:nvPr>
        </p:nvSpPr>
        <p:spPr>
          <a:xfrm>
            <a:off x="677334" y="156238"/>
            <a:ext cx="8596668" cy="981446"/>
          </a:xfrm>
        </p:spPr>
        <p:txBody>
          <a:bodyPr>
            <a:normAutofit/>
          </a:bodyPr>
          <a:lstStyle/>
          <a:p>
            <a:pPr algn="ctr"/>
            <a:r>
              <a:rPr lang="en-US" sz="3200" dirty="0">
                <a:solidFill>
                  <a:schemeClr val="tx1"/>
                </a:solidFill>
              </a:rPr>
              <a:t>Recommendations continued</a:t>
            </a:r>
          </a:p>
        </p:txBody>
      </p:sp>
      <p:graphicFrame>
        <p:nvGraphicFramePr>
          <p:cNvPr id="7" name="Content Placeholder 2">
            <a:extLst>
              <a:ext uri="{FF2B5EF4-FFF2-40B4-BE49-F238E27FC236}">
                <a16:creationId xmlns:a16="http://schemas.microsoft.com/office/drawing/2014/main" id="{C475621E-FBB4-75CA-8AB6-95E17F30A47A}"/>
              </a:ext>
            </a:extLst>
          </p:cNvPr>
          <p:cNvGraphicFramePr>
            <a:graphicFrameLocks noGrp="1"/>
          </p:cNvGraphicFramePr>
          <p:nvPr>
            <p:ph idx="1"/>
          </p:nvPr>
        </p:nvGraphicFramePr>
        <p:xfrm>
          <a:off x="677334" y="850604"/>
          <a:ext cx="8596668" cy="5851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5417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8D125B-6CEE-4FEE-82B4-67F0C39EDE3C}"/>
              </a:ext>
            </a:extLst>
          </p:cNvPr>
          <p:cNvSpPr>
            <a:spLocks noGrp="1"/>
          </p:cNvSpPr>
          <p:nvPr>
            <p:ph type="title"/>
          </p:nvPr>
        </p:nvSpPr>
        <p:spPr>
          <a:xfrm>
            <a:off x="677334" y="609600"/>
            <a:ext cx="3843375" cy="5175624"/>
          </a:xfrm>
        </p:spPr>
        <p:txBody>
          <a:bodyPr anchor="ctr">
            <a:normAutofit/>
          </a:bodyPr>
          <a:lstStyle/>
          <a:p>
            <a:r>
              <a:rPr lang="en-US" sz="2800">
                <a:solidFill>
                  <a:schemeClr val="tx1">
                    <a:lumMod val="85000"/>
                    <a:lumOff val="15000"/>
                  </a:schemeClr>
                </a:solidFill>
              </a:rPr>
              <a:t>References/Resources</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933538C-4902-02F0-3BC3-3FB905B4E688}"/>
              </a:ext>
            </a:extLst>
          </p:cNvPr>
          <p:cNvSpPr>
            <a:spLocks noGrp="1"/>
          </p:cNvSpPr>
          <p:nvPr>
            <p:ph idx="1"/>
          </p:nvPr>
        </p:nvSpPr>
        <p:spPr>
          <a:xfrm>
            <a:off x="5463155" y="0"/>
            <a:ext cx="6604798" cy="6634715"/>
          </a:xfrm>
        </p:spPr>
        <p:txBody>
          <a:bodyPr anchor="ctr">
            <a:normAutofit fontScale="70000" lnSpcReduction="20000"/>
          </a:bodyPr>
          <a:lstStyle/>
          <a:p>
            <a:pPr marL="0" indent="0">
              <a:lnSpc>
                <a:spcPct val="90000"/>
              </a:lnSpc>
              <a:buNone/>
            </a:pPr>
            <a:r>
              <a:rPr lang="en-US" sz="1500" dirty="0">
                <a:solidFill>
                  <a:srgbClr val="FFFFFF"/>
                </a:solidFill>
                <a:hlinkClick r:id="rId2">
                  <a:extLst>
                    <a:ext uri="{A12FA001-AC4F-418D-AE19-62706E023703}">
                      <ahyp:hlinkClr xmlns:ahyp="http://schemas.microsoft.com/office/drawing/2018/hyperlinkcolor" val="tx"/>
                    </a:ext>
                  </a:extLst>
                </a:hlinkClick>
              </a:rPr>
              <a:t>https://www.cdc.gov/SIDS/idex.htm</a:t>
            </a:r>
            <a:endParaRPr lang="en-US" sz="1500" dirty="0">
              <a:solidFill>
                <a:srgbClr val="FFFFFF"/>
              </a:solidFill>
            </a:endParaRPr>
          </a:p>
          <a:p>
            <a:pPr marL="0" indent="0">
              <a:lnSpc>
                <a:spcPct val="90000"/>
              </a:lnSpc>
              <a:buNone/>
            </a:pPr>
            <a:endParaRPr lang="en-US" sz="1500" dirty="0">
              <a:solidFill>
                <a:srgbClr val="FFFFFF"/>
              </a:solidFill>
              <a:hlinkClick r:id="rId3">
                <a:extLst>
                  <a:ext uri="{A12FA001-AC4F-418D-AE19-62706E023703}">
                    <ahyp:hlinkClr xmlns:ahyp="http://schemas.microsoft.com/office/drawing/2018/hyperlinkcolor" val="tx"/>
                  </a:ext>
                </a:extLst>
              </a:hlinkClick>
            </a:endParaRPr>
          </a:p>
          <a:p>
            <a:pPr marL="0" indent="0">
              <a:lnSpc>
                <a:spcPct val="90000"/>
              </a:lnSpc>
              <a:buNone/>
            </a:pPr>
            <a:endParaRPr lang="en-US" sz="1500" dirty="0">
              <a:solidFill>
                <a:srgbClr val="FFFFFF"/>
              </a:solidFill>
              <a:hlinkClick r:id="rId3">
                <a:extLst>
                  <a:ext uri="{A12FA001-AC4F-418D-AE19-62706E023703}">
                    <ahyp:hlinkClr xmlns:ahyp="http://schemas.microsoft.com/office/drawing/2018/hyperlinkcolor" val="tx"/>
                  </a:ext>
                </a:extLst>
              </a:hlinkClick>
            </a:endParaRPr>
          </a:p>
          <a:p>
            <a:pPr marL="0" indent="0">
              <a:lnSpc>
                <a:spcPct val="90000"/>
              </a:lnSpc>
              <a:buNone/>
            </a:pPr>
            <a:endParaRPr lang="en-US" sz="1500" dirty="0">
              <a:solidFill>
                <a:srgbClr val="FFFFFF"/>
              </a:solidFill>
              <a:hlinkClick r:id="rId3">
                <a:extLst>
                  <a:ext uri="{A12FA001-AC4F-418D-AE19-62706E023703}">
                    <ahyp:hlinkClr xmlns:ahyp="http://schemas.microsoft.com/office/drawing/2018/hyperlinkcolor" val="tx"/>
                  </a:ext>
                </a:extLst>
              </a:hlinkClick>
            </a:endParaRPr>
          </a:p>
          <a:p>
            <a:pPr marL="0" indent="0">
              <a:lnSpc>
                <a:spcPct val="90000"/>
              </a:lnSpc>
              <a:buNone/>
            </a:pPr>
            <a:r>
              <a:rPr lang="en-US" sz="1900" dirty="0">
                <a:solidFill>
                  <a:srgbClr val="FFFFFF"/>
                </a:solidFill>
                <a:hlinkClick r:id="rId3">
                  <a:extLst>
                    <a:ext uri="{A12FA001-AC4F-418D-AE19-62706E023703}">
                      <ahyp:hlinkClr xmlns:ahyp="http://schemas.microsoft.com/office/drawing/2018/hyperlinkcolor" val="tx"/>
                    </a:ext>
                  </a:extLst>
                </a:hlinkClick>
              </a:rPr>
              <a:t>CDC Vital Signs http://www.cdc.gov/VitalSigns/Childinjury/Unforgrapohic.htk?s_</a:t>
            </a:r>
            <a:r>
              <a:rPr lang="en-US" sz="2000" dirty="0">
                <a:solidFill>
                  <a:srgbClr val="FFFFFF"/>
                </a:solidFill>
                <a:hlinkClick r:id="rId3">
                  <a:extLst>
                    <a:ext uri="{A12FA001-AC4F-418D-AE19-62706E023703}">
                      <ahyp:hlinkClr xmlns:ahyp="http://schemas.microsoft.com/office/drawing/2018/hyperlinkcolor" val="tx"/>
                    </a:ext>
                  </a:extLst>
                </a:hlinkClick>
              </a:rPr>
              <a:t>cid-bb-vitalsigns-123</a:t>
            </a:r>
          </a:p>
          <a:p>
            <a:pPr marL="0" indent="0">
              <a:lnSpc>
                <a:spcPct val="90000"/>
              </a:lnSpc>
              <a:buNone/>
            </a:pPr>
            <a:endParaRPr lang="en-US" sz="2000" dirty="0">
              <a:solidFill>
                <a:srgbClr val="FFFFFF"/>
              </a:solidFill>
              <a:hlinkClick r:id="rId3">
                <a:extLst>
                  <a:ext uri="{A12FA001-AC4F-418D-AE19-62706E023703}">
                    <ahyp:hlinkClr xmlns:ahyp="http://schemas.microsoft.com/office/drawing/2018/hyperlinkcolor" val="tx"/>
                  </a:ext>
                </a:extLst>
              </a:hlinkClick>
            </a:endParaRPr>
          </a:p>
          <a:p>
            <a:pPr marL="0" indent="0">
              <a:lnSpc>
                <a:spcPct val="90000"/>
              </a:lnSpc>
              <a:buNone/>
            </a:pPr>
            <a:r>
              <a:rPr lang="en-US" sz="2000" dirty="0">
                <a:solidFill>
                  <a:srgbClr val="FFFFFF"/>
                </a:solidFill>
                <a:hlinkClick r:id="rId3">
                  <a:extLst>
                    <a:ext uri="{A12FA001-AC4F-418D-AE19-62706E023703}">
                      <ahyp:hlinkClr xmlns:ahyp="http://schemas.microsoft.com/office/drawing/2018/hyperlinkcolor" val="tx"/>
                    </a:ext>
                  </a:extLst>
                </a:hlinkClick>
              </a:rPr>
              <a:t>National Action Partnership to Promote Safe Sleep. NICHQ</a:t>
            </a:r>
          </a:p>
          <a:p>
            <a:pPr marL="0" indent="0">
              <a:lnSpc>
                <a:spcPct val="90000"/>
              </a:lnSpc>
              <a:buNone/>
            </a:pPr>
            <a:endParaRPr lang="en-US" sz="2000" dirty="0">
              <a:solidFill>
                <a:srgbClr val="FFFFFF"/>
              </a:solidFill>
              <a:hlinkClick r:id="rId3">
                <a:extLst>
                  <a:ext uri="{A12FA001-AC4F-418D-AE19-62706E023703}">
                    <ahyp:hlinkClr xmlns:ahyp="http://schemas.microsoft.com/office/drawing/2018/hyperlinkcolor" val="tx"/>
                  </a:ext>
                </a:extLst>
              </a:hlinkClick>
            </a:endParaRPr>
          </a:p>
          <a:p>
            <a:pPr marL="0" indent="0">
              <a:lnSpc>
                <a:spcPct val="90000"/>
              </a:lnSpc>
              <a:buNone/>
            </a:pPr>
            <a:r>
              <a:rPr lang="en-US" sz="2000" dirty="0">
                <a:solidFill>
                  <a:srgbClr val="FFFFFF"/>
                </a:solidFill>
                <a:hlinkClick r:id="rId3">
                  <a:extLst>
                    <a:ext uri="{A12FA001-AC4F-418D-AE19-62706E023703}">
                      <ahyp:hlinkClr xmlns:ahyp="http://schemas.microsoft.com/office/drawing/2018/hyperlinkcolor" val="tx"/>
                    </a:ext>
                  </a:extLst>
                </a:hlinkClick>
              </a:rPr>
              <a:t>https://eclkc.ohs.acf.hhs.gov/health</a:t>
            </a:r>
          </a:p>
          <a:p>
            <a:pPr marL="0" indent="0">
              <a:lnSpc>
                <a:spcPct val="90000"/>
              </a:lnSpc>
              <a:buNone/>
            </a:pPr>
            <a:endParaRPr lang="en-US" sz="2000" dirty="0">
              <a:solidFill>
                <a:srgbClr val="FFFFFF"/>
              </a:solidFill>
              <a:hlinkClick r:id="rId3">
                <a:extLst>
                  <a:ext uri="{A12FA001-AC4F-418D-AE19-62706E023703}">
                    <ahyp:hlinkClr xmlns:ahyp="http://schemas.microsoft.com/office/drawing/2018/hyperlinkcolor" val="tx"/>
                  </a:ext>
                </a:extLst>
              </a:hlinkClick>
            </a:endParaRPr>
          </a:p>
          <a:p>
            <a:pPr marL="0" indent="0">
              <a:lnSpc>
                <a:spcPct val="90000"/>
              </a:lnSpc>
              <a:buNone/>
            </a:pPr>
            <a:r>
              <a:rPr lang="en-US" sz="2000" dirty="0">
                <a:solidFill>
                  <a:srgbClr val="FFFFFF"/>
                </a:solidFill>
                <a:hlinkClick r:id="rId3">
                  <a:extLst>
                    <a:ext uri="{A12FA001-AC4F-418D-AE19-62706E023703}">
                      <ahyp:hlinkClr xmlns:ahyp="http://schemas.microsoft.com/office/drawing/2018/hyperlinkcolor" val="tx"/>
                    </a:ext>
                  </a:extLst>
                </a:hlinkClick>
              </a:rPr>
              <a:t>https://www.nichq.org/resource/safe-sleep-faq-child-care-providers</a:t>
            </a:r>
            <a:endParaRPr lang="en-US" sz="2000" dirty="0">
              <a:solidFill>
                <a:srgbClr val="FFFFFF"/>
              </a:solidFill>
            </a:endParaRPr>
          </a:p>
          <a:p>
            <a:pPr marL="0" indent="0">
              <a:lnSpc>
                <a:spcPct val="90000"/>
              </a:lnSpc>
              <a:buNone/>
            </a:pPr>
            <a:endParaRPr lang="en-US" sz="2000" dirty="0">
              <a:solidFill>
                <a:srgbClr val="FFFFFF"/>
              </a:solidFill>
            </a:endParaRPr>
          </a:p>
          <a:p>
            <a:pPr marL="0" indent="0">
              <a:lnSpc>
                <a:spcPct val="90000"/>
              </a:lnSpc>
              <a:buNone/>
            </a:pPr>
            <a:r>
              <a:rPr lang="en-US" sz="2000" dirty="0">
                <a:solidFill>
                  <a:srgbClr val="FFFFFF"/>
                </a:solidFill>
                <a:hlinkClick r:id="rId4">
                  <a:extLst>
                    <a:ext uri="{A12FA001-AC4F-418D-AE19-62706E023703}">
                      <ahyp:hlinkClr xmlns:ahyp="http://schemas.microsoft.com/office/drawing/2018/hyperlinkcolor" val="tx"/>
                    </a:ext>
                  </a:extLst>
                </a:hlinkClick>
              </a:rPr>
              <a:t>http://pediatrics.aappublications.org/content/138/5/e20162938</a:t>
            </a:r>
            <a:endParaRPr lang="en-US" sz="2000" dirty="0">
              <a:solidFill>
                <a:srgbClr val="FFFFFF"/>
              </a:solidFill>
            </a:endParaRPr>
          </a:p>
          <a:p>
            <a:pPr marL="0" indent="0">
              <a:lnSpc>
                <a:spcPct val="90000"/>
              </a:lnSpc>
              <a:buNone/>
            </a:pPr>
            <a:r>
              <a:rPr lang="en-US" sz="2000" dirty="0">
                <a:solidFill>
                  <a:srgbClr val="FFFFFF"/>
                </a:solidFill>
              </a:rPr>
              <a:t>(NEW: </a:t>
            </a:r>
            <a:r>
              <a:rPr lang="en-US" sz="2000" i="1" dirty="0">
                <a:solidFill>
                  <a:srgbClr val="FFFFFF"/>
                </a:solidFill>
              </a:rPr>
              <a:t>Sleep-Related Infant Deaths: Updated 2022</a:t>
            </a:r>
          </a:p>
          <a:p>
            <a:pPr marL="0" indent="0">
              <a:lnSpc>
                <a:spcPct val="90000"/>
              </a:lnSpc>
              <a:buNone/>
            </a:pPr>
            <a:r>
              <a:rPr lang="en-US" sz="2000" i="1" dirty="0">
                <a:solidFill>
                  <a:srgbClr val="FFFFFF"/>
                </a:solidFill>
              </a:rPr>
              <a:t>Recommendations for Reducing Infant Deaths in the Sleep Environment)</a:t>
            </a:r>
          </a:p>
          <a:p>
            <a:pPr marL="0" indent="0">
              <a:lnSpc>
                <a:spcPct val="90000"/>
              </a:lnSpc>
              <a:buNone/>
            </a:pPr>
            <a:r>
              <a:rPr lang="en-US" sz="2000" dirty="0">
                <a:solidFill>
                  <a:srgbClr val="FFFFFF"/>
                </a:solidFill>
                <a:hlinkClick r:id="rId5">
                  <a:extLst>
                    <a:ext uri="{A12FA001-AC4F-418D-AE19-62706E023703}">
                      <ahyp:hlinkClr xmlns:ahyp="http://schemas.microsoft.com/office/drawing/2018/hyperlinkcolor" val="tx"/>
                    </a:ext>
                  </a:extLst>
                </a:hlinkClick>
              </a:rPr>
              <a:t>https://bmjopen.bmj.com/content/3/5/e002299.info</a:t>
            </a:r>
            <a:endParaRPr lang="en-US" sz="2000" dirty="0">
              <a:solidFill>
                <a:srgbClr val="FFFFFF"/>
              </a:solidFill>
            </a:endParaRPr>
          </a:p>
          <a:p>
            <a:pPr marL="0" indent="0">
              <a:lnSpc>
                <a:spcPct val="90000"/>
              </a:lnSpc>
              <a:buNone/>
            </a:pPr>
            <a:endParaRPr lang="en-US" sz="2000" dirty="0">
              <a:solidFill>
                <a:srgbClr val="FFFFFF"/>
              </a:solidFill>
            </a:endParaRPr>
          </a:p>
          <a:p>
            <a:pPr marL="0" indent="0">
              <a:lnSpc>
                <a:spcPct val="90000"/>
              </a:lnSpc>
              <a:buNone/>
            </a:pPr>
            <a:r>
              <a:rPr lang="en-US" sz="2000" dirty="0">
                <a:solidFill>
                  <a:srgbClr val="FFFFFF"/>
                </a:solidFill>
                <a:hlinkClick r:id="rId6">
                  <a:extLst>
                    <a:ext uri="{A12FA001-AC4F-418D-AE19-62706E023703}">
                      <ahyp:hlinkClr xmlns:ahyp="http://schemas.microsoft.com/office/drawing/2018/hyperlinkcolor" val="tx"/>
                    </a:ext>
                  </a:extLst>
                </a:hlinkClick>
              </a:rPr>
              <a:t>https://www.aap.org/en-us/about-the-aap/aap-press-room/pages/Despite-Danger-of-SIDS-Only-44-Percent-of-Parents-Always-Put-Baby-to-Bed-on-Back.aspx</a:t>
            </a:r>
            <a:endParaRPr lang="en-US" sz="2000" dirty="0">
              <a:solidFill>
                <a:srgbClr val="FFFFFF"/>
              </a:solidFill>
            </a:endParaRPr>
          </a:p>
          <a:p>
            <a:pPr marL="0" indent="0">
              <a:lnSpc>
                <a:spcPct val="90000"/>
              </a:lnSpc>
              <a:buNone/>
            </a:pPr>
            <a:endParaRPr lang="en-US" sz="2000" dirty="0">
              <a:solidFill>
                <a:srgbClr val="FFFFFF"/>
              </a:solidFill>
            </a:endParaRPr>
          </a:p>
          <a:p>
            <a:pPr marL="0" indent="0">
              <a:lnSpc>
                <a:spcPct val="90000"/>
              </a:lnSpc>
              <a:buNone/>
            </a:pPr>
            <a:r>
              <a:rPr lang="en-US" sz="2000" dirty="0">
                <a:solidFill>
                  <a:srgbClr val="FFFFFF"/>
                </a:solidFill>
                <a:hlinkClick r:id="rId7">
                  <a:extLst>
                    <a:ext uri="{A12FA001-AC4F-418D-AE19-62706E023703}">
                      <ahyp:hlinkClr xmlns:ahyp="http://schemas.microsoft.com/office/drawing/2018/hyperlinkcolor" val="tx"/>
                    </a:ext>
                  </a:extLst>
                </a:hlinkClick>
              </a:rPr>
              <a:t>https://www1.nichd.nih.gov/sts/campaign/science/Pages/other.aspx</a:t>
            </a:r>
            <a:endParaRPr lang="en-US" sz="2000" dirty="0">
              <a:solidFill>
                <a:srgbClr val="FFFFFF"/>
              </a:solidFill>
            </a:endParaRPr>
          </a:p>
          <a:p>
            <a:pPr marL="0" indent="0">
              <a:lnSpc>
                <a:spcPct val="90000"/>
              </a:lnSpc>
              <a:buNone/>
            </a:pPr>
            <a:endParaRPr lang="en-US" sz="2000" dirty="0">
              <a:solidFill>
                <a:srgbClr val="FFFFFF"/>
              </a:solidFill>
            </a:endParaRPr>
          </a:p>
          <a:p>
            <a:pPr marL="0" indent="0">
              <a:lnSpc>
                <a:spcPct val="90000"/>
              </a:lnSpc>
              <a:buNone/>
            </a:pPr>
            <a:r>
              <a:rPr lang="en-US" sz="2000" dirty="0" err="1">
                <a:solidFill>
                  <a:srgbClr val="FFFFFF"/>
                </a:solidFill>
              </a:rPr>
              <a:t>Tappin</a:t>
            </a:r>
            <a:r>
              <a:rPr lang="en-US" sz="2000" dirty="0">
                <a:solidFill>
                  <a:srgbClr val="FFFFFF"/>
                </a:solidFill>
              </a:rPr>
              <a:t>, D., Mitchell, E. A., Carpenter, J, Hauck, F. &amp; Allan, L. (2021). Bed-sharing is a risk for sudden unexpected death in infancy. </a:t>
            </a:r>
            <a:r>
              <a:rPr lang="en-US" sz="2000" i="1" dirty="0">
                <a:solidFill>
                  <a:srgbClr val="FFFFFF"/>
                </a:solidFill>
              </a:rPr>
              <a:t>BMJ</a:t>
            </a:r>
          </a:p>
          <a:p>
            <a:pPr marL="0" indent="0">
              <a:lnSpc>
                <a:spcPct val="90000"/>
              </a:lnSpc>
              <a:buNone/>
            </a:pPr>
            <a:endParaRPr lang="en-US" sz="2000" dirty="0">
              <a:solidFill>
                <a:srgbClr val="FFFFFF"/>
              </a:solidFill>
            </a:endParaRPr>
          </a:p>
          <a:p>
            <a:pPr marL="0" indent="0">
              <a:lnSpc>
                <a:spcPct val="90000"/>
              </a:lnSpc>
              <a:buNone/>
            </a:pPr>
            <a:endParaRPr lang="en-US" sz="2000" dirty="0">
              <a:solidFill>
                <a:srgbClr val="FFFFFF"/>
              </a:solidFill>
            </a:endParaRPr>
          </a:p>
          <a:p>
            <a:pPr marL="0" indent="0">
              <a:lnSpc>
                <a:spcPct val="90000"/>
              </a:lnSpc>
              <a:buNone/>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a:p>
            <a:pPr>
              <a:lnSpc>
                <a:spcPct val="90000"/>
              </a:lnSpc>
            </a:pPr>
            <a:endParaRPr lang="en-US" sz="1500" dirty="0">
              <a:solidFill>
                <a:srgbClr val="FFFFFF"/>
              </a:solidFill>
            </a:endParaRPr>
          </a:p>
        </p:txBody>
      </p:sp>
    </p:spTree>
    <p:extLst>
      <p:ext uri="{BB962C8B-B14F-4D97-AF65-F5344CB8AC3E}">
        <p14:creationId xmlns:p14="http://schemas.microsoft.com/office/powerpoint/2010/main" val="242273583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D485C-57D2-FCE5-0CF1-E3278FF31CC5}"/>
              </a:ext>
            </a:extLst>
          </p:cNvPr>
          <p:cNvSpPr>
            <a:spLocks noGrp="1"/>
          </p:cNvSpPr>
          <p:nvPr>
            <p:ph type="title"/>
          </p:nvPr>
        </p:nvSpPr>
        <p:spPr>
          <a:xfrm>
            <a:off x="1286933" y="609600"/>
            <a:ext cx="10197494" cy="1099457"/>
          </a:xfrm>
        </p:spPr>
        <p:txBody>
          <a:bodyPr>
            <a:normAutofit/>
          </a:bodyPr>
          <a:lstStyle/>
          <a:p>
            <a:r>
              <a:rPr lang="en-US" dirty="0"/>
              <a:t>References/Resources</a:t>
            </a:r>
          </a:p>
        </p:txBody>
      </p:sp>
      <p:sp>
        <p:nvSpPr>
          <p:cNvPr id="16"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8" name="Content Placeholder 2">
            <a:extLst>
              <a:ext uri="{FF2B5EF4-FFF2-40B4-BE49-F238E27FC236}">
                <a16:creationId xmlns:a16="http://schemas.microsoft.com/office/drawing/2014/main" id="{2B169661-B3C6-89C5-F64C-F352B3B900C3}"/>
              </a:ext>
            </a:extLst>
          </p:cNvPr>
          <p:cNvGraphicFramePr>
            <a:graphicFrameLocks noGrp="1"/>
          </p:cNvGraphicFramePr>
          <p:nvPr>
            <p:ph idx="1"/>
            <p:extLst>
              <p:ext uri="{D42A27DB-BD31-4B8C-83A1-F6EECF244321}">
                <p14:modId xmlns:p14="http://schemas.microsoft.com/office/powerpoint/2010/main" val="2660262111"/>
              </p:ext>
            </p:extLst>
          </p:nvPr>
        </p:nvGraphicFramePr>
        <p:xfrm>
          <a:off x="1286933" y="1948543"/>
          <a:ext cx="9618133" cy="451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68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C8FB-8181-52D6-8CBC-9B80A7426115}"/>
              </a:ext>
            </a:extLst>
          </p:cNvPr>
          <p:cNvSpPr>
            <a:spLocks noGrp="1"/>
          </p:cNvSpPr>
          <p:nvPr>
            <p:ph type="title"/>
          </p:nvPr>
        </p:nvSpPr>
        <p:spPr/>
        <p:txBody>
          <a:bodyPr>
            <a:normAutofit/>
          </a:bodyPr>
          <a:lstStyle/>
          <a:p>
            <a:pPr algn="ctr"/>
            <a:r>
              <a:rPr lang="en-US" sz="4000" dirty="0"/>
              <a:t>Thank-you!</a:t>
            </a:r>
          </a:p>
        </p:txBody>
      </p:sp>
      <p:sp>
        <p:nvSpPr>
          <p:cNvPr id="3" name="Content Placeholder 2">
            <a:extLst>
              <a:ext uri="{FF2B5EF4-FFF2-40B4-BE49-F238E27FC236}">
                <a16:creationId xmlns:a16="http://schemas.microsoft.com/office/drawing/2014/main" id="{3F75BCBF-DC36-FAE4-5A88-938061EDC7B9}"/>
              </a:ext>
            </a:extLst>
          </p:cNvPr>
          <p:cNvSpPr>
            <a:spLocks noGrp="1"/>
          </p:cNvSpPr>
          <p:nvPr>
            <p:ph idx="1"/>
          </p:nvPr>
        </p:nvSpPr>
        <p:spPr/>
        <p:txBody>
          <a:bodyPr>
            <a:normAutofit/>
          </a:bodyPr>
          <a:lstStyle/>
          <a:p>
            <a:pPr marL="0" indent="0" algn="ctr">
              <a:buNone/>
            </a:pPr>
            <a:r>
              <a:rPr lang="en-US" sz="2000" dirty="0"/>
              <a:t>Contact information</a:t>
            </a:r>
          </a:p>
          <a:p>
            <a:pPr algn="ctr"/>
            <a:endParaRPr lang="en-US" sz="2000" dirty="0"/>
          </a:p>
          <a:p>
            <a:pPr marL="0" indent="0" algn="ctr">
              <a:buNone/>
            </a:pPr>
            <a:r>
              <a:rPr lang="en-US" sz="2400" dirty="0"/>
              <a:t>Carmen Rezak</a:t>
            </a:r>
          </a:p>
          <a:p>
            <a:pPr marL="0" indent="0" algn="ctr">
              <a:buNone/>
            </a:pPr>
            <a:r>
              <a:rPr lang="en-US" sz="2400" dirty="0">
                <a:solidFill>
                  <a:schemeClr val="tx1"/>
                </a:solidFill>
                <a:hlinkClick r:id="rId2">
                  <a:extLst>
                    <a:ext uri="{A12FA001-AC4F-418D-AE19-62706E023703}">
                      <ahyp:hlinkClr xmlns:ahyp="http://schemas.microsoft.com/office/drawing/2018/hyperlinkcolor" val="tx"/>
                    </a:ext>
                  </a:extLst>
                </a:hlinkClick>
              </a:rPr>
              <a:t>crezak@paclac.org</a:t>
            </a:r>
            <a:endParaRPr lang="en-US" sz="2400" dirty="0">
              <a:solidFill>
                <a:schemeClr val="tx1"/>
              </a:solidFill>
            </a:endParaRPr>
          </a:p>
          <a:p>
            <a:pPr marL="0" indent="0" algn="ctr">
              <a:buNone/>
            </a:pPr>
            <a:r>
              <a:rPr lang="en-US" sz="2400" dirty="0"/>
              <a:t>818.708.2850</a:t>
            </a:r>
          </a:p>
        </p:txBody>
      </p:sp>
    </p:spTree>
    <p:extLst>
      <p:ext uri="{BB962C8B-B14F-4D97-AF65-F5344CB8AC3E}">
        <p14:creationId xmlns:p14="http://schemas.microsoft.com/office/powerpoint/2010/main" val="204453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63D97-ADE1-49F5-2DED-BD35F564960C}"/>
              </a:ext>
            </a:extLst>
          </p:cNvPr>
          <p:cNvPicPr>
            <a:picLocks noChangeAspect="1"/>
          </p:cNvPicPr>
          <p:nvPr/>
        </p:nvPicPr>
        <p:blipFill>
          <a:blip r:embed="rId2"/>
          <a:stretch>
            <a:fillRect/>
          </a:stretch>
        </p:blipFill>
        <p:spPr>
          <a:xfrm>
            <a:off x="162560" y="0"/>
            <a:ext cx="11917679" cy="6858000"/>
          </a:xfrm>
          <a:prstGeom prst="rect">
            <a:avLst/>
          </a:prstGeom>
        </p:spPr>
      </p:pic>
    </p:spTree>
    <p:extLst>
      <p:ext uri="{BB962C8B-B14F-4D97-AF65-F5344CB8AC3E}">
        <p14:creationId xmlns:p14="http://schemas.microsoft.com/office/powerpoint/2010/main" val="248425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891A-449C-E2D7-F87C-5608D05F273D}"/>
              </a:ext>
            </a:extLst>
          </p:cNvPr>
          <p:cNvSpPr>
            <a:spLocks noGrp="1"/>
          </p:cNvSpPr>
          <p:nvPr>
            <p:ph type="title"/>
          </p:nvPr>
        </p:nvSpPr>
        <p:spPr>
          <a:xfrm>
            <a:off x="838200" y="132081"/>
            <a:ext cx="10515600" cy="894079"/>
          </a:xfrm>
        </p:spPr>
        <p:txBody>
          <a:bodyPr>
            <a:normAutofit fontScale="90000"/>
          </a:bodyPr>
          <a:lstStyle/>
          <a:p>
            <a:pPr algn="ctr"/>
            <a:r>
              <a:rPr lang="en-US" sz="3200" dirty="0"/>
              <a:t>CDPH Letter to California Hospitals and Licensed Midwives 10/19/2020</a:t>
            </a:r>
          </a:p>
        </p:txBody>
      </p:sp>
      <p:sp>
        <p:nvSpPr>
          <p:cNvPr id="3" name="Content Placeholder 2">
            <a:extLst>
              <a:ext uri="{FF2B5EF4-FFF2-40B4-BE49-F238E27FC236}">
                <a16:creationId xmlns:a16="http://schemas.microsoft.com/office/drawing/2014/main" id="{449610A1-A015-2BC0-6671-89740851858B}"/>
              </a:ext>
            </a:extLst>
          </p:cNvPr>
          <p:cNvSpPr>
            <a:spLocks noGrp="1"/>
          </p:cNvSpPr>
          <p:nvPr>
            <p:ph idx="1"/>
          </p:nvPr>
        </p:nvSpPr>
        <p:spPr>
          <a:xfrm>
            <a:off x="838200" y="1219200"/>
            <a:ext cx="10515600" cy="5313680"/>
          </a:xfrm>
        </p:spPr>
        <p:txBody>
          <a:bodyPr>
            <a:normAutofit fontScale="92500" lnSpcReduction="20000"/>
          </a:bodyPr>
          <a:lstStyle/>
          <a:p>
            <a:r>
              <a:rPr lang="en-US" sz="2400" dirty="0"/>
              <a:t>Subject: Providing sudden unexpected infant death (SUIDS) and Sudden Infant Death Syndrome (SIDS) Risk Reduction Information to Parents or Guardians of NB</a:t>
            </a:r>
          </a:p>
          <a:p>
            <a:endParaRPr lang="en-US" sz="2400" dirty="0"/>
          </a:p>
          <a:p>
            <a:r>
              <a:rPr lang="en-US" sz="2400" dirty="0"/>
              <a:t>Ref: California Health &amp; Safety Code Section 1254.6 (HSC § 1254.6) requires all hospitals in California to provide SUID &amp; SIDS risk reduction information to all parents or guardians of newborns</a:t>
            </a:r>
          </a:p>
          <a:p>
            <a:endParaRPr lang="en-US" sz="2400" dirty="0"/>
          </a:p>
          <a:p>
            <a:r>
              <a:rPr lang="en-US" sz="2400" dirty="0"/>
              <a:t>CDPH/MCAH Division and the CA SIDS Advisory Council consistent with AAP Policy </a:t>
            </a:r>
            <a:r>
              <a:rPr lang="en-US" sz="2400" i="1" dirty="0">
                <a:solidFill>
                  <a:srgbClr val="FF0000"/>
                </a:solidFill>
              </a:rPr>
              <a:t>SIDS &amp; other sleep-related infant deaths: Updated 2016 Recommendations for a Safe Infant Sleeping Environment AND Infant Safe Sleep Strategies</a:t>
            </a:r>
          </a:p>
          <a:p>
            <a:endParaRPr lang="en-US" sz="2400" i="1" dirty="0">
              <a:solidFill>
                <a:srgbClr val="FF0000"/>
              </a:solidFill>
            </a:endParaRPr>
          </a:p>
          <a:p>
            <a:r>
              <a:rPr lang="en-US" sz="2400" dirty="0"/>
              <a:t>Helps families understand the recommendations and address the need to increase cultural competency among providers to better serve ALL families in CA</a:t>
            </a:r>
          </a:p>
        </p:txBody>
      </p:sp>
    </p:spTree>
    <p:extLst>
      <p:ext uri="{BB962C8B-B14F-4D97-AF65-F5344CB8AC3E}">
        <p14:creationId xmlns:p14="http://schemas.microsoft.com/office/powerpoint/2010/main" val="188363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ACDCD-2B9D-4CED-6CFA-9B50FD4CFFEE}"/>
              </a:ext>
            </a:extLst>
          </p:cNvPr>
          <p:cNvSpPr>
            <a:spLocks noGrp="1"/>
          </p:cNvSpPr>
          <p:nvPr>
            <p:ph type="title"/>
          </p:nvPr>
        </p:nvSpPr>
        <p:spPr>
          <a:xfrm>
            <a:off x="1286933" y="609600"/>
            <a:ext cx="10197494" cy="1099457"/>
          </a:xfrm>
        </p:spPr>
        <p:txBody>
          <a:bodyPr>
            <a:normAutofit/>
          </a:bodyPr>
          <a:lstStyle/>
          <a:p>
            <a:pPr algn="ctr"/>
            <a:r>
              <a:rPr lang="en-US" dirty="0">
                <a:solidFill>
                  <a:schemeClr val="tx1"/>
                </a:solidFill>
              </a:rPr>
              <a:t>What is SUIDS?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C844D57-225B-CFAA-2DDD-F1BAC6B8F40F}"/>
              </a:ext>
            </a:extLst>
          </p:cNvPr>
          <p:cNvGraphicFramePr>
            <a:graphicFrameLocks noGrp="1"/>
          </p:cNvGraphicFramePr>
          <p:nvPr>
            <p:ph idx="1"/>
            <p:extLst>
              <p:ext uri="{D42A27DB-BD31-4B8C-83A1-F6EECF244321}">
                <p14:modId xmlns:p14="http://schemas.microsoft.com/office/powerpoint/2010/main" val="264124730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422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3BE86-AA48-EEDB-A360-953D1B223F4D}"/>
              </a:ext>
            </a:extLst>
          </p:cNvPr>
          <p:cNvSpPr>
            <a:spLocks noGrp="1"/>
          </p:cNvSpPr>
          <p:nvPr>
            <p:ph type="title"/>
          </p:nvPr>
        </p:nvSpPr>
        <p:spPr>
          <a:xfrm>
            <a:off x="1286933" y="121922"/>
            <a:ext cx="10197494" cy="579118"/>
          </a:xfrm>
        </p:spPr>
        <p:txBody>
          <a:bodyPr>
            <a:normAutofit fontScale="90000"/>
          </a:bodyPr>
          <a:lstStyle/>
          <a:p>
            <a:r>
              <a:rPr lang="en-US" dirty="0">
                <a:solidFill>
                  <a:schemeClr val="tx1"/>
                </a:solidFill>
              </a:rPr>
              <a:t>What is SIDS?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7D5DE4A-0444-798B-B3F8-1E9FB03DCDC2}"/>
              </a:ext>
            </a:extLst>
          </p:cNvPr>
          <p:cNvGraphicFramePr>
            <a:graphicFrameLocks noGrp="1"/>
          </p:cNvGraphicFramePr>
          <p:nvPr>
            <p:ph idx="1"/>
            <p:extLst>
              <p:ext uri="{D42A27DB-BD31-4B8C-83A1-F6EECF244321}">
                <p14:modId xmlns:p14="http://schemas.microsoft.com/office/powerpoint/2010/main" val="1548180266"/>
              </p:ext>
            </p:extLst>
          </p:nvPr>
        </p:nvGraphicFramePr>
        <p:xfrm>
          <a:off x="1286933" y="822962"/>
          <a:ext cx="9618133" cy="5608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13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267C-2757-8C58-EA4F-5F226D96B579}"/>
              </a:ext>
            </a:extLst>
          </p:cNvPr>
          <p:cNvSpPr>
            <a:spLocks noGrp="1"/>
          </p:cNvSpPr>
          <p:nvPr>
            <p:ph type="title"/>
          </p:nvPr>
        </p:nvSpPr>
        <p:spPr>
          <a:xfrm>
            <a:off x="677334" y="91440"/>
            <a:ext cx="8596668" cy="725198"/>
          </a:xfrm>
        </p:spPr>
        <p:txBody>
          <a:bodyPr>
            <a:normAutofit/>
          </a:bodyPr>
          <a:lstStyle/>
          <a:p>
            <a:pPr algn="ctr"/>
            <a:r>
              <a:rPr lang="en-US" sz="3200" dirty="0">
                <a:solidFill>
                  <a:schemeClr val="tx1"/>
                </a:solidFill>
              </a:rPr>
              <a:t>Other Sleep-Related Deaths</a:t>
            </a:r>
          </a:p>
        </p:txBody>
      </p:sp>
      <p:sp>
        <p:nvSpPr>
          <p:cNvPr id="3" name="Content Placeholder 2">
            <a:extLst>
              <a:ext uri="{FF2B5EF4-FFF2-40B4-BE49-F238E27FC236}">
                <a16:creationId xmlns:a16="http://schemas.microsoft.com/office/drawing/2014/main" id="{FE8EC6E3-393B-40A2-E32D-99CD3AF48085}"/>
              </a:ext>
            </a:extLst>
          </p:cNvPr>
          <p:cNvSpPr>
            <a:spLocks noGrp="1"/>
          </p:cNvSpPr>
          <p:nvPr>
            <p:ph idx="1"/>
          </p:nvPr>
        </p:nvSpPr>
        <p:spPr>
          <a:xfrm>
            <a:off x="677334" y="1290320"/>
            <a:ext cx="8596668" cy="4751042"/>
          </a:xfrm>
        </p:spPr>
        <p:txBody>
          <a:bodyPr>
            <a:normAutofit/>
          </a:bodyPr>
          <a:lstStyle/>
          <a:p>
            <a:r>
              <a:rPr lang="en-US" sz="2400" dirty="0"/>
              <a:t>Suffocation –pillow, covers, toys that block baby’s face and nose and unable to breathe</a:t>
            </a:r>
          </a:p>
          <a:p>
            <a:endParaRPr lang="en-US" sz="2400" dirty="0"/>
          </a:p>
          <a:p>
            <a:r>
              <a:rPr lang="en-US" sz="2400" dirty="0"/>
              <a:t>Entrapment – baby gets trapped between two objects such as a mattress and a wall and can’t breathe</a:t>
            </a:r>
          </a:p>
          <a:p>
            <a:endParaRPr lang="en-US" sz="2400" dirty="0"/>
          </a:p>
          <a:p>
            <a:r>
              <a:rPr lang="en-US" sz="2400" dirty="0"/>
              <a:t>Strangulation – when something presses on or wraps around the baby’s neck blocking baby’s airway</a:t>
            </a:r>
          </a:p>
        </p:txBody>
      </p:sp>
    </p:spTree>
    <p:extLst>
      <p:ext uri="{BB962C8B-B14F-4D97-AF65-F5344CB8AC3E}">
        <p14:creationId xmlns:p14="http://schemas.microsoft.com/office/powerpoint/2010/main" val="230736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DE756B1-9D47-E635-D6A7-07BB51EF9023}"/>
              </a:ext>
            </a:extLst>
          </p:cNvPr>
          <p:cNvSpPr>
            <a:spLocks noGrp="1"/>
          </p:cNvSpPr>
          <p:nvPr>
            <p:ph type="title"/>
          </p:nvPr>
        </p:nvSpPr>
        <p:spPr>
          <a:xfrm>
            <a:off x="677334" y="609600"/>
            <a:ext cx="8596668" cy="1320800"/>
          </a:xfrm>
        </p:spPr>
        <p:txBody>
          <a:bodyPr>
            <a:normAutofit/>
          </a:bodyPr>
          <a:lstStyle/>
          <a:p>
            <a:r>
              <a:rPr lang="en-US"/>
              <a:t>Safe Sleep Myth vs. Fact</a:t>
            </a:r>
          </a:p>
        </p:txBody>
      </p:sp>
      <p:sp>
        <p:nvSpPr>
          <p:cNvPr id="3" name="Content Placeholder 2">
            <a:extLst>
              <a:ext uri="{FF2B5EF4-FFF2-40B4-BE49-F238E27FC236}">
                <a16:creationId xmlns:a16="http://schemas.microsoft.com/office/drawing/2014/main" id="{82CDAA0E-4691-4255-24E5-0C38AD3A2F26}"/>
              </a:ext>
            </a:extLst>
          </p:cNvPr>
          <p:cNvSpPr>
            <a:spLocks noGrp="1"/>
          </p:cNvSpPr>
          <p:nvPr>
            <p:ph idx="1"/>
          </p:nvPr>
        </p:nvSpPr>
        <p:spPr>
          <a:xfrm>
            <a:off x="677334" y="1382233"/>
            <a:ext cx="8596668" cy="4659129"/>
          </a:xfrm>
        </p:spPr>
        <p:txBody>
          <a:bodyPr>
            <a:normAutofit/>
          </a:bodyPr>
          <a:lstStyle/>
          <a:p>
            <a:r>
              <a:rPr lang="en-US" sz="2000" dirty="0"/>
              <a:t>Babies can “catch’ SIDS</a:t>
            </a:r>
          </a:p>
          <a:p>
            <a:r>
              <a:rPr lang="en-US" sz="2000" dirty="0"/>
              <a:t>Cribs cause “crib death”</a:t>
            </a:r>
          </a:p>
          <a:p>
            <a:r>
              <a:rPr lang="en-US" sz="2000" dirty="0"/>
              <a:t>Babies who sleep on their backs will choke if they spit up or vomit during sleep</a:t>
            </a:r>
          </a:p>
          <a:p>
            <a:r>
              <a:rPr lang="en-US" sz="2000" dirty="0"/>
              <a:t>SIDS can be prevented</a:t>
            </a:r>
          </a:p>
          <a:p>
            <a:r>
              <a:rPr lang="en-US" sz="2000" dirty="0"/>
              <a:t>Shots, vaccines, immunizations, and medicines cause SIDS</a:t>
            </a:r>
          </a:p>
          <a:p>
            <a:r>
              <a:rPr lang="en-US" sz="2000" dirty="0"/>
              <a:t>SIDS can occur in babies at any age</a:t>
            </a:r>
          </a:p>
          <a:p>
            <a:r>
              <a:rPr lang="en-US" sz="2000" dirty="0"/>
              <a:t>If parents sleep with their babies in the same bed, they will hear any problems and be able to prevent them from happening</a:t>
            </a:r>
          </a:p>
          <a:p>
            <a:r>
              <a:rPr lang="en-US" sz="2000" dirty="0"/>
              <a:t>If a baby product is in a store it is safe for the parents to buy</a:t>
            </a:r>
          </a:p>
        </p:txBody>
      </p:sp>
    </p:spTree>
    <p:extLst>
      <p:ext uri="{BB962C8B-B14F-4D97-AF65-F5344CB8AC3E}">
        <p14:creationId xmlns:p14="http://schemas.microsoft.com/office/powerpoint/2010/main" val="78818431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470</TotalTime>
  <Words>3602</Words>
  <Application>Microsoft Office PowerPoint</Application>
  <PresentationFormat>Widescreen</PresentationFormat>
  <Paragraphs>297</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Trebuchet MS</vt:lpstr>
      <vt:lpstr>Wingdings 3</vt:lpstr>
      <vt:lpstr>Facet</vt:lpstr>
      <vt:lpstr>Nurturing Families to Create Safe Environments for  Infants and Young Children  February 15, 2023</vt:lpstr>
      <vt:lpstr>I have no financial disclosures.</vt:lpstr>
      <vt:lpstr>OBJECTIVES</vt:lpstr>
      <vt:lpstr>PowerPoint Presentation</vt:lpstr>
      <vt:lpstr>CDPH Letter to California Hospitals and Licensed Midwives 10/19/2020</vt:lpstr>
      <vt:lpstr>What is SUIDS?</vt:lpstr>
      <vt:lpstr>What is SIDS?</vt:lpstr>
      <vt:lpstr>Other Sleep-Related Deaths</vt:lpstr>
      <vt:lpstr>Safe Sleep Myth vs. Fact</vt:lpstr>
      <vt:lpstr>What is Considered a Safe-Sleep Environment</vt:lpstr>
      <vt:lpstr>PowerPoint Presentation</vt:lpstr>
      <vt:lpstr>Sleep-Related Deaths – Triple-Risk Model</vt:lpstr>
      <vt:lpstr>Data on Sleep-Related Deaths</vt:lpstr>
      <vt:lpstr>PowerPoint Presentation</vt:lpstr>
      <vt:lpstr>PowerPoint Presentation</vt:lpstr>
      <vt:lpstr>HEALTH DISPARITIES &amp; AI/AN COMMUNITIES </vt:lpstr>
      <vt:lpstr>Persistent Racial/Ethnic Disparities</vt:lpstr>
      <vt:lpstr>PowerPoint Presentation</vt:lpstr>
      <vt:lpstr>The Importance of Explaining Back Sleeping</vt:lpstr>
      <vt:lpstr>PRE-TERM INFANTS</vt:lpstr>
      <vt:lpstr>Importance and Promotion of Human Milk</vt:lpstr>
      <vt:lpstr>    More on the Importance of Human Milk</vt:lpstr>
      <vt:lpstr>Attachment &amp; Infant Behavior</vt:lpstr>
      <vt:lpstr>PowerPoint Presentation</vt:lpstr>
      <vt:lpstr>PowerPoint Presentation</vt:lpstr>
      <vt:lpstr>Bed Sharing/Co-Sleeping/Room Sharing</vt:lpstr>
      <vt:lpstr>Swaddling</vt:lpstr>
      <vt:lpstr>Tummy Time</vt:lpstr>
      <vt:lpstr>Substance Use and the Increased Risk SIDS</vt:lpstr>
      <vt:lpstr>Scarlet Sunshine Act 2021</vt:lpstr>
      <vt:lpstr>Butyrylcholinesterase (BChE)</vt:lpstr>
      <vt:lpstr>Home Safety for Young Children Ages 1-5</vt:lpstr>
      <vt:lpstr>Home Safety Cont.</vt:lpstr>
      <vt:lpstr>Effective Communication and Partnership</vt:lpstr>
      <vt:lpstr>Recommendations</vt:lpstr>
      <vt:lpstr>Recommendations continued</vt:lpstr>
      <vt:lpstr>References/Resources</vt:lpstr>
      <vt:lpstr>References/Resources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Nurturing Families to Create Safe Environments for  Infants and Young Children  February 15, 2023</dc:title>
  <dc:creator>Carmen Rezak</dc:creator>
  <cp:lastModifiedBy>Carmen Rezak</cp:lastModifiedBy>
  <cp:revision>3</cp:revision>
  <cp:lastPrinted>2023-02-14T19:18:51Z</cp:lastPrinted>
  <dcterms:created xsi:type="dcterms:W3CDTF">2023-02-09T16:31:57Z</dcterms:created>
  <dcterms:modified xsi:type="dcterms:W3CDTF">2023-02-14T19:21:56Z</dcterms:modified>
</cp:coreProperties>
</file>