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256" r:id="rId2"/>
    <p:sldId id="279" r:id="rId3"/>
    <p:sldId id="257" r:id="rId4"/>
    <p:sldId id="281" r:id="rId5"/>
    <p:sldId id="283" r:id="rId6"/>
    <p:sldId id="259" r:id="rId7"/>
    <p:sldId id="285" r:id="rId8"/>
    <p:sldId id="260" r:id="rId9"/>
    <p:sldId id="286" r:id="rId10"/>
    <p:sldId id="271" r:id="rId11"/>
    <p:sldId id="287" r:id="rId12"/>
    <p:sldId id="274" r:id="rId13"/>
    <p:sldId id="288" r:id="rId14"/>
    <p:sldId id="277" r:id="rId15"/>
    <p:sldId id="289" r:id="rId16"/>
    <p:sldId id="261" r:id="rId17"/>
    <p:sldId id="290" r:id="rId18"/>
    <p:sldId id="262" r:id="rId19"/>
    <p:sldId id="291" r:id="rId20"/>
    <p:sldId id="270" r:id="rId21"/>
    <p:sldId id="292" r:id="rId22"/>
    <p:sldId id="273" r:id="rId23"/>
    <p:sldId id="293" r:id="rId24"/>
    <p:sldId id="276" r:id="rId25"/>
    <p:sldId id="294" r:id="rId26"/>
    <p:sldId id="263" r:id="rId27"/>
    <p:sldId id="295" r:id="rId28"/>
    <p:sldId id="264" r:id="rId29"/>
    <p:sldId id="296" r:id="rId30"/>
    <p:sldId id="302" r:id="rId31"/>
    <p:sldId id="303" r:id="rId32"/>
    <p:sldId id="275" r:id="rId33"/>
    <p:sldId id="297" r:id="rId34"/>
    <p:sldId id="265" r:id="rId35"/>
    <p:sldId id="298" r:id="rId36"/>
    <p:sldId id="313" r:id="rId37"/>
    <p:sldId id="314" r:id="rId38"/>
    <p:sldId id="318" r:id="rId39"/>
    <p:sldId id="319" r:id="rId40"/>
    <p:sldId id="320" r:id="rId41"/>
    <p:sldId id="316" r:id="rId42"/>
    <p:sldId id="315" r:id="rId43"/>
    <p:sldId id="269" r:id="rId44"/>
    <p:sldId id="301" r:id="rId45"/>
    <p:sldId id="272" r:id="rId4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169" autoAdjust="0"/>
    <p:restoredTop sz="86068" autoAdjust="0"/>
  </p:normalViewPr>
  <p:slideViewPr>
    <p:cSldViewPr snapToGrid="0" snapToObjects="1">
      <p:cViewPr varScale="1">
        <p:scale>
          <a:sx n="40" d="100"/>
          <a:sy n="40" d="100"/>
        </p:scale>
        <p:origin x="942"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1F732E9A-E487-411A-9026-9A170CE54671}" type="datetimeFigureOut">
              <a:rPr lang="en-US" smtClean="0"/>
              <a:t>3/20/2017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CC73D9E6-1EE6-4B23-92ED-0C9A01B57F1A}" type="slidenum">
              <a:rPr lang="en-US" smtClean="0"/>
              <a:t>‹#›</a:t>
            </a:fld>
            <a:endParaRPr lang="en-US"/>
          </a:p>
        </p:txBody>
      </p:sp>
    </p:spTree>
    <p:extLst>
      <p:ext uri="{BB962C8B-B14F-4D97-AF65-F5344CB8AC3E}">
        <p14:creationId xmlns:p14="http://schemas.microsoft.com/office/powerpoint/2010/main" val="626714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AC0180E-98C0-8F47-ADBC-DC4E5090871C}" type="datetimeFigureOut">
              <a:rPr lang="en-US" smtClean="0"/>
              <a:t>3/20/2017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A8F742B-9CBD-2645-8111-415332D8DB02}" type="slidenum">
              <a:rPr lang="en-US" smtClean="0"/>
              <a:t>‹#›</a:t>
            </a:fld>
            <a:endParaRPr lang="en-US"/>
          </a:p>
        </p:txBody>
      </p:sp>
    </p:spTree>
    <p:extLst>
      <p:ext uri="{BB962C8B-B14F-4D97-AF65-F5344CB8AC3E}">
        <p14:creationId xmlns:p14="http://schemas.microsoft.com/office/powerpoint/2010/main" val="2610265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8F742B-9CBD-2645-8111-415332D8DB02}" type="slidenum">
              <a:rPr lang="en-US" smtClean="0"/>
              <a:t>1</a:t>
            </a:fld>
            <a:endParaRPr lang="en-US" dirty="0"/>
          </a:p>
        </p:txBody>
      </p:sp>
    </p:spTree>
    <p:extLst>
      <p:ext uri="{BB962C8B-B14F-4D97-AF65-F5344CB8AC3E}">
        <p14:creationId xmlns:p14="http://schemas.microsoft.com/office/powerpoint/2010/main" val="34063183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most likely</a:t>
            </a:r>
            <a:r>
              <a:rPr lang="en-US" baseline="0" dirty="0" smtClean="0"/>
              <a:t> forms of immigration relief for people living here without immigration status </a:t>
            </a:r>
            <a:endParaRPr lang="en-US" dirty="0"/>
          </a:p>
        </p:txBody>
      </p:sp>
      <p:sp>
        <p:nvSpPr>
          <p:cNvPr id="4" name="Slide Number Placeholder 3"/>
          <p:cNvSpPr>
            <a:spLocks noGrp="1"/>
          </p:cNvSpPr>
          <p:nvPr>
            <p:ph type="sldNum" sz="quarter" idx="10"/>
          </p:nvPr>
        </p:nvSpPr>
        <p:spPr/>
        <p:txBody>
          <a:bodyPr/>
          <a:lstStyle/>
          <a:p>
            <a:fld id="{5A8F742B-9CBD-2645-8111-415332D8DB02}" type="slidenum">
              <a:rPr lang="en-US" smtClean="0"/>
              <a:t>10</a:t>
            </a:fld>
            <a:endParaRPr lang="en-US"/>
          </a:p>
        </p:txBody>
      </p:sp>
    </p:spTree>
    <p:extLst>
      <p:ext uri="{BB962C8B-B14F-4D97-AF65-F5344CB8AC3E}">
        <p14:creationId xmlns:p14="http://schemas.microsoft.com/office/powerpoint/2010/main" val="37789246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most likely</a:t>
            </a:r>
            <a:r>
              <a:rPr lang="en-US" baseline="0" dirty="0" smtClean="0"/>
              <a:t> forms of immigration relief for people living here without immigration status </a:t>
            </a:r>
            <a:endParaRPr lang="en-US" dirty="0"/>
          </a:p>
        </p:txBody>
      </p:sp>
      <p:sp>
        <p:nvSpPr>
          <p:cNvPr id="4" name="Slide Number Placeholder 3"/>
          <p:cNvSpPr>
            <a:spLocks noGrp="1"/>
          </p:cNvSpPr>
          <p:nvPr>
            <p:ph type="sldNum" sz="quarter" idx="10"/>
          </p:nvPr>
        </p:nvSpPr>
        <p:spPr/>
        <p:txBody>
          <a:bodyPr/>
          <a:lstStyle/>
          <a:p>
            <a:fld id="{5A8F742B-9CBD-2645-8111-415332D8DB02}" type="slidenum">
              <a:rPr lang="en-US" smtClean="0"/>
              <a:t>11</a:t>
            </a:fld>
            <a:endParaRPr lang="en-US"/>
          </a:p>
        </p:txBody>
      </p:sp>
    </p:spTree>
    <p:extLst>
      <p:ext uri="{BB962C8B-B14F-4D97-AF65-F5344CB8AC3E}">
        <p14:creationId xmlns:p14="http://schemas.microsoft.com/office/powerpoint/2010/main" val="37789246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That means a notary should </a:t>
            </a:r>
            <a:r>
              <a:rPr lang="en-US" u="sng" dirty="0" smtClean="0"/>
              <a:t>never</a:t>
            </a:r>
            <a:r>
              <a:rPr lang="en-US" u="none" baseline="0" dirty="0" smtClean="0"/>
              <a:t> be representing you in court, or arranging for someone to represent you in court.  </a:t>
            </a:r>
            <a:endParaRPr lang="en-US" dirty="0"/>
          </a:p>
        </p:txBody>
      </p:sp>
      <p:sp>
        <p:nvSpPr>
          <p:cNvPr id="4" name="Slide Number Placeholder 3"/>
          <p:cNvSpPr>
            <a:spLocks noGrp="1"/>
          </p:cNvSpPr>
          <p:nvPr>
            <p:ph type="sldNum" sz="quarter" idx="10"/>
          </p:nvPr>
        </p:nvSpPr>
        <p:spPr/>
        <p:txBody>
          <a:bodyPr/>
          <a:lstStyle/>
          <a:p>
            <a:fld id="{5A8F742B-9CBD-2645-8111-415332D8DB02}" type="slidenum">
              <a:rPr lang="en-US" smtClean="0"/>
              <a:t>12</a:t>
            </a:fld>
            <a:endParaRPr lang="en-US"/>
          </a:p>
        </p:txBody>
      </p:sp>
    </p:spTree>
    <p:extLst>
      <p:ext uri="{BB962C8B-B14F-4D97-AF65-F5344CB8AC3E}">
        <p14:creationId xmlns:p14="http://schemas.microsoft.com/office/powerpoint/2010/main" val="40612453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That means a notary should </a:t>
            </a:r>
            <a:r>
              <a:rPr lang="en-US" u="sng" dirty="0" smtClean="0"/>
              <a:t>never</a:t>
            </a:r>
            <a:r>
              <a:rPr lang="en-US" u="none" baseline="0" dirty="0" smtClean="0"/>
              <a:t> be representing you in court, or arranging for someone to represent you in court.  </a:t>
            </a:r>
            <a:endParaRPr lang="en-US" dirty="0"/>
          </a:p>
        </p:txBody>
      </p:sp>
      <p:sp>
        <p:nvSpPr>
          <p:cNvPr id="4" name="Slide Number Placeholder 3"/>
          <p:cNvSpPr>
            <a:spLocks noGrp="1"/>
          </p:cNvSpPr>
          <p:nvPr>
            <p:ph type="sldNum" sz="quarter" idx="10"/>
          </p:nvPr>
        </p:nvSpPr>
        <p:spPr/>
        <p:txBody>
          <a:bodyPr/>
          <a:lstStyle/>
          <a:p>
            <a:fld id="{5A8F742B-9CBD-2645-8111-415332D8DB02}" type="slidenum">
              <a:rPr lang="en-US" smtClean="0"/>
              <a:t>13</a:t>
            </a:fld>
            <a:endParaRPr lang="en-US"/>
          </a:p>
        </p:txBody>
      </p:sp>
    </p:spTree>
    <p:extLst>
      <p:ext uri="{BB962C8B-B14F-4D97-AF65-F5344CB8AC3E}">
        <p14:creationId xmlns:p14="http://schemas.microsoft.com/office/powerpoint/2010/main" val="40612453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Unclear the scope of the trave</a:t>
            </a:r>
            <a:r>
              <a:rPr lang="en-US" baseline="0" dirty="0" smtClean="0"/>
              <a:t>l ban- being applied to LPRs but most are getting through (it seems).  People are being prevented from boarding planes overseas.  Also means cancellation of visa interviews and other immigration benefits within the United States.  </a:t>
            </a:r>
          </a:p>
          <a:p>
            <a:r>
              <a:rPr lang="en-US" baseline="0" dirty="0" smtClean="0"/>
              <a:t>Legality of the order is questionable; multiple federal courts have already ruled against it.  Noncitizen travel by those from affected countries may not be advisable at this time; definitely consult with an immigration attorney before leaving the country and people attempting to travel back should expect to be delayed and potentially turned away.  Important not to sign ANYTHING and to demand attorney access.  </a:t>
            </a:r>
          </a:p>
        </p:txBody>
      </p:sp>
      <p:sp>
        <p:nvSpPr>
          <p:cNvPr id="4" name="Slide Number Placeholder 3"/>
          <p:cNvSpPr>
            <a:spLocks noGrp="1"/>
          </p:cNvSpPr>
          <p:nvPr>
            <p:ph type="sldNum" sz="quarter" idx="10"/>
          </p:nvPr>
        </p:nvSpPr>
        <p:spPr/>
        <p:txBody>
          <a:bodyPr/>
          <a:lstStyle/>
          <a:p>
            <a:fld id="{5A8F742B-9CBD-2645-8111-415332D8DB02}" type="slidenum">
              <a:rPr lang="en-US" smtClean="0"/>
              <a:t>14</a:t>
            </a:fld>
            <a:endParaRPr lang="en-US"/>
          </a:p>
        </p:txBody>
      </p:sp>
    </p:spTree>
    <p:extLst>
      <p:ext uri="{BB962C8B-B14F-4D97-AF65-F5344CB8AC3E}">
        <p14:creationId xmlns:p14="http://schemas.microsoft.com/office/powerpoint/2010/main" val="15860739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Unclear the scope of the trave</a:t>
            </a:r>
            <a:r>
              <a:rPr lang="en-US" baseline="0" dirty="0" smtClean="0"/>
              <a:t>l ban- being applied to LPRs but most are getting through (it seems).  People are being prevented from boarding planes overseas.  Also means cancellation of visa interviews and other immigration benefits within the United States.  </a:t>
            </a:r>
          </a:p>
          <a:p>
            <a:r>
              <a:rPr lang="en-US" baseline="0" dirty="0" smtClean="0"/>
              <a:t>Legality of the order is questionable; multiple federal courts have already ruled against it.  Noncitizen travel by those from affected countries may not be advisable at this time; definitely consult with an immigration attorney before leaving the country and people attempting to travel back should expect to be delayed and potentially turned away.  Important not to sign ANYTHING and to demand attorney access.  </a:t>
            </a:r>
          </a:p>
        </p:txBody>
      </p:sp>
      <p:sp>
        <p:nvSpPr>
          <p:cNvPr id="4" name="Slide Number Placeholder 3"/>
          <p:cNvSpPr>
            <a:spLocks noGrp="1"/>
          </p:cNvSpPr>
          <p:nvPr>
            <p:ph type="sldNum" sz="quarter" idx="10"/>
          </p:nvPr>
        </p:nvSpPr>
        <p:spPr/>
        <p:txBody>
          <a:bodyPr/>
          <a:lstStyle/>
          <a:p>
            <a:fld id="{5A8F742B-9CBD-2645-8111-415332D8DB02}" type="slidenum">
              <a:rPr lang="en-US" smtClean="0"/>
              <a:t>15</a:t>
            </a:fld>
            <a:endParaRPr lang="en-US"/>
          </a:p>
        </p:txBody>
      </p:sp>
    </p:spTree>
    <p:extLst>
      <p:ext uri="{BB962C8B-B14F-4D97-AF65-F5344CB8AC3E}">
        <p14:creationId xmlns:p14="http://schemas.microsoft.com/office/powerpoint/2010/main" val="15860739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of January 26, 2017,</a:t>
            </a:r>
            <a:r>
              <a:rPr lang="en-US" baseline="0" dirty="0" smtClean="0"/>
              <a:t> the program is still in place.  </a:t>
            </a:r>
          </a:p>
          <a:p>
            <a:r>
              <a:rPr lang="en-US" baseline="0" dirty="0" smtClean="0"/>
              <a:t>Renewals are less risky (because government already has your information) but risk of losing the expensive filing fee if program canceled.  Leaked memo suggests it may be cancelled but (as of today) has NOT been signed at this time.  </a:t>
            </a:r>
          </a:p>
          <a:p>
            <a:r>
              <a:rPr lang="en-US" baseline="0" dirty="0" smtClean="0"/>
              <a:t>If you have DACA, you should NOT leave the country on parole at this time.  EXCEPTION- some attorneys are getting people through on advanced parole but this should definitely be done WITH counsel, not alone.  </a:t>
            </a:r>
            <a:endParaRPr lang="en-US" dirty="0"/>
          </a:p>
        </p:txBody>
      </p:sp>
      <p:sp>
        <p:nvSpPr>
          <p:cNvPr id="4" name="Slide Number Placeholder 3"/>
          <p:cNvSpPr>
            <a:spLocks noGrp="1"/>
          </p:cNvSpPr>
          <p:nvPr>
            <p:ph type="sldNum" sz="quarter" idx="10"/>
          </p:nvPr>
        </p:nvSpPr>
        <p:spPr/>
        <p:txBody>
          <a:bodyPr/>
          <a:lstStyle/>
          <a:p>
            <a:fld id="{5A8F742B-9CBD-2645-8111-415332D8DB02}" type="slidenum">
              <a:rPr lang="en-US" smtClean="0"/>
              <a:t>16</a:t>
            </a:fld>
            <a:endParaRPr lang="en-US"/>
          </a:p>
        </p:txBody>
      </p:sp>
    </p:spTree>
    <p:extLst>
      <p:ext uri="{BB962C8B-B14F-4D97-AF65-F5344CB8AC3E}">
        <p14:creationId xmlns:p14="http://schemas.microsoft.com/office/powerpoint/2010/main" val="16229754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of January 26, 2017,</a:t>
            </a:r>
            <a:r>
              <a:rPr lang="en-US" baseline="0" dirty="0" smtClean="0"/>
              <a:t> the program is still in place.  </a:t>
            </a:r>
          </a:p>
          <a:p>
            <a:r>
              <a:rPr lang="en-US" baseline="0" dirty="0" smtClean="0"/>
              <a:t>Renewals are less risky (because government already has your information) but risk of losing the expensive filing fee if program canceled.  Leaked memo suggests it may be cancelled but (as of today) has NOT been signed at this time.  </a:t>
            </a:r>
          </a:p>
          <a:p>
            <a:r>
              <a:rPr lang="en-US" baseline="0" dirty="0" smtClean="0"/>
              <a:t>If you have DACA, you should NOT leave the country on parole at this time.  EXCEPTION- some attorneys are getting people through on advanced parole but this should definitely be done WITH counsel, not alone.  </a:t>
            </a:r>
            <a:endParaRPr lang="en-US" dirty="0"/>
          </a:p>
        </p:txBody>
      </p:sp>
      <p:sp>
        <p:nvSpPr>
          <p:cNvPr id="4" name="Slide Number Placeholder 3"/>
          <p:cNvSpPr>
            <a:spLocks noGrp="1"/>
          </p:cNvSpPr>
          <p:nvPr>
            <p:ph type="sldNum" sz="quarter" idx="10"/>
          </p:nvPr>
        </p:nvSpPr>
        <p:spPr/>
        <p:txBody>
          <a:bodyPr/>
          <a:lstStyle/>
          <a:p>
            <a:fld id="{5A8F742B-9CBD-2645-8111-415332D8DB02}" type="slidenum">
              <a:rPr lang="en-US" smtClean="0"/>
              <a:t>17</a:t>
            </a:fld>
            <a:endParaRPr lang="en-US"/>
          </a:p>
        </p:txBody>
      </p:sp>
    </p:spTree>
    <p:extLst>
      <p:ext uri="{BB962C8B-B14F-4D97-AF65-F5344CB8AC3E}">
        <p14:creationId xmlns:p14="http://schemas.microsoft.com/office/powerpoint/2010/main" val="16229754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priorities are EXCEEDINGLY broad.  </a:t>
            </a:r>
          </a:p>
          <a:p>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Relatives of UACs- may be at risk for both immigration enforcement and criminal prosecution if can prove connection to smuggling.  </a:t>
            </a:r>
            <a:endParaRPr lang="en-US" dirty="0" smtClean="0"/>
          </a:p>
          <a:p>
            <a:endParaRPr lang="en-US" dirty="0"/>
          </a:p>
        </p:txBody>
      </p:sp>
      <p:sp>
        <p:nvSpPr>
          <p:cNvPr id="4" name="Slide Number Placeholder 3"/>
          <p:cNvSpPr>
            <a:spLocks noGrp="1"/>
          </p:cNvSpPr>
          <p:nvPr>
            <p:ph type="sldNum" sz="quarter" idx="10"/>
          </p:nvPr>
        </p:nvSpPr>
        <p:spPr/>
        <p:txBody>
          <a:bodyPr/>
          <a:lstStyle/>
          <a:p>
            <a:fld id="{5A8F742B-9CBD-2645-8111-415332D8DB02}" type="slidenum">
              <a:rPr lang="en-US" smtClean="0"/>
              <a:t>18</a:t>
            </a:fld>
            <a:endParaRPr lang="en-US"/>
          </a:p>
        </p:txBody>
      </p:sp>
    </p:spTree>
    <p:extLst>
      <p:ext uri="{BB962C8B-B14F-4D97-AF65-F5344CB8AC3E}">
        <p14:creationId xmlns:p14="http://schemas.microsoft.com/office/powerpoint/2010/main" val="3757181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priorities are EXCEEDINGLY broad.  </a:t>
            </a:r>
          </a:p>
          <a:p>
            <a:endParaRPr lang="en-US" baseline="0" dirty="0" smtClean="0"/>
          </a:p>
          <a:p>
            <a:r>
              <a:rPr lang="en-US" baseline="0" dirty="0" smtClean="0"/>
              <a:t>Relatives of UACs- may be at risk for both immigration enforcement and criminal prosecution if can prove connection to smuggling.  </a:t>
            </a:r>
            <a:endParaRPr lang="en-US" dirty="0"/>
          </a:p>
        </p:txBody>
      </p:sp>
      <p:sp>
        <p:nvSpPr>
          <p:cNvPr id="4" name="Slide Number Placeholder 3"/>
          <p:cNvSpPr>
            <a:spLocks noGrp="1"/>
          </p:cNvSpPr>
          <p:nvPr>
            <p:ph type="sldNum" sz="quarter" idx="10"/>
          </p:nvPr>
        </p:nvSpPr>
        <p:spPr/>
        <p:txBody>
          <a:bodyPr/>
          <a:lstStyle/>
          <a:p>
            <a:fld id="{5A8F742B-9CBD-2645-8111-415332D8DB02}" type="slidenum">
              <a:rPr lang="en-US" smtClean="0"/>
              <a:t>19</a:t>
            </a:fld>
            <a:endParaRPr lang="en-US"/>
          </a:p>
        </p:txBody>
      </p:sp>
    </p:spTree>
    <p:extLst>
      <p:ext uri="{BB962C8B-B14F-4D97-AF65-F5344CB8AC3E}">
        <p14:creationId xmlns:p14="http://schemas.microsoft.com/office/powerpoint/2010/main" val="375718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8F742B-9CBD-2645-8111-415332D8DB02}" type="slidenum">
              <a:rPr lang="en-US" smtClean="0"/>
              <a:t>2</a:t>
            </a:fld>
            <a:endParaRPr lang="en-US" dirty="0"/>
          </a:p>
        </p:txBody>
      </p:sp>
    </p:spTree>
    <p:extLst>
      <p:ext uri="{BB962C8B-B14F-4D97-AF65-F5344CB8AC3E}">
        <p14:creationId xmlns:p14="http://schemas.microsoft.com/office/powerpoint/2010/main" val="3406318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Expungements</a:t>
            </a:r>
            <a:r>
              <a:rPr lang="en-US" baseline="0" dirty="0" smtClean="0"/>
              <a:t> can help for certain things- for example, DACA- but generally are not effective for immigration purposes.  </a:t>
            </a:r>
          </a:p>
          <a:p>
            <a:r>
              <a:rPr lang="en-US" baseline="0" dirty="0" smtClean="0"/>
              <a:t>PD doesn’t always do a good job of advising on immigration consequences, even though it’s within their responsibilities to do so.  New California laws would seek to expand PD’s capacity/knowledge in this area.  </a:t>
            </a:r>
          </a:p>
          <a:p>
            <a:r>
              <a:rPr lang="en-US" baseline="0" dirty="0" smtClean="0"/>
              <a:t>Juvenile convictions are not considered convictions for immigration purposes, but can be considered when evaluating discretionary relief (and may also make someone an enforcement priority)</a:t>
            </a:r>
            <a:endParaRPr lang="en-US" dirty="0"/>
          </a:p>
        </p:txBody>
      </p:sp>
      <p:sp>
        <p:nvSpPr>
          <p:cNvPr id="4" name="Slide Number Placeholder 3"/>
          <p:cNvSpPr>
            <a:spLocks noGrp="1"/>
          </p:cNvSpPr>
          <p:nvPr>
            <p:ph type="sldNum" sz="quarter" idx="10"/>
          </p:nvPr>
        </p:nvSpPr>
        <p:spPr/>
        <p:txBody>
          <a:bodyPr/>
          <a:lstStyle/>
          <a:p>
            <a:fld id="{5A8F742B-9CBD-2645-8111-415332D8DB02}" type="slidenum">
              <a:rPr lang="en-US" smtClean="0"/>
              <a:t>20</a:t>
            </a:fld>
            <a:endParaRPr lang="en-US"/>
          </a:p>
        </p:txBody>
      </p:sp>
    </p:spTree>
    <p:extLst>
      <p:ext uri="{BB962C8B-B14F-4D97-AF65-F5344CB8AC3E}">
        <p14:creationId xmlns:p14="http://schemas.microsoft.com/office/powerpoint/2010/main" val="18695294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Expungements</a:t>
            </a:r>
            <a:r>
              <a:rPr lang="en-US" baseline="0" dirty="0" smtClean="0"/>
              <a:t> can help for certain things- for example, DACA- but generally are not effective for immigration purposes.  </a:t>
            </a:r>
          </a:p>
          <a:p>
            <a:r>
              <a:rPr lang="en-US" baseline="0" dirty="0" smtClean="0"/>
              <a:t>PD doesn’t always do a good job of advising on immigration consequences, even though it’s within their responsibilities to do so.  New California laws would seek to expand PD’s capacity/knowledge in this area.  </a:t>
            </a:r>
          </a:p>
          <a:p>
            <a:r>
              <a:rPr lang="en-US" baseline="0" dirty="0" smtClean="0"/>
              <a:t>Juvenile convictions are not considered convictions for immigration purposes, but can be considered when evaluating discretionary relief (and may also make someone an enforcement priority)</a:t>
            </a:r>
            <a:endParaRPr lang="en-US" dirty="0"/>
          </a:p>
        </p:txBody>
      </p:sp>
      <p:sp>
        <p:nvSpPr>
          <p:cNvPr id="4" name="Slide Number Placeholder 3"/>
          <p:cNvSpPr>
            <a:spLocks noGrp="1"/>
          </p:cNvSpPr>
          <p:nvPr>
            <p:ph type="sldNum" sz="quarter" idx="10"/>
          </p:nvPr>
        </p:nvSpPr>
        <p:spPr/>
        <p:txBody>
          <a:bodyPr/>
          <a:lstStyle/>
          <a:p>
            <a:fld id="{5A8F742B-9CBD-2645-8111-415332D8DB02}" type="slidenum">
              <a:rPr lang="en-US" smtClean="0"/>
              <a:t>21</a:t>
            </a:fld>
            <a:endParaRPr lang="en-US"/>
          </a:p>
        </p:txBody>
      </p:sp>
    </p:spTree>
    <p:extLst>
      <p:ext uri="{BB962C8B-B14F-4D97-AF65-F5344CB8AC3E}">
        <p14:creationId xmlns:p14="http://schemas.microsoft.com/office/powerpoint/2010/main" val="18695294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change from Obama’s priorities- only those with final orders dated on or</a:t>
            </a:r>
            <a:r>
              <a:rPr lang="en-US" baseline="0" dirty="0" smtClean="0"/>
              <a:t> after January 1, 2014 </a:t>
            </a:r>
          </a:p>
          <a:p>
            <a:r>
              <a:rPr lang="en-US" baseline="0" dirty="0" smtClean="0"/>
              <a:t>VERY important to consult with attorney b/c you might not be entitled to a hearing before an IJ if detained </a:t>
            </a:r>
            <a:endParaRPr lang="en-US" dirty="0" smtClean="0"/>
          </a:p>
          <a:p>
            <a:r>
              <a:rPr lang="en-US" dirty="0" smtClean="0"/>
              <a:t>Children included on family applications may also have old</a:t>
            </a:r>
            <a:r>
              <a:rPr lang="en-US" baseline="0" dirty="0" smtClean="0"/>
              <a:t> removal orders they don’t know about.  Usually a FOIA request is the best way to figure out your immigration history, but you should first consult with an immigration attorney to see if it’s safe to request the information.  </a:t>
            </a:r>
            <a:endParaRPr lang="en-US" dirty="0"/>
          </a:p>
        </p:txBody>
      </p:sp>
      <p:sp>
        <p:nvSpPr>
          <p:cNvPr id="4" name="Slide Number Placeholder 3"/>
          <p:cNvSpPr>
            <a:spLocks noGrp="1"/>
          </p:cNvSpPr>
          <p:nvPr>
            <p:ph type="sldNum" sz="quarter" idx="10"/>
          </p:nvPr>
        </p:nvSpPr>
        <p:spPr/>
        <p:txBody>
          <a:bodyPr/>
          <a:lstStyle/>
          <a:p>
            <a:fld id="{5A8F742B-9CBD-2645-8111-415332D8DB02}" type="slidenum">
              <a:rPr lang="en-US" smtClean="0"/>
              <a:t>22</a:t>
            </a:fld>
            <a:endParaRPr lang="en-US"/>
          </a:p>
        </p:txBody>
      </p:sp>
    </p:spTree>
    <p:extLst>
      <p:ext uri="{BB962C8B-B14F-4D97-AF65-F5344CB8AC3E}">
        <p14:creationId xmlns:p14="http://schemas.microsoft.com/office/powerpoint/2010/main" val="24377313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change from Obama’s priorities- only those with final orders dated on or</a:t>
            </a:r>
            <a:r>
              <a:rPr lang="en-US" baseline="0" dirty="0" smtClean="0"/>
              <a:t> after January 1, 2014 </a:t>
            </a:r>
          </a:p>
          <a:p>
            <a:r>
              <a:rPr lang="en-US" baseline="0" dirty="0" smtClean="0"/>
              <a:t>VERY important to consult with attorney b/c you might not be entitled to a hearing before an IJ if detained </a:t>
            </a:r>
            <a:endParaRPr lang="en-US" dirty="0" smtClean="0"/>
          </a:p>
          <a:p>
            <a:r>
              <a:rPr lang="en-US" dirty="0" smtClean="0"/>
              <a:t>Children included on family applications may also have old</a:t>
            </a:r>
            <a:r>
              <a:rPr lang="en-US" baseline="0" dirty="0" smtClean="0"/>
              <a:t> removal orders they don’t know about.  Usually a FOIA request is the best way to figure out your immigration history, but you should first consult with an immigration attorney to see if it’s safe to request the information.  </a:t>
            </a:r>
            <a:endParaRPr lang="en-US" dirty="0"/>
          </a:p>
        </p:txBody>
      </p:sp>
      <p:sp>
        <p:nvSpPr>
          <p:cNvPr id="4" name="Slide Number Placeholder 3"/>
          <p:cNvSpPr>
            <a:spLocks noGrp="1"/>
          </p:cNvSpPr>
          <p:nvPr>
            <p:ph type="sldNum" sz="quarter" idx="10"/>
          </p:nvPr>
        </p:nvSpPr>
        <p:spPr/>
        <p:txBody>
          <a:bodyPr/>
          <a:lstStyle/>
          <a:p>
            <a:fld id="{5A8F742B-9CBD-2645-8111-415332D8DB02}" type="slidenum">
              <a:rPr lang="en-US" smtClean="0"/>
              <a:t>23</a:t>
            </a:fld>
            <a:endParaRPr lang="en-US"/>
          </a:p>
        </p:txBody>
      </p:sp>
    </p:spTree>
    <p:extLst>
      <p:ext uri="{BB962C8B-B14F-4D97-AF65-F5344CB8AC3E}">
        <p14:creationId xmlns:p14="http://schemas.microsoft.com/office/powerpoint/2010/main" val="24377313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8F742B-9CBD-2645-8111-415332D8DB02}" type="slidenum">
              <a:rPr lang="en-US" smtClean="0"/>
              <a:t>24</a:t>
            </a:fld>
            <a:endParaRPr lang="en-US"/>
          </a:p>
        </p:txBody>
      </p:sp>
    </p:spTree>
    <p:extLst>
      <p:ext uri="{BB962C8B-B14F-4D97-AF65-F5344CB8AC3E}">
        <p14:creationId xmlns:p14="http://schemas.microsoft.com/office/powerpoint/2010/main" val="7649546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8F742B-9CBD-2645-8111-415332D8DB02}" type="slidenum">
              <a:rPr lang="en-US" smtClean="0"/>
              <a:t>25</a:t>
            </a:fld>
            <a:endParaRPr lang="en-US"/>
          </a:p>
        </p:txBody>
      </p:sp>
    </p:spTree>
    <p:extLst>
      <p:ext uri="{BB962C8B-B14F-4D97-AF65-F5344CB8AC3E}">
        <p14:creationId xmlns:p14="http://schemas.microsoft.com/office/powerpoint/2010/main" val="7649546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important</a:t>
            </a:r>
            <a:r>
              <a:rPr lang="en-US" baseline="0" dirty="0" smtClean="0"/>
              <a:t> to emphasize in an environment of fear. Constitutional rights can’t be changed or abolished by the President.  </a:t>
            </a:r>
            <a:endParaRPr lang="en-US" dirty="0"/>
          </a:p>
        </p:txBody>
      </p:sp>
      <p:sp>
        <p:nvSpPr>
          <p:cNvPr id="4" name="Slide Number Placeholder 3"/>
          <p:cNvSpPr>
            <a:spLocks noGrp="1"/>
          </p:cNvSpPr>
          <p:nvPr>
            <p:ph type="sldNum" sz="quarter" idx="10"/>
          </p:nvPr>
        </p:nvSpPr>
        <p:spPr/>
        <p:txBody>
          <a:bodyPr/>
          <a:lstStyle/>
          <a:p>
            <a:fld id="{5A8F742B-9CBD-2645-8111-415332D8DB02}" type="slidenum">
              <a:rPr lang="en-US" smtClean="0"/>
              <a:t>26</a:t>
            </a:fld>
            <a:endParaRPr lang="en-US"/>
          </a:p>
        </p:txBody>
      </p:sp>
    </p:spTree>
    <p:extLst>
      <p:ext uri="{BB962C8B-B14F-4D97-AF65-F5344CB8AC3E}">
        <p14:creationId xmlns:p14="http://schemas.microsoft.com/office/powerpoint/2010/main" val="6990870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Distribute</a:t>
            </a:r>
            <a:r>
              <a:rPr lang="en-US" baseline="0" dirty="0" smtClean="0"/>
              <a:t> red cards</a:t>
            </a:r>
          </a:p>
          <a:p>
            <a:r>
              <a:rPr lang="en-US" baseline="0" dirty="0" smtClean="0"/>
              <a:t>Right to remain silent is important because admission of alienage can be used as proof against you in removal proceedings.  </a:t>
            </a:r>
          </a:p>
          <a:p>
            <a:r>
              <a:rPr lang="en-US" baseline="0" dirty="0" smtClean="0"/>
              <a:t>False documents can open you up to criminal charges- very </a:t>
            </a:r>
            <a:r>
              <a:rPr lang="en-US" baseline="0" dirty="0" err="1" smtClean="0"/>
              <a:t>very</a:t>
            </a:r>
            <a:r>
              <a:rPr lang="en-US" baseline="0" dirty="0" smtClean="0"/>
              <a:t> important to not carry them.  </a:t>
            </a:r>
            <a:endParaRPr lang="en-US" dirty="0" smtClean="0"/>
          </a:p>
          <a:p>
            <a:endParaRPr lang="en-US" dirty="0"/>
          </a:p>
        </p:txBody>
      </p:sp>
      <p:sp>
        <p:nvSpPr>
          <p:cNvPr id="4" name="Slide Number Placeholder 3"/>
          <p:cNvSpPr>
            <a:spLocks noGrp="1"/>
          </p:cNvSpPr>
          <p:nvPr>
            <p:ph type="sldNum" sz="quarter" idx="10"/>
          </p:nvPr>
        </p:nvSpPr>
        <p:spPr/>
        <p:txBody>
          <a:bodyPr/>
          <a:lstStyle/>
          <a:p>
            <a:fld id="{5A8F742B-9CBD-2645-8111-415332D8DB02}" type="slidenum">
              <a:rPr lang="en-US" smtClean="0"/>
              <a:t>28</a:t>
            </a:fld>
            <a:endParaRPr lang="en-US"/>
          </a:p>
        </p:txBody>
      </p:sp>
    </p:spTree>
    <p:extLst>
      <p:ext uri="{BB962C8B-B14F-4D97-AF65-F5344CB8AC3E}">
        <p14:creationId xmlns:p14="http://schemas.microsoft.com/office/powerpoint/2010/main" val="18659957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Distribute</a:t>
            </a:r>
            <a:r>
              <a:rPr lang="en-US" baseline="0" dirty="0" smtClean="0"/>
              <a:t> red cards</a:t>
            </a:r>
          </a:p>
          <a:p>
            <a:r>
              <a:rPr lang="en-US" baseline="0" dirty="0" smtClean="0"/>
              <a:t>Right to remain silent is important because admission of alienage can be used as proof against you in removal proceedings.  </a:t>
            </a:r>
          </a:p>
          <a:p>
            <a:r>
              <a:rPr lang="en-US" baseline="0" dirty="0" smtClean="0"/>
              <a:t>False documents can open you up to criminal charges- very </a:t>
            </a:r>
            <a:r>
              <a:rPr lang="en-US" baseline="0" dirty="0" err="1" smtClean="0"/>
              <a:t>very</a:t>
            </a:r>
            <a:r>
              <a:rPr lang="en-US" baseline="0" dirty="0" smtClean="0"/>
              <a:t> important to not carry them.  </a:t>
            </a:r>
            <a:endParaRPr lang="en-US" dirty="0" smtClean="0"/>
          </a:p>
          <a:p>
            <a:endParaRPr lang="en-US" dirty="0"/>
          </a:p>
        </p:txBody>
      </p:sp>
      <p:sp>
        <p:nvSpPr>
          <p:cNvPr id="4" name="Slide Number Placeholder 3"/>
          <p:cNvSpPr>
            <a:spLocks noGrp="1"/>
          </p:cNvSpPr>
          <p:nvPr>
            <p:ph type="sldNum" sz="quarter" idx="10"/>
          </p:nvPr>
        </p:nvSpPr>
        <p:spPr/>
        <p:txBody>
          <a:bodyPr/>
          <a:lstStyle/>
          <a:p>
            <a:fld id="{5A8F742B-9CBD-2645-8111-415332D8DB02}" type="slidenum">
              <a:rPr lang="en-US" smtClean="0"/>
              <a:t>29</a:t>
            </a:fld>
            <a:endParaRPr lang="en-US"/>
          </a:p>
        </p:txBody>
      </p:sp>
    </p:spTree>
    <p:extLst>
      <p:ext uri="{BB962C8B-B14F-4D97-AF65-F5344CB8AC3E}">
        <p14:creationId xmlns:p14="http://schemas.microsoft.com/office/powerpoint/2010/main" val="18659957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should NOT carry</a:t>
            </a:r>
            <a:r>
              <a:rPr lang="en-US" baseline="0" dirty="0" smtClean="0"/>
              <a:t> false documents, as you may put yourself at risk of facing criminal charges.  </a:t>
            </a:r>
          </a:p>
          <a:p>
            <a:endParaRPr lang="en-US" dirty="0" smtClean="0"/>
          </a:p>
          <a:p>
            <a:r>
              <a:rPr lang="en-US" dirty="0" smtClean="0"/>
              <a:t>But if the documents are on your person and you are detained, they will be in ICE’s possession</a:t>
            </a:r>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5A8F742B-9CBD-2645-8111-415332D8DB02}" type="slidenum">
              <a:rPr lang="en-US" smtClean="0"/>
              <a:t>32</a:t>
            </a:fld>
            <a:endParaRPr lang="en-US"/>
          </a:p>
        </p:txBody>
      </p:sp>
    </p:spTree>
    <p:extLst>
      <p:ext uri="{BB962C8B-B14F-4D97-AF65-F5344CB8AC3E}">
        <p14:creationId xmlns:p14="http://schemas.microsoft.com/office/powerpoint/2010/main" val="842626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do these topics sound?  Are these the issues that have come up with your clients?  </a:t>
            </a:r>
            <a:endParaRPr lang="en-US" dirty="0"/>
          </a:p>
        </p:txBody>
      </p:sp>
      <p:sp>
        <p:nvSpPr>
          <p:cNvPr id="4" name="Slide Number Placeholder 3"/>
          <p:cNvSpPr>
            <a:spLocks noGrp="1"/>
          </p:cNvSpPr>
          <p:nvPr>
            <p:ph type="sldNum" sz="quarter" idx="10"/>
          </p:nvPr>
        </p:nvSpPr>
        <p:spPr/>
        <p:txBody>
          <a:bodyPr/>
          <a:lstStyle/>
          <a:p>
            <a:fld id="{5A8F742B-9CBD-2645-8111-415332D8DB02}" type="slidenum">
              <a:rPr lang="en-US" smtClean="0"/>
              <a:t>3</a:t>
            </a:fld>
            <a:endParaRPr lang="en-US"/>
          </a:p>
        </p:txBody>
      </p:sp>
    </p:spTree>
    <p:extLst>
      <p:ext uri="{BB962C8B-B14F-4D97-AF65-F5344CB8AC3E}">
        <p14:creationId xmlns:p14="http://schemas.microsoft.com/office/powerpoint/2010/main" val="33154623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You should NOT carry</a:t>
            </a:r>
            <a:r>
              <a:rPr lang="en-US" baseline="0" dirty="0" smtClean="0"/>
              <a:t> false documents, as you may put yourself at risk of facing criminal charges.  </a:t>
            </a:r>
            <a:endParaRPr lang="en-US" dirty="0" smtClean="0"/>
          </a:p>
          <a:p>
            <a:endParaRPr lang="en-US" dirty="0" smtClean="0"/>
          </a:p>
          <a:p>
            <a:r>
              <a:rPr lang="en-US" dirty="0" smtClean="0"/>
              <a:t>But if the documents are on your person and you are detained, they will be in ICE’s possession</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5A8F742B-9CBD-2645-8111-415332D8DB02}" type="slidenum">
              <a:rPr lang="en-US" smtClean="0"/>
              <a:t>33</a:t>
            </a:fld>
            <a:endParaRPr lang="en-US"/>
          </a:p>
        </p:txBody>
      </p:sp>
    </p:spTree>
    <p:extLst>
      <p:ext uri="{BB962C8B-B14F-4D97-AF65-F5344CB8AC3E}">
        <p14:creationId xmlns:p14="http://schemas.microsoft.com/office/powerpoint/2010/main" val="6506461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Sensitive locations policies are</a:t>
            </a:r>
            <a:r>
              <a:rPr lang="en-US" baseline="0" dirty="0" smtClean="0"/>
              <a:t> being considered by local jurisdictions– pending </a:t>
            </a:r>
          </a:p>
          <a:p>
            <a:r>
              <a:rPr lang="en-US" baseline="0" dirty="0" smtClean="0"/>
              <a:t>The judicial order must be signed by a JUDGE and be a SEARCH warrant- not an arrest warrant </a:t>
            </a:r>
            <a:endParaRPr lang="en-US" dirty="0" smtClean="0"/>
          </a:p>
          <a:p>
            <a:r>
              <a:rPr lang="en-US" dirty="0" smtClean="0"/>
              <a:t>Warrant exceptions exist under certain “exigent circumstances” (which generally would not include civil immigration enforcement) </a:t>
            </a:r>
          </a:p>
          <a:p>
            <a:r>
              <a:rPr lang="en-US" dirty="0" smtClean="0"/>
              <a:t>If</a:t>
            </a:r>
            <a:r>
              <a:rPr lang="en-US" baseline="0" dirty="0" smtClean="0"/>
              <a:t> ICE violates your right, try to write down the officer’s name and badge number </a:t>
            </a:r>
          </a:p>
          <a:p>
            <a:r>
              <a:rPr lang="en-US" baseline="0" dirty="0" smtClean="0"/>
              <a:t>ICE warrants are valid ONLY in public- not as a means to gain entry into your home </a:t>
            </a:r>
            <a:endParaRPr lang="en-US" dirty="0"/>
          </a:p>
        </p:txBody>
      </p:sp>
      <p:sp>
        <p:nvSpPr>
          <p:cNvPr id="4" name="Slide Number Placeholder 3"/>
          <p:cNvSpPr>
            <a:spLocks noGrp="1"/>
          </p:cNvSpPr>
          <p:nvPr>
            <p:ph type="sldNum" sz="quarter" idx="10"/>
          </p:nvPr>
        </p:nvSpPr>
        <p:spPr/>
        <p:txBody>
          <a:bodyPr/>
          <a:lstStyle/>
          <a:p>
            <a:fld id="{5A8F742B-9CBD-2645-8111-415332D8DB02}" type="slidenum">
              <a:rPr lang="en-US" smtClean="0"/>
              <a:t>34</a:t>
            </a:fld>
            <a:endParaRPr lang="en-US"/>
          </a:p>
        </p:txBody>
      </p:sp>
    </p:spTree>
    <p:extLst>
      <p:ext uri="{BB962C8B-B14F-4D97-AF65-F5344CB8AC3E}">
        <p14:creationId xmlns:p14="http://schemas.microsoft.com/office/powerpoint/2010/main" val="34718291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Sensitive locations policies are</a:t>
            </a:r>
            <a:r>
              <a:rPr lang="en-US" baseline="0" dirty="0" smtClean="0"/>
              <a:t> being considered by local jurisdictions– pending </a:t>
            </a:r>
            <a:endParaRPr lang="en-US" dirty="0" smtClean="0"/>
          </a:p>
          <a:p>
            <a:r>
              <a:rPr lang="en-US" dirty="0" smtClean="0"/>
              <a:t>Warrant exceptions exist under certain “exigent circumstances” (which generally would not include civil immigration enforcement) </a:t>
            </a:r>
          </a:p>
          <a:p>
            <a:r>
              <a:rPr lang="en-US" dirty="0" smtClean="0"/>
              <a:t>If</a:t>
            </a:r>
            <a:r>
              <a:rPr lang="en-US" baseline="0" dirty="0" smtClean="0"/>
              <a:t> ICE violates your right, try to write down the officer’s name and badge number </a:t>
            </a:r>
          </a:p>
          <a:p>
            <a:r>
              <a:rPr lang="en-US" baseline="0" dirty="0" smtClean="0"/>
              <a:t>ICE warrants are valid ONLY in public- not as a means to gain entry into your home </a:t>
            </a:r>
            <a:endParaRPr lang="en-US" dirty="0"/>
          </a:p>
        </p:txBody>
      </p:sp>
      <p:sp>
        <p:nvSpPr>
          <p:cNvPr id="4" name="Slide Number Placeholder 3"/>
          <p:cNvSpPr>
            <a:spLocks noGrp="1"/>
          </p:cNvSpPr>
          <p:nvPr>
            <p:ph type="sldNum" sz="quarter" idx="10"/>
          </p:nvPr>
        </p:nvSpPr>
        <p:spPr/>
        <p:txBody>
          <a:bodyPr/>
          <a:lstStyle/>
          <a:p>
            <a:fld id="{5A8F742B-9CBD-2645-8111-415332D8DB02}" type="slidenum">
              <a:rPr lang="en-US" smtClean="0"/>
              <a:t>35</a:t>
            </a:fld>
            <a:endParaRPr lang="en-US"/>
          </a:p>
        </p:txBody>
      </p:sp>
    </p:spTree>
    <p:extLst>
      <p:ext uri="{BB962C8B-B14F-4D97-AF65-F5344CB8AC3E}">
        <p14:creationId xmlns:p14="http://schemas.microsoft.com/office/powerpoint/2010/main" val="34718291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SEARCH WARRANT- valid to gain entry into a home (if correct</a:t>
            </a:r>
            <a:r>
              <a:rPr lang="en-US" baseline="0" dirty="0" smtClean="0"/>
              <a:t> information and signed by a judge) ONLY for the purpose of finding what is mentioned in the order (usually a person’s name, could also mention documents or materials)</a:t>
            </a:r>
          </a:p>
          <a:p>
            <a:r>
              <a:rPr lang="en-US" baseline="0" dirty="0" smtClean="0"/>
              <a:t>ICE ARREST WARRANT- NOT valid to gain entry into a home, </a:t>
            </a:r>
            <a:r>
              <a:rPr lang="en-US" u="sng" baseline="0" dirty="0" smtClean="0"/>
              <a:t>can</a:t>
            </a:r>
            <a:r>
              <a:rPr lang="en-US" u="none" baseline="0" dirty="0" smtClean="0"/>
              <a:t> be used in public to detain the person named in the warrant </a:t>
            </a:r>
            <a:endParaRPr lang="en-US" dirty="0"/>
          </a:p>
        </p:txBody>
      </p:sp>
      <p:sp>
        <p:nvSpPr>
          <p:cNvPr id="4" name="Slide Number Placeholder 3"/>
          <p:cNvSpPr>
            <a:spLocks noGrp="1"/>
          </p:cNvSpPr>
          <p:nvPr>
            <p:ph type="sldNum" sz="quarter" idx="10"/>
          </p:nvPr>
        </p:nvSpPr>
        <p:spPr/>
        <p:txBody>
          <a:bodyPr/>
          <a:lstStyle/>
          <a:p>
            <a:fld id="{5A8F742B-9CBD-2645-8111-415332D8DB02}" type="slidenum">
              <a:rPr lang="en-US" smtClean="0"/>
              <a:t>40</a:t>
            </a:fld>
            <a:endParaRPr lang="en-US"/>
          </a:p>
        </p:txBody>
      </p:sp>
    </p:spTree>
    <p:extLst>
      <p:ext uri="{BB962C8B-B14F-4D97-AF65-F5344CB8AC3E}">
        <p14:creationId xmlns:p14="http://schemas.microsoft.com/office/powerpoint/2010/main" val="27862693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baseline="0" dirty="0" smtClean="0"/>
              <a:t>It’s important to not interfere with law enforcement action, but details of rights violations may be helpful to the detained person later on.  Badge numbers and officer names are particularly helpful if available.   </a:t>
            </a:r>
            <a:endParaRPr lang="en-US" dirty="0"/>
          </a:p>
        </p:txBody>
      </p:sp>
      <p:sp>
        <p:nvSpPr>
          <p:cNvPr id="4" name="Slide Number Placeholder 3"/>
          <p:cNvSpPr>
            <a:spLocks noGrp="1"/>
          </p:cNvSpPr>
          <p:nvPr>
            <p:ph type="sldNum" sz="quarter" idx="10"/>
          </p:nvPr>
        </p:nvSpPr>
        <p:spPr/>
        <p:txBody>
          <a:bodyPr/>
          <a:lstStyle/>
          <a:p>
            <a:fld id="{5A8F742B-9CBD-2645-8111-415332D8DB02}" type="slidenum">
              <a:rPr lang="en-US" smtClean="0"/>
              <a:t>41</a:t>
            </a:fld>
            <a:endParaRPr lang="en-US"/>
          </a:p>
        </p:txBody>
      </p:sp>
    </p:spTree>
    <p:extLst>
      <p:ext uri="{BB962C8B-B14F-4D97-AF65-F5344CB8AC3E}">
        <p14:creationId xmlns:p14="http://schemas.microsoft.com/office/powerpoint/2010/main" val="34345496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baseline="0" dirty="0" smtClean="0"/>
              <a:t>It’s important to not interfere with law enforcement action, but details of rights violations may be helpful to the detained person later on.  Badge numbers and officer names are particularly helpful if available.   </a:t>
            </a:r>
            <a:endParaRPr lang="en-US" dirty="0"/>
          </a:p>
        </p:txBody>
      </p:sp>
      <p:sp>
        <p:nvSpPr>
          <p:cNvPr id="4" name="Slide Number Placeholder 3"/>
          <p:cNvSpPr>
            <a:spLocks noGrp="1"/>
          </p:cNvSpPr>
          <p:nvPr>
            <p:ph type="sldNum" sz="quarter" idx="10"/>
          </p:nvPr>
        </p:nvSpPr>
        <p:spPr/>
        <p:txBody>
          <a:bodyPr/>
          <a:lstStyle/>
          <a:p>
            <a:fld id="{5A8F742B-9CBD-2645-8111-415332D8DB02}" type="slidenum">
              <a:rPr lang="en-US" smtClean="0"/>
              <a:t>42</a:t>
            </a:fld>
            <a:endParaRPr lang="en-US"/>
          </a:p>
        </p:txBody>
      </p:sp>
    </p:spTree>
    <p:extLst>
      <p:ext uri="{BB962C8B-B14F-4D97-AF65-F5344CB8AC3E}">
        <p14:creationId xmlns:p14="http://schemas.microsoft.com/office/powerpoint/2010/main" val="36077966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of the uncertain future, it’s not a bad</a:t>
            </a:r>
            <a:r>
              <a:rPr lang="en-US" baseline="0" dirty="0" smtClean="0"/>
              <a:t> idea to make a safety plan in case you or a loved one is placed in removal proceedings.  </a:t>
            </a:r>
          </a:p>
          <a:p>
            <a:r>
              <a:rPr lang="en-US" baseline="0" dirty="0" smtClean="0"/>
              <a:t>Caregiver’s authorization- does not affect your rights as a parent, but allows a non-parent relative enroll child in school and make school-related decisions on your child’s behalf in your absence.  </a:t>
            </a:r>
          </a:p>
          <a:p>
            <a:pPr defTabSz="465887">
              <a:defRPr/>
            </a:pPr>
            <a:r>
              <a:rPr lang="en-US" baseline="0" dirty="0" smtClean="0"/>
              <a:t>LAUSD form- available online and also through school office.  </a:t>
            </a:r>
          </a:p>
          <a:p>
            <a:r>
              <a:rPr lang="en-US" baseline="0" dirty="0" smtClean="0"/>
              <a:t>ICE has the discretion to not detain primary caregivers of minor children (though they can detain you and likely will if you have criminal history) </a:t>
            </a:r>
          </a:p>
        </p:txBody>
      </p:sp>
      <p:sp>
        <p:nvSpPr>
          <p:cNvPr id="4" name="Slide Number Placeholder 3"/>
          <p:cNvSpPr>
            <a:spLocks noGrp="1"/>
          </p:cNvSpPr>
          <p:nvPr>
            <p:ph type="sldNum" sz="quarter" idx="10"/>
          </p:nvPr>
        </p:nvSpPr>
        <p:spPr/>
        <p:txBody>
          <a:bodyPr/>
          <a:lstStyle/>
          <a:p>
            <a:fld id="{5A8F742B-9CBD-2645-8111-415332D8DB02}" type="slidenum">
              <a:rPr lang="en-US" smtClean="0"/>
              <a:t>43</a:t>
            </a:fld>
            <a:endParaRPr lang="en-US"/>
          </a:p>
        </p:txBody>
      </p:sp>
    </p:spTree>
    <p:extLst>
      <p:ext uri="{BB962C8B-B14F-4D97-AF65-F5344CB8AC3E}">
        <p14:creationId xmlns:p14="http://schemas.microsoft.com/office/powerpoint/2010/main" val="7720497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of the uncertain future, it’s not a bad</a:t>
            </a:r>
            <a:r>
              <a:rPr lang="en-US" baseline="0" dirty="0" smtClean="0"/>
              <a:t> idea to make a safety plan in case you or a loved one is placed in removal proceedings.  </a:t>
            </a:r>
          </a:p>
          <a:p>
            <a:r>
              <a:rPr lang="en-US" baseline="0" dirty="0" smtClean="0"/>
              <a:t>Caregiver’s authorization- does not affect your rights as a parent, but allows a non-parent relative enroll child in school and make school-related decisions on your child’s behalf in your absence.  </a:t>
            </a:r>
          </a:p>
          <a:p>
            <a:pPr defTabSz="465887">
              <a:defRPr/>
            </a:pPr>
            <a:r>
              <a:rPr lang="en-US" baseline="0" dirty="0" smtClean="0"/>
              <a:t>LAUSD form- available online and also through school office.  </a:t>
            </a:r>
          </a:p>
          <a:p>
            <a:r>
              <a:rPr lang="en-US" baseline="0" dirty="0" smtClean="0"/>
              <a:t>ICE has the discretion to not detain primary caregivers of minor children (though they can detain you and likely will if you have criminal history) </a:t>
            </a:r>
          </a:p>
        </p:txBody>
      </p:sp>
      <p:sp>
        <p:nvSpPr>
          <p:cNvPr id="4" name="Slide Number Placeholder 3"/>
          <p:cNvSpPr>
            <a:spLocks noGrp="1"/>
          </p:cNvSpPr>
          <p:nvPr>
            <p:ph type="sldNum" sz="quarter" idx="10"/>
          </p:nvPr>
        </p:nvSpPr>
        <p:spPr/>
        <p:txBody>
          <a:bodyPr/>
          <a:lstStyle/>
          <a:p>
            <a:fld id="{5A8F742B-9CBD-2645-8111-415332D8DB02}" type="slidenum">
              <a:rPr lang="en-US" smtClean="0"/>
              <a:t>44</a:t>
            </a:fld>
            <a:endParaRPr lang="en-US"/>
          </a:p>
        </p:txBody>
      </p:sp>
    </p:spTree>
    <p:extLst>
      <p:ext uri="{BB962C8B-B14F-4D97-AF65-F5344CB8AC3E}">
        <p14:creationId xmlns:p14="http://schemas.microsoft.com/office/powerpoint/2010/main" val="7720497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8F742B-9CBD-2645-8111-415332D8DB02}" type="slidenum">
              <a:rPr lang="en-US" smtClean="0"/>
              <a:t>45</a:t>
            </a:fld>
            <a:endParaRPr lang="en-US"/>
          </a:p>
        </p:txBody>
      </p:sp>
    </p:spTree>
    <p:extLst>
      <p:ext uri="{BB962C8B-B14F-4D97-AF65-F5344CB8AC3E}">
        <p14:creationId xmlns:p14="http://schemas.microsoft.com/office/powerpoint/2010/main" val="731773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do these topics sound?  Are these the issues that have come up with your clients?  </a:t>
            </a:r>
            <a:endParaRPr lang="en-US" dirty="0"/>
          </a:p>
        </p:txBody>
      </p:sp>
      <p:sp>
        <p:nvSpPr>
          <p:cNvPr id="4" name="Slide Number Placeholder 3"/>
          <p:cNvSpPr>
            <a:spLocks noGrp="1"/>
          </p:cNvSpPr>
          <p:nvPr>
            <p:ph type="sldNum" sz="quarter" idx="10"/>
          </p:nvPr>
        </p:nvSpPr>
        <p:spPr/>
        <p:txBody>
          <a:bodyPr/>
          <a:lstStyle/>
          <a:p>
            <a:fld id="{5A8F742B-9CBD-2645-8111-415332D8DB02}" type="slidenum">
              <a:rPr lang="en-US" smtClean="0"/>
              <a:t>4</a:t>
            </a:fld>
            <a:endParaRPr lang="en-US"/>
          </a:p>
        </p:txBody>
      </p:sp>
    </p:spTree>
    <p:extLst>
      <p:ext uri="{BB962C8B-B14F-4D97-AF65-F5344CB8AC3E}">
        <p14:creationId xmlns:p14="http://schemas.microsoft.com/office/powerpoint/2010/main" val="3315462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Immigrant Rights Project </a:t>
            </a:r>
            <a:r>
              <a:rPr lang="en-US" baseline="0" dirty="0" smtClean="0"/>
              <a:t>does not do family petitions or general immigration consultations outside of these areas, but we have a list of low-cost consultations to distribute </a:t>
            </a:r>
            <a:endParaRPr lang="en-US" dirty="0"/>
          </a:p>
        </p:txBody>
      </p:sp>
      <p:sp>
        <p:nvSpPr>
          <p:cNvPr id="4" name="Slide Number Placeholder 3"/>
          <p:cNvSpPr>
            <a:spLocks noGrp="1"/>
          </p:cNvSpPr>
          <p:nvPr>
            <p:ph type="sldNum" sz="quarter" idx="10"/>
          </p:nvPr>
        </p:nvSpPr>
        <p:spPr/>
        <p:txBody>
          <a:bodyPr/>
          <a:lstStyle/>
          <a:p>
            <a:fld id="{5A8F742B-9CBD-2645-8111-415332D8DB02}" type="slidenum">
              <a:rPr lang="en-US" smtClean="0"/>
              <a:t>5</a:t>
            </a:fld>
            <a:endParaRPr lang="en-US"/>
          </a:p>
        </p:txBody>
      </p:sp>
    </p:spTree>
    <p:extLst>
      <p:ext uri="{BB962C8B-B14F-4D97-AF65-F5344CB8AC3E}">
        <p14:creationId xmlns:p14="http://schemas.microsoft.com/office/powerpoint/2010/main" val="2043107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We know the President-elect ran on a campaign platform that included many anti-immigrant proposals, including a ramping up of deportations, the elimination of DACA, and the construction of a border wall between the US and Mexico.  So far ALL he</a:t>
            </a:r>
            <a:r>
              <a:rPr lang="en-US" baseline="0" dirty="0" smtClean="0"/>
              <a:t> has done is 1) promise to build a border wall, 2) reset deportation priorities.  He has NOT ended DACA (though he might) and he has NOT ended the refugee program (though he might).  </a:t>
            </a:r>
            <a:endParaRPr lang="en-US" dirty="0" smtClean="0"/>
          </a:p>
          <a:p>
            <a:pPr lvl="1"/>
            <a:r>
              <a:rPr lang="en-US" dirty="0" smtClean="0"/>
              <a:t>We know that local governments- including both the state of California and the city and county of Los Angeles- are evaluating what steps they can take to protect immigrant communities </a:t>
            </a:r>
          </a:p>
        </p:txBody>
      </p:sp>
      <p:sp>
        <p:nvSpPr>
          <p:cNvPr id="4" name="Slide Number Placeholder 3"/>
          <p:cNvSpPr>
            <a:spLocks noGrp="1"/>
          </p:cNvSpPr>
          <p:nvPr>
            <p:ph type="sldNum" sz="quarter" idx="10"/>
          </p:nvPr>
        </p:nvSpPr>
        <p:spPr/>
        <p:txBody>
          <a:bodyPr/>
          <a:lstStyle/>
          <a:p>
            <a:fld id="{5A8F742B-9CBD-2645-8111-415332D8DB02}" type="slidenum">
              <a:rPr lang="en-US" smtClean="0"/>
              <a:t>6</a:t>
            </a:fld>
            <a:endParaRPr lang="en-US"/>
          </a:p>
        </p:txBody>
      </p:sp>
    </p:spTree>
    <p:extLst>
      <p:ext uri="{BB962C8B-B14F-4D97-AF65-F5344CB8AC3E}">
        <p14:creationId xmlns:p14="http://schemas.microsoft.com/office/powerpoint/2010/main" val="984228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We know the President-elect ran on a campaign platform that included many anti-immigrant proposals, including a ramping up of deportations, the elimination of DACA, and the construction of a border wall between the US and Mexico.  So far ALL he</a:t>
            </a:r>
            <a:r>
              <a:rPr lang="en-US" baseline="0" dirty="0" smtClean="0"/>
              <a:t> has done is 1) promise to build a border wall, 2) reset deportation priorities.  He has NOT ended DACA (though he might) and he has NOT ended the refugee program (though he might).  </a:t>
            </a:r>
            <a:endParaRPr lang="en-US" dirty="0" smtClean="0"/>
          </a:p>
          <a:p>
            <a:pPr lvl="1"/>
            <a:r>
              <a:rPr lang="en-US" dirty="0" smtClean="0"/>
              <a:t>We know that local governments- including both the state of California and the city and county of Los Angeles- are evaluating what steps they can take to protect immigrant communities </a:t>
            </a:r>
          </a:p>
        </p:txBody>
      </p:sp>
      <p:sp>
        <p:nvSpPr>
          <p:cNvPr id="4" name="Slide Number Placeholder 3"/>
          <p:cNvSpPr>
            <a:spLocks noGrp="1"/>
          </p:cNvSpPr>
          <p:nvPr>
            <p:ph type="sldNum" sz="quarter" idx="10"/>
          </p:nvPr>
        </p:nvSpPr>
        <p:spPr/>
        <p:txBody>
          <a:bodyPr/>
          <a:lstStyle/>
          <a:p>
            <a:fld id="{5A8F742B-9CBD-2645-8111-415332D8DB02}" type="slidenum">
              <a:rPr lang="en-US" smtClean="0"/>
              <a:t>7</a:t>
            </a:fld>
            <a:endParaRPr lang="en-US"/>
          </a:p>
        </p:txBody>
      </p:sp>
    </p:spTree>
    <p:extLst>
      <p:ext uri="{BB962C8B-B14F-4D97-AF65-F5344CB8AC3E}">
        <p14:creationId xmlns:p14="http://schemas.microsoft.com/office/powerpoint/2010/main" val="984228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Family based petitions- spouses, parents, children, &amp; siblings </a:t>
            </a:r>
          </a:p>
          <a:p>
            <a:pPr lvl="1"/>
            <a:r>
              <a:rPr lang="en-US" dirty="0" smtClean="0"/>
              <a:t>Employer petitions </a:t>
            </a:r>
          </a:p>
          <a:p>
            <a:pPr lvl="1"/>
            <a:r>
              <a:rPr lang="en-US" dirty="0" smtClean="0"/>
              <a:t>Humanitarian benefits</a:t>
            </a:r>
          </a:p>
          <a:p>
            <a:pPr lvl="2"/>
            <a:r>
              <a:rPr lang="en-US" dirty="0" smtClean="0"/>
              <a:t>Asylum, withholding, and the Convention Against Torture (CAT)</a:t>
            </a:r>
          </a:p>
          <a:p>
            <a:pPr lvl="2"/>
            <a:r>
              <a:rPr lang="en-US" dirty="0" smtClean="0"/>
              <a:t>U- and T- visas; VAWA </a:t>
            </a:r>
          </a:p>
          <a:p>
            <a:pPr lvl="2"/>
            <a:r>
              <a:rPr lang="en-US" dirty="0" smtClean="0"/>
              <a:t>Special Immigrant Juvenile Status (SIJS) </a:t>
            </a:r>
          </a:p>
          <a:p>
            <a:pPr lvl="2"/>
            <a:r>
              <a:rPr lang="en-US" dirty="0" smtClean="0"/>
              <a:t>Cancellation of removal [ONLY in removal proceedings]</a:t>
            </a:r>
          </a:p>
          <a:p>
            <a:endParaRPr lang="en-US" dirty="0" smtClean="0"/>
          </a:p>
          <a:p>
            <a:endParaRPr lang="en-US" dirty="0" smtClean="0"/>
          </a:p>
          <a:p>
            <a:r>
              <a:rPr lang="en-US" dirty="0" smtClean="0"/>
              <a:t>Many</a:t>
            </a:r>
            <a:r>
              <a:rPr lang="en-US" baseline="0" dirty="0" smtClean="0"/>
              <a:t> </a:t>
            </a:r>
            <a:r>
              <a:rPr lang="en-US" baseline="0" dirty="0" err="1" smtClean="0"/>
              <a:t>MANY</a:t>
            </a:r>
            <a:r>
              <a:rPr lang="en-US" baseline="0" dirty="0" smtClean="0"/>
              <a:t> complications and roadblocks to these forms of relief- especially for people who have lived in this country without permission for a period of time (and even more so if you entered without inspection- most Mexicans and Central Americans).  </a:t>
            </a:r>
          </a:p>
          <a:p>
            <a:r>
              <a:rPr lang="en-US" baseline="0" dirty="0" smtClean="0"/>
              <a:t>Most types of humanitarian relief are also discretionary </a:t>
            </a:r>
            <a:endParaRPr lang="en-US" dirty="0"/>
          </a:p>
        </p:txBody>
      </p:sp>
      <p:sp>
        <p:nvSpPr>
          <p:cNvPr id="4" name="Slide Number Placeholder 3"/>
          <p:cNvSpPr>
            <a:spLocks noGrp="1"/>
          </p:cNvSpPr>
          <p:nvPr>
            <p:ph type="sldNum" sz="quarter" idx="10"/>
          </p:nvPr>
        </p:nvSpPr>
        <p:spPr/>
        <p:txBody>
          <a:bodyPr/>
          <a:lstStyle/>
          <a:p>
            <a:fld id="{5A8F742B-9CBD-2645-8111-415332D8DB02}" type="slidenum">
              <a:rPr lang="en-US" smtClean="0"/>
              <a:t>8</a:t>
            </a:fld>
            <a:endParaRPr lang="en-US"/>
          </a:p>
        </p:txBody>
      </p:sp>
    </p:spTree>
    <p:extLst>
      <p:ext uri="{BB962C8B-B14F-4D97-AF65-F5344CB8AC3E}">
        <p14:creationId xmlns:p14="http://schemas.microsoft.com/office/powerpoint/2010/main" val="34927080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Family based petitions- spouses, parents, children, &amp; siblings </a:t>
            </a:r>
          </a:p>
          <a:p>
            <a:pPr lvl="1"/>
            <a:r>
              <a:rPr lang="en-US" dirty="0" smtClean="0"/>
              <a:t>Employer petitions </a:t>
            </a:r>
          </a:p>
          <a:p>
            <a:pPr lvl="1"/>
            <a:r>
              <a:rPr lang="en-US" dirty="0" smtClean="0"/>
              <a:t>Humanitarian benefits</a:t>
            </a:r>
          </a:p>
          <a:p>
            <a:pPr lvl="2"/>
            <a:r>
              <a:rPr lang="en-US" dirty="0" smtClean="0"/>
              <a:t>Asylum, withholding, and the Convention Against Torture (CAT)</a:t>
            </a:r>
          </a:p>
          <a:p>
            <a:pPr lvl="2"/>
            <a:r>
              <a:rPr lang="en-US" dirty="0" smtClean="0"/>
              <a:t>U- and T- visas; VAWA </a:t>
            </a:r>
          </a:p>
          <a:p>
            <a:pPr lvl="2"/>
            <a:r>
              <a:rPr lang="en-US" dirty="0" smtClean="0"/>
              <a:t>Special Immigrant Juvenile Status (SIJS) </a:t>
            </a:r>
          </a:p>
          <a:p>
            <a:pPr lvl="2"/>
            <a:r>
              <a:rPr lang="en-US" dirty="0" smtClean="0"/>
              <a:t>Cancellation of removal [ONLY in removal proceedings]</a:t>
            </a:r>
          </a:p>
          <a:p>
            <a:endParaRPr lang="en-US" dirty="0" smtClean="0"/>
          </a:p>
          <a:p>
            <a:endParaRPr lang="en-US" dirty="0" smtClean="0"/>
          </a:p>
          <a:p>
            <a:r>
              <a:rPr lang="en-US" dirty="0" smtClean="0"/>
              <a:t>Many</a:t>
            </a:r>
            <a:r>
              <a:rPr lang="en-US" baseline="0" dirty="0" smtClean="0"/>
              <a:t> </a:t>
            </a:r>
            <a:r>
              <a:rPr lang="en-US" baseline="0" dirty="0" err="1" smtClean="0"/>
              <a:t>MANY</a:t>
            </a:r>
            <a:r>
              <a:rPr lang="en-US" baseline="0" dirty="0" smtClean="0"/>
              <a:t> complications and roadblocks to these forms of relief- especially for people who have lived in this country without permission for a period of time (and even more so if you entered without inspection- most Mexicans and Central Americans).  </a:t>
            </a:r>
          </a:p>
          <a:p>
            <a:r>
              <a:rPr lang="en-US" baseline="0" dirty="0" smtClean="0"/>
              <a:t>Most types of humanitarian relief are also discretionary </a:t>
            </a:r>
            <a:endParaRPr lang="en-US" dirty="0"/>
          </a:p>
        </p:txBody>
      </p:sp>
      <p:sp>
        <p:nvSpPr>
          <p:cNvPr id="4" name="Slide Number Placeholder 3"/>
          <p:cNvSpPr>
            <a:spLocks noGrp="1"/>
          </p:cNvSpPr>
          <p:nvPr>
            <p:ph type="sldNum" sz="quarter" idx="10"/>
          </p:nvPr>
        </p:nvSpPr>
        <p:spPr/>
        <p:txBody>
          <a:bodyPr/>
          <a:lstStyle/>
          <a:p>
            <a:fld id="{5A8F742B-9CBD-2645-8111-415332D8DB02}" type="slidenum">
              <a:rPr lang="en-US" smtClean="0"/>
              <a:t>9</a:t>
            </a:fld>
            <a:endParaRPr lang="en-US"/>
          </a:p>
        </p:txBody>
      </p:sp>
    </p:spTree>
    <p:extLst>
      <p:ext uri="{BB962C8B-B14F-4D97-AF65-F5344CB8AC3E}">
        <p14:creationId xmlns:p14="http://schemas.microsoft.com/office/powerpoint/2010/main" val="3492708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4D8DEE8-7A87-4E01-8ADE-4C49CDD43F74}" type="datetime1">
              <a:rPr lang="en-US" smtClean="0"/>
              <a:pPr/>
              <a:t>3/20/2017</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pPr algn="r"/>
            <a:fld id="{F7886C9C-DC18-4195-8FD5-A50AA931D419}" type="slidenum">
              <a:rPr lang="en-US" smtClean="0"/>
              <a:pPr algn="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8F9461-E3EB-40CD-B93F-E5CBBBD8E0BA}" type="datetimeFigureOut">
              <a:rPr lang="en-US" smtClean="0"/>
              <a:pPr/>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7543-9AAE-4E9F-B28C-4FCCFD07D4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578FA3-38AD-400D-A4D2-18E8EF129E5F}" type="datetime1">
              <a:rPr lang="en-US" smtClean="0"/>
              <a:pPr/>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7886C9C-DC18-4195-8FD5-A50AA931D41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EFF424-F111-43CB-9C75-D52325012943}" type="datetime1">
              <a:rPr lang="en-US" smtClean="0"/>
              <a:pPr/>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74A8BBF0-342D-409A-9C0A-B1B451E92883}" type="datetime1">
              <a:rPr lang="en-US" smtClean="0"/>
              <a:pPr/>
              <a:t>3/20/2017</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pPr algn="r"/>
            <a:fld id="{F7886C9C-DC18-4195-8FD5-A50AA931D419}" type="slidenum">
              <a:rPr lang="en-US" smtClean="0"/>
              <a:pPr algn="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5DA190-4BDC-4D39-B5BB-A14B3E8B1B3D}" type="datetime1">
              <a:rPr lang="en-US" smtClean="0"/>
              <a:pPr/>
              <a:t>3/20/2017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1D52F2-9B11-4FC0-9217-7D20B3AC9849}" type="datetime1">
              <a:rPr lang="en-US" smtClean="0"/>
              <a:pPr/>
              <a:t>3/20/2017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CF13737-8506-438E-ABC0-0BE7E06DCCA6}" type="datetime1">
              <a:rPr lang="en-US" smtClean="0"/>
              <a:pPr/>
              <a:t>3/20/2017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41D58AA-1C84-40C9-BFEE-631CCB17636C}" type="datetime1">
              <a:rPr lang="en-US" smtClean="0"/>
              <a:pPr/>
              <a:t>3/20/2017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6542C1-4E96-413B-B72E-6C4B39D85C9D}" type="datetime1">
              <a:rPr lang="en-US" smtClean="0"/>
              <a:pPr/>
              <a:t>3/20/2017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7886C9C-DC18-4195-8FD5-A50AA931D419}"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542AA2-D442-471A-9D69-80392E1E581D}" type="datetime1">
              <a:rPr lang="en-US" smtClean="0"/>
              <a:pPr/>
              <a:t>3/20/2017</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C43563C-D9B3-4432-B336-144C997D6215}" type="datetime1">
              <a:rPr lang="en-US" smtClean="0"/>
              <a:pPr/>
              <a:t>3/20/2017</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algn="r"/>
            <a:fld id="{F7886C9C-DC18-4195-8FD5-A50AA931D419}"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Public Counsel</a:t>
            </a:r>
          </a:p>
        </p:txBody>
      </p:sp>
      <p:sp>
        <p:nvSpPr>
          <p:cNvPr id="3" name="Title 2"/>
          <p:cNvSpPr>
            <a:spLocks noGrp="1"/>
          </p:cNvSpPr>
          <p:nvPr>
            <p:ph type="title"/>
          </p:nvPr>
        </p:nvSpPr>
        <p:spPr>
          <a:xfrm>
            <a:off x="457200" y="2052960"/>
            <a:ext cx="6324600" cy="1828800"/>
          </a:xfrm>
        </p:spPr>
        <p:txBody>
          <a:bodyPr/>
          <a:lstStyle/>
          <a:p>
            <a:r>
              <a:rPr lang="en-US" sz="4000" dirty="0" smtClean="0"/>
              <a:t>CONOZCA SUS DERECHOS</a:t>
            </a:r>
            <a:r>
              <a:rPr lang="en-US" dirty="0" smtClean="0"/>
              <a:t/>
            </a:r>
            <a:br>
              <a:rPr lang="en-US" dirty="0" smtClean="0"/>
            </a:br>
            <a:r>
              <a:rPr lang="en-US" sz="1900" dirty="0" smtClean="0"/>
              <a:t>ULTIMAS NOTICIAS DESPUES DE LA INAUGURACION</a:t>
            </a:r>
            <a:r>
              <a:rPr lang="en-US" dirty="0" smtClean="0"/>
              <a:t/>
            </a:r>
            <a:br>
              <a:rPr lang="en-US" dirty="0" smtClean="0"/>
            </a:br>
            <a:endParaRPr lang="en-US" dirty="0"/>
          </a:p>
        </p:txBody>
      </p:sp>
    </p:spTree>
    <p:extLst>
      <p:ext uri="{BB962C8B-B14F-4D97-AF65-F5344CB8AC3E}">
        <p14:creationId xmlns:p14="http://schemas.microsoft.com/office/powerpoint/2010/main" val="2011166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s-ES_tradnl" sz="2800" dirty="0"/>
              <a:t>Si nunca ha consultado con un abogado de inmigración acerca de la posibilidad de aplicar para estatus legal, tal vez ahora es el tiempo de hacerlo, especialmente si </a:t>
            </a:r>
            <a:endParaRPr lang="en-US" sz="2800" dirty="0"/>
          </a:p>
          <a:p>
            <a:pPr lvl="1"/>
            <a:r>
              <a:rPr lang="es-ES_tradnl" sz="2600" dirty="0"/>
              <a:t>Ha sido </a:t>
            </a:r>
            <a:r>
              <a:rPr lang="es-ES_tradnl" sz="2600" dirty="0" smtClean="0"/>
              <a:t>victimizado por </a:t>
            </a:r>
            <a:r>
              <a:rPr lang="es-ES_tradnl" sz="2600" dirty="0"/>
              <a:t>un crimen reportado en los estados unidos </a:t>
            </a:r>
            <a:endParaRPr lang="en-US" sz="2600" dirty="0"/>
          </a:p>
          <a:p>
            <a:pPr lvl="1"/>
            <a:r>
              <a:rPr lang="es-ES_tradnl" sz="2600" dirty="0"/>
              <a:t>Tiene marido que es ciudadano o residente permanente o niño mayor de 21 años que es ciudadano o residente permanente </a:t>
            </a:r>
            <a:endParaRPr lang="en-US" sz="2600" dirty="0"/>
          </a:p>
          <a:p>
            <a:pPr lvl="1"/>
            <a:r>
              <a:rPr lang="es-ES_tradnl" sz="2600" dirty="0"/>
              <a:t>Es menor de 21 años y ha sido abandonado o dañado por un padre </a:t>
            </a:r>
            <a:endParaRPr lang="en-US" sz="2600" dirty="0"/>
          </a:p>
          <a:p>
            <a:pPr marL="640080" lvl="2" indent="0">
              <a:buNone/>
            </a:pPr>
            <a:endParaRPr lang="en-US" dirty="0" smtClean="0"/>
          </a:p>
          <a:p>
            <a:endParaRPr lang="en-US" dirty="0"/>
          </a:p>
        </p:txBody>
      </p:sp>
      <p:sp>
        <p:nvSpPr>
          <p:cNvPr id="3" name="Title 2"/>
          <p:cNvSpPr>
            <a:spLocks noGrp="1"/>
          </p:cNvSpPr>
          <p:nvPr>
            <p:ph type="title"/>
          </p:nvPr>
        </p:nvSpPr>
        <p:spPr/>
        <p:txBody>
          <a:bodyPr/>
          <a:lstStyle/>
          <a:p>
            <a:r>
              <a:rPr lang="es-ES_tradnl" dirty="0"/>
              <a:t>BENEFICIOS DE Inmigración </a:t>
            </a:r>
            <a:endParaRPr lang="en-US" dirty="0"/>
          </a:p>
        </p:txBody>
      </p:sp>
    </p:spTree>
    <p:extLst>
      <p:ext uri="{BB962C8B-B14F-4D97-AF65-F5344CB8AC3E}">
        <p14:creationId xmlns:p14="http://schemas.microsoft.com/office/powerpoint/2010/main" val="351726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500" dirty="0" smtClean="0"/>
              <a:t>If you have never consulted with an immigration attorney about the potential of applying for status, now may be a good time to do so, </a:t>
            </a:r>
            <a:r>
              <a:rPr lang="en-US" sz="2500" u="sng" dirty="0" smtClean="0"/>
              <a:t>especially</a:t>
            </a:r>
            <a:r>
              <a:rPr lang="en-US" sz="2500" dirty="0"/>
              <a:t> </a:t>
            </a:r>
            <a:r>
              <a:rPr lang="en-US" sz="2500" dirty="0" smtClean="0"/>
              <a:t>if: </a:t>
            </a:r>
          </a:p>
          <a:p>
            <a:pPr lvl="1"/>
            <a:r>
              <a:rPr lang="en-US" sz="2500" dirty="0" smtClean="0"/>
              <a:t>You have been a victim of a reported crime in the United States</a:t>
            </a:r>
          </a:p>
          <a:p>
            <a:pPr lvl="1"/>
            <a:r>
              <a:rPr lang="en-US" sz="2500" dirty="0" smtClean="0"/>
              <a:t>You have a USC or LPR spouse or 21+ child</a:t>
            </a:r>
          </a:p>
          <a:p>
            <a:pPr lvl="1"/>
            <a:r>
              <a:rPr lang="en-US" sz="2500" dirty="0" smtClean="0"/>
              <a:t>You are under 21 and have been hurt or abandoned by a parent</a:t>
            </a:r>
          </a:p>
          <a:p>
            <a:pPr marL="365760" lvl="1"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IMMIGRATION BENEFITS</a:t>
            </a:r>
            <a:endParaRPr lang="en-US" dirty="0"/>
          </a:p>
        </p:txBody>
      </p:sp>
    </p:spTree>
    <p:extLst>
      <p:ext uri="{BB962C8B-B14F-4D97-AF65-F5344CB8AC3E}">
        <p14:creationId xmlns:p14="http://schemas.microsoft.com/office/powerpoint/2010/main" val="1757743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endParaRPr lang="en-US" dirty="0"/>
          </a:p>
          <a:p>
            <a:r>
              <a:rPr lang="es-ES_tradnl" sz="2600" dirty="0"/>
              <a:t>Asegure que busque la ayuda de un abogado, </a:t>
            </a:r>
            <a:r>
              <a:rPr lang="es-ES_tradnl" sz="2600" u="sng" dirty="0"/>
              <a:t>NO</a:t>
            </a:r>
            <a:r>
              <a:rPr lang="es-ES_tradnl" sz="2600" dirty="0"/>
              <a:t> de un notario</a:t>
            </a:r>
            <a:endParaRPr lang="en-US" sz="2600" dirty="0"/>
          </a:p>
          <a:p>
            <a:pPr lvl="1"/>
            <a:r>
              <a:rPr lang="es-ES_tradnl" sz="2600" dirty="0"/>
              <a:t>En los estados unidos, los notarios </a:t>
            </a:r>
            <a:r>
              <a:rPr lang="es-ES_tradnl" sz="2600" u="sng" dirty="0"/>
              <a:t>nunca</a:t>
            </a:r>
            <a:r>
              <a:rPr lang="es-ES_tradnl" sz="2600" dirty="0"/>
              <a:t> tienen autorización para ejercer la abogacía </a:t>
            </a:r>
            <a:endParaRPr lang="en-US" sz="2600" dirty="0"/>
          </a:p>
          <a:p>
            <a:pPr lvl="1"/>
            <a:r>
              <a:rPr lang="es-ES_tradnl" sz="2600" dirty="0"/>
              <a:t>Notarios tampoco pueden aceptar dinero de parte de un abogado</a:t>
            </a:r>
            <a:endParaRPr lang="en-US" sz="2600" dirty="0"/>
          </a:p>
          <a:p>
            <a:pPr lvl="1"/>
            <a:r>
              <a:rPr lang="es-ES_tradnl" sz="2600" dirty="0"/>
              <a:t>Si antes un notario le engaño, debe consultar con un abogado acerca de sus opciones   </a:t>
            </a:r>
            <a:endParaRPr lang="en-US" sz="2600" dirty="0"/>
          </a:p>
          <a:p>
            <a:endParaRPr lang="en-US" dirty="0"/>
          </a:p>
        </p:txBody>
      </p:sp>
      <p:sp>
        <p:nvSpPr>
          <p:cNvPr id="3" name="Title 2"/>
          <p:cNvSpPr>
            <a:spLocks noGrp="1"/>
          </p:cNvSpPr>
          <p:nvPr>
            <p:ph type="title"/>
          </p:nvPr>
        </p:nvSpPr>
        <p:spPr/>
        <p:txBody>
          <a:bodyPr/>
          <a:lstStyle/>
          <a:p>
            <a:r>
              <a:rPr lang="en-US" dirty="0" err="1" smtClean="0"/>
              <a:t>Hable</a:t>
            </a:r>
            <a:r>
              <a:rPr lang="en-US" dirty="0" smtClean="0"/>
              <a:t> con un </a:t>
            </a:r>
            <a:r>
              <a:rPr lang="en-US" dirty="0" err="1" smtClean="0"/>
              <a:t>abogado</a:t>
            </a:r>
            <a:endParaRPr lang="en-US" dirty="0"/>
          </a:p>
        </p:txBody>
      </p:sp>
    </p:spTree>
    <p:extLst>
      <p:ext uri="{BB962C8B-B14F-4D97-AF65-F5344CB8AC3E}">
        <p14:creationId xmlns:p14="http://schemas.microsoft.com/office/powerpoint/2010/main" val="2259602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endParaRPr lang="en-US" dirty="0"/>
          </a:p>
          <a:p>
            <a:r>
              <a:rPr lang="en-US" sz="2400" dirty="0" smtClean="0"/>
              <a:t>Make </a:t>
            </a:r>
            <a:r>
              <a:rPr lang="en-US" sz="2400" dirty="0"/>
              <a:t>sure to seek the help of an attorney, </a:t>
            </a:r>
            <a:r>
              <a:rPr lang="en-US" sz="2400" b="1" u="sng" dirty="0"/>
              <a:t>NOT</a:t>
            </a:r>
            <a:r>
              <a:rPr lang="en-US" sz="2400" dirty="0"/>
              <a:t> a </a:t>
            </a:r>
            <a:r>
              <a:rPr lang="en-US" sz="2400" dirty="0" err="1"/>
              <a:t>notario</a:t>
            </a:r>
            <a:endParaRPr lang="en-US" sz="2400" dirty="0"/>
          </a:p>
          <a:p>
            <a:pPr lvl="1"/>
            <a:r>
              <a:rPr lang="en-US" sz="2400" dirty="0"/>
              <a:t>Notaries in the United States are </a:t>
            </a:r>
            <a:r>
              <a:rPr lang="en-US" sz="2400" u="sng" dirty="0"/>
              <a:t>never</a:t>
            </a:r>
            <a:r>
              <a:rPr lang="en-US" sz="2400" dirty="0"/>
              <a:t> authorized to practice law</a:t>
            </a:r>
          </a:p>
          <a:p>
            <a:pPr lvl="1"/>
            <a:r>
              <a:rPr lang="en-US" sz="2400" dirty="0"/>
              <a:t>Notaries </a:t>
            </a:r>
            <a:r>
              <a:rPr lang="en-US" sz="2400" dirty="0" smtClean="0"/>
              <a:t>cannot accept </a:t>
            </a:r>
            <a:r>
              <a:rPr lang="en-US" sz="2400" dirty="0"/>
              <a:t>money on behalf of an attorney</a:t>
            </a:r>
          </a:p>
          <a:p>
            <a:pPr lvl="1"/>
            <a:r>
              <a:rPr lang="en-US" sz="2400" dirty="0"/>
              <a:t>If you have previously been taken advantage of by a </a:t>
            </a:r>
            <a:r>
              <a:rPr lang="en-US" sz="2400" dirty="0" err="1"/>
              <a:t>notario</a:t>
            </a:r>
            <a:r>
              <a:rPr lang="en-US" sz="2400" dirty="0"/>
              <a:t>, you should consult with an immigration attorney about your options </a:t>
            </a:r>
          </a:p>
          <a:p>
            <a:endParaRPr lang="en-US" dirty="0"/>
          </a:p>
        </p:txBody>
      </p:sp>
      <p:sp>
        <p:nvSpPr>
          <p:cNvPr id="3" name="Title 2"/>
          <p:cNvSpPr>
            <a:spLocks noGrp="1"/>
          </p:cNvSpPr>
          <p:nvPr>
            <p:ph type="title"/>
          </p:nvPr>
        </p:nvSpPr>
        <p:spPr/>
        <p:txBody>
          <a:bodyPr/>
          <a:lstStyle/>
          <a:p>
            <a:r>
              <a:rPr lang="en-US" dirty="0" smtClean="0"/>
              <a:t>SPEAK TO AN ATTORNEY</a:t>
            </a:r>
            <a:endParaRPr lang="en-US" dirty="0"/>
          </a:p>
        </p:txBody>
      </p:sp>
    </p:spTree>
    <p:extLst>
      <p:ext uri="{BB962C8B-B14F-4D97-AF65-F5344CB8AC3E}">
        <p14:creationId xmlns:p14="http://schemas.microsoft.com/office/powerpoint/2010/main" val="1578419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s-ES_tradnl" sz="2400" dirty="0" err="1"/>
              <a:t>PROHIBICI</a:t>
            </a:r>
            <a:r>
              <a:rPr lang="es-ES_tradnl" sz="2400" cap="all" dirty="0" err="1"/>
              <a:t>ón</a:t>
            </a:r>
            <a:r>
              <a:rPr lang="es-ES_tradnl" sz="2400" dirty="0"/>
              <a:t> DE VIAJES</a:t>
            </a:r>
            <a:endParaRPr lang="en-US" sz="2400" dirty="0"/>
          </a:p>
          <a:p>
            <a:pPr lvl="1"/>
            <a:r>
              <a:rPr lang="es-ES_tradnl" sz="2200" dirty="0"/>
              <a:t>Firmado el 27 de enero </a:t>
            </a:r>
            <a:r>
              <a:rPr lang="es-ES_tradnl" sz="2200" dirty="0" smtClean="0"/>
              <a:t>2017– muchas cortes federales ya han decidido que es inconstitucional </a:t>
            </a:r>
            <a:r>
              <a:rPr lang="es-ES_tradnl" sz="2200" dirty="0"/>
              <a:t>y está temporalmente suspendido </a:t>
            </a:r>
            <a:endParaRPr lang="en-US" sz="2200" dirty="0"/>
          </a:p>
          <a:p>
            <a:pPr lvl="1"/>
            <a:r>
              <a:rPr lang="es-ES_tradnl" sz="2200" dirty="0" smtClean="0"/>
              <a:t>La orden original paró </a:t>
            </a:r>
            <a:r>
              <a:rPr lang="es-ES_tradnl" sz="2200" dirty="0"/>
              <a:t>la entrada de cualquier refugiado por 120 días y permanentemente para refugiados de Siria </a:t>
            </a:r>
            <a:endParaRPr lang="en-US" sz="2200" dirty="0"/>
          </a:p>
          <a:p>
            <a:pPr lvl="1"/>
            <a:r>
              <a:rPr lang="es-ES_tradnl" sz="2200" dirty="0" smtClean="0"/>
              <a:t>La orden del 6 de marzo es substantivamente lo mismo-- puso </a:t>
            </a:r>
            <a:r>
              <a:rPr lang="es-ES_tradnl" sz="2200" dirty="0"/>
              <a:t>prohibición </a:t>
            </a:r>
            <a:r>
              <a:rPr lang="es-ES_tradnl" sz="2200" dirty="0" smtClean="0"/>
              <a:t>de entradas para </a:t>
            </a:r>
            <a:r>
              <a:rPr lang="es-ES_tradnl" sz="2200" dirty="0"/>
              <a:t>ciudadanos de Irán, </a:t>
            </a:r>
            <a:r>
              <a:rPr lang="es-ES_tradnl" sz="2200" dirty="0" smtClean="0"/>
              <a:t>Libia</a:t>
            </a:r>
            <a:r>
              <a:rPr lang="es-ES_tradnl" sz="2200" dirty="0"/>
              <a:t>, Somalia, Sudan, Siria, y </a:t>
            </a:r>
            <a:r>
              <a:rPr lang="es-ES_tradnl" sz="2200" dirty="0" smtClean="0"/>
              <a:t>Líbano</a:t>
            </a:r>
          </a:p>
          <a:p>
            <a:pPr lvl="2"/>
            <a:r>
              <a:rPr lang="es-ES_tradnl" sz="2000" dirty="0" smtClean="0"/>
              <a:t>Supuestamente no aplica a personas con visas y residentes permanentes </a:t>
            </a:r>
            <a:endParaRPr lang="en-US" sz="2000" dirty="0"/>
          </a:p>
          <a:p>
            <a:pPr lvl="0"/>
            <a:r>
              <a:rPr lang="es-ES_tradnl" sz="2400" dirty="0" smtClean="0"/>
              <a:t>Si </a:t>
            </a:r>
            <a:r>
              <a:rPr lang="es-ES_tradnl" sz="2400" dirty="0"/>
              <a:t>usted </a:t>
            </a:r>
            <a:r>
              <a:rPr lang="es-ES_tradnl" sz="2400" dirty="0" smtClean="0"/>
              <a:t>u </a:t>
            </a:r>
            <a:r>
              <a:rPr lang="es-ES_tradnl" sz="2400" dirty="0"/>
              <a:t>un familiar ha sido afectado, debe llamar </a:t>
            </a:r>
            <a:r>
              <a:rPr lang="es-ES_tradnl" sz="2400" dirty="0" smtClean="0"/>
              <a:t>Public Counsel al </a:t>
            </a:r>
            <a:r>
              <a:rPr lang="es-ES_tradnl" sz="2400" b="1" dirty="0" smtClean="0"/>
              <a:t>213-201-4780</a:t>
            </a:r>
            <a:endParaRPr lang="en-US" sz="2400" b="1" dirty="0"/>
          </a:p>
          <a:p>
            <a:pPr lvl="1"/>
            <a:endParaRPr lang="en-US" sz="2000" dirty="0" smtClean="0"/>
          </a:p>
        </p:txBody>
      </p:sp>
      <p:sp>
        <p:nvSpPr>
          <p:cNvPr id="3" name="Title 2"/>
          <p:cNvSpPr>
            <a:spLocks noGrp="1"/>
          </p:cNvSpPr>
          <p:nvPr>
            <p:ph type="title"/>
          </p:nvPr>
        </p:nvSpPr>
        <p:spPr/>
        <p:txBody>
          <a:bodyPr/>
          <a:lstStyle/>
          <a:p>
            <a:r>
              <a:rPr lang="en-US" dirty="0" smtClean="0"/>
              <a:t/>
            </a:r>
            <a:br>
              <a:rPr lang="en-US" dirty="0" smtClean="0"/>
            </a:br>
            <a:r>
              <a:rPr lang="en-US" dirty="0" err="1" smtClean="0"/>
              <a:t>Noticias</a:t>
            </a:r>
            <a:r>
              <a:rPr lang="en-US" dirty="0" smtClean="0"/>
              <a:t> de </a:t>
            </a:r>
            <a:r>
              <a:rPr lang="en-US" dirty="0" err="1" smtClean="0"/>
              <a:t>las</a:t>
            </a:r>
            <a:r>
              <a:rPr lang="en-US" dirty="0" smtClean="0"/>
              <a:t> </a:t>
            </a:r>
            <a:r>
              <a:rPr lang="en-US" dirty="0" err="1" smtClean="0"/>
              <a:t>ordenes</a:t>
            </a:r>
            <a:r>
              <a:rPr lang="en-US" dirty="0" smtClean="0"/>
              <a:t> </a:t>
            </a:r>
            <a:r>
              <a:rPr lang="en-US" dirty="0" err="1" smtClean="0"/>
              <a:t>ejecutivas</a:t>
            </a:r>
            <a:r>
              <a:rPr lang="en-US" dirty="0" smtClean="0"/>
              <a:t>: </a:t>
            </a:r>
            <a:r>
              <a:rPr lang="es-ES_tradnl" dirty="0" err="1" smtClean="0"/>
              <a:t>PROHIBICIón</a:t>
            </a:r>
            <a:r>
              <a:rPr lang="es-ES_tradnl" dirty="0" smtClean="0"/>
              <a:t> de viajes</a:t>
            </a:r>
            <a:r>
              <a:rPr lang="en-US" dirty="0"/>
              <a:t/>
            </a:r>
            <a:br>
              <a:rPr lang="en-US" dirty="0"/>
            </a:br>
            <a:r>
              <a:rPr lang="en-US" dirty="0" smtClean="0"/>
              <a:t> </a:t>
            </a:r>
            <a:endParaRPr lang="en-US" dirty="0"/>
          </a:p>
        </p:txBody>
      </p:sp>
    </p:spTree>
    <p:extLst>
      <p:ext uri="{BB962C8B-B14F-4D97-AF65-F5344CB8AC3E}">
        <p14:creationId xmlns:p14="http://schemas.microsoft.com/office/powerpoint/2010/main" val="1563248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200" dirty="0" smtClean="0"/>
              <a:t>ENTRY BAN </a:t>
            </a:r>
          </a:p>
          <a:p>
            <a:pPr lvl="1"/>
            <a:r>
              <a:rPr lang="en-US" sz="2200" dirty="0" smtClean="0"/>
              <a:t>Executive Order signed </a:t>
            </a:r>
            <a:r>
              <a:rPr lang="en-US" sz="2200" dirty="0"/>
              <a:t>Friday, January 27, </a:t>
            </a:r>
            <a:r>
              <a:rPr lang="en-US" sz="2200" dirty="0" smtClean="0"/>
              <a:t>2017– deemed unconstitutional by multiple federal courts and nationwide stay in place </a:t>
            </a:r>
            <a:endParaRPr lang="en-US" sz="2200" dirty="0"/>
          </a:p>
          <a:p>
            <a:pPr lvl="1"/>
            <a:r>
              <a:rPr lang="en-US" sz="2200" dirty="0" smtClean="0"/>
              <a:t>Original order stopped </a:t>
            </a:r>
            <a:r>
              <a:rPr lang="en-US" sz="2200" dirty="0"/>
              <a:t>all refugee admissions for 120 days and permanently </a:t>
            </a:r>
            <a:r>
              <a:rPr lang="en-US" sz="2200" dirty="0" smtClean="0"/>
              <a:t>banned </a:t>
            </a:r>
            <a:r>
              <a:rPr lang="en-US" sz="2200" dirty="0"/>
              <a:t>Syrian refugee admissions </a:t>
            </a:r>
          </a:p>
          <a:p>
            <a:pPr lvl="1"/>
            <a:r>
              <a:rPr lang="en-US" sz="2200" dirty="0" smtClean="0"/>
              <a:t>March 6, 2017 order is substantively the same-- 90-day </a:t>
            </a:r>
            <a:r>
              <a:rPr lang="en-US" sz="2200" dirty="0"/>
              <a:t>travel and admissions ban for citizens of Iran, </a:t>
            </a:r>
            <a:r>
              <a:rPr lang="en-US" sz="2200" dirty="0" smtClean="0"/>
              <a:t>Libya</a:t>
            </a:r>
            <a:r>
              <a:rPr lang="en-US" sz="2200" dirty="0"/>
              <a:t>, Somalia, Sudan, Syria, </a:t>
            </a:r>
            <a:r>
              <a:rPr lang="en-US" sz="2200" dirty="0" smtClean="0"/>
              <a:t>Yemen</a:t>
            </a:r>
          </a:p>
          <a:p>
            <a:pPr lvl="2"/>
            <a:r>
              <a:rPr lang="en-US" sz="2000" dirty="0" smtClean="0"/>
              <a:t>Purports to exempt visa holders and LPRs </a:t>
            </a:r>
            <a:endParaRPr lang="en-US" sz="2000" dirty="0"/>
          </a:p>
          <a:p>
            <a:r>
              <a:rPr lang="en-US" sz="2200" dirty="0" smtClean="0"/>
              <a:t>If you or a family member have been affected, call Public Counsel’s hotline—</a:t>
            </a:r>
            <a:r>
              <a:rPr lang="en-US" sz="2200" b="1" dirty="0" smtClean="0"/>
              <a:t>213-201-4780 </a:t>
            </a:r>
            <a:endParaRPr lang="en-US" sz="2200" dirty="0" smtClean="0"/>
          </a:p>
          <a:p>
            <a:pPr lvl="1"/>
            <a:endParaRPr lang="en-US" sz="2000" dirty="0" smtClean="0"/>
          </a:p>
        </p:txBody>
      </p:sp>
      <p:sp>
        <p:nvSpPr>
          <p:cNvPr id="3" name="Title 2"/>
          <p:cNvSpPr>
            <a:spLocks noGrp="1"/>
          </p:cNvSpPr>
          <p:nvPr>
            <p:ph type="title"/>
          </p:nvPr>
        </p:nvSpPr>
        <p:spPr/>
        <p:txBody>
          <a:bodyPr/>
          <a:lstStyle/>
          <a:p>
            <a:r>
              <a:rPr lang="en-US" dirty="0" smtClean="0"/>
              <a:t>EXECUTIVE ORDERS UPDATE: travel BAN</a:t>
            </a:r>
            <a:endParaRPr lang="en-US" dirty="0"/>
          </a:p>
        </p:txBody>
      </p:sp>
    </p:spTree>
    <p:extLst>
      <p:ext uri="{BB962C8B-B14F-4D97-AF65-F5344CB8AC3E}">
        <p14:creationId xmlns:p14="http://schemas.microsoft.com/office/powerpoint/2010/main" val="838023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s-ES_tradnl" sz="2400" dirty="0"/>
              <a:t>El programa DACA da permisos de trabajo de dos años a ciertos inmigrantes que llegaron a los estados unidos como niños </a:t>
            </a:r>
            <a:endParaRPr lang="en-US" sz="2400" dirty="0"/>
          </a:p>
          <a:p>
            <a:r>
              <a:rPr lang="es-ES_tradnl" sz="2400" dirty="0"/>
              <a:t>El presidente dijo antes que tal vez terminara el programa DACA</a:t>
            </a:r>
            <a:endParaRPr lang="en-US" sz="2400" dirty="0"/>
          </a:p>
          <a:p>
            <a:pPr lvl="1"/>
            <a:r>
              <a:rPr lang="es-ES_tradnl" sz="2200" dirty="0" smtClean="0"/>
              <a:t>Pero el </a:t>
            </a:r>
            <a:r>
              <a:rPr lang="es-ES_tradnl" sz="2200" dirty="0"/>
              <a:t>programa existe ahora y los permisos son validos </a:t>
            </a:r>
            <a:endParaRPr lang="en-US" sz="2200" dirty="0"/>
          </a:p>
          <a:p>
            <a:r>
              <a:rPr lang="es-ES_tradnl" sz="2400" dirty="0"/>
              <a:t>Se recomiende que: </a:t>
            </a:r>
            <a:endParaRPr lang="en-US" sz="2400" dirty="0"/>
          </a:p>
          <a:p>
            <a:pPr lvl="1"/>
            <a:r>
              <a:rPr lang="es-ES_tradnl" sz="2200" dirty="0"/>
              <a:t>Personas elegibles que no han aplicado antes debe aplicar </a:t>
            </a:r>
            <a:r>
              <a:rPr lang="es-ES_tradnl" sz="2200" u="sng" dirty="0"/>
              <a:t>solo después de consultar con un abogado de inmigración experimentado </a:t>
            </a:r>
            <a:endParaRPr lang="en-US" sz="2200" dirty="0"/>
          </a:p>
          <a:p>
            <a:pPr lvl="1"/>
            <a:r>
              <a:rPr lang="es-ES_tradnl" sz="2200" dirty="0"/>
              <a:t>Debe renovar su DACA </a:t>
            </a:r>
            <a:r>
              <a:rPr lang="es-ES_tradnl" sz="2200" u="sng" dirty="0"/>
              <a:t>solo si no tiene antecedentes penales</a:t>
            </a:r>
            <a:endParaRPr lang="en-US" sz="2200" dirty="0"/>
          </a:p>
          <a:p>
            <a:pPr lvl="1"/>
            <a:r>
              <a:rPr lang="es-ES_tradnl" sz="2200" dirty="0"/>
              <a:t>Ningún recipiente de DACA debe salir del país en este momento </a:t>
            </a:r>
            <a:endParaRPr lang="en-US" sz="2200" dirty="0"/>
          </a:p>
          <a:p>
            <a:endParaRPr lang="en-US" dirty="0" smtClean="0"/>
          </a:p>
          <a:p>
            <a:endParaRPr lang="en-US" dirty="0"/>
          </a:p>
        </p:txBody>
      </p:sp>
      <p:sp>
        <p:nvSpPr>
          <p:cNvPr id="3" name="Title 2"/>
          <p:cNvSpPr>
            <a:spLocks noGrp="1"/>
          </p:cNvSpPr>
          <p:nvPr>
            <p:ph type="title"/>
          </p:nvPr>
        </p:nvSpPr>
        <p:spPr/>
        <p:txBody>
          <a:bodyPr/>
          <a:lstStyle/>
          <a:p>
            <a:r>
              <a:rPr lang="en-US" dirty="0" err="1"/>
              <a:t>Noticias</a:t>
            </a:r>
            <a:r>
              <a:rPr lang="en-US" dirty="0"/>
              <a:t> de </a:t>
            </a:r>
            <a:r>
              <a:rPr lang="en-US" dirty="0" err="1"/>
              <a:t>las</a:t>
            </a:r>
            <a:r>
              <a:rPr lang="en-US" dirty="0"/>
              <a:t> </a:t>
            </a:r>
            <a:r>
              <a:rPr lang="en-US" dirty="0" err="1"/>
              <a:t>ordenes</a:t>
            </a:r>
            <a:r>
              <a:rPr lang="en-US" dirty="0"/>
              <a:t> </a:t>
            </a:r>
            <a:r>
              <a:rPr lang="en-US" dirty="0" err="1"/>
              <a:t>ejecutivas</a:t>
            </a:r>
            <a:r>
              <a:rPr lang="en-US" dirty="0"/>
              <a:t>: </a:t>
            </a:r>
            <a:r>
              <a:rPr lang="en-US" dirty="0" smtClean="0"/>
              <a:t>DACA</a:t>
            </a:r>
            <a:endParaRPr lang="en-US" dirty="0"/>
          </a:p>
        </p:txBody>
      </p:sp>
    </p:spTree>
    <p:extLst>
      <p:ext uri="{BB962C8B-B14F-4D97-AF65-F5344CB8AC3E}">
        <p14:creationId xmlns:p14="http://schemas.microsoft.com/office/powerpoint/2010/main" val="2584020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600" dirty="0"/>
              <a:t>DACA gives certain immigrants brought to the United States as children two-year work permits </a:t>
            </a:r>
          </a:p>
          <a:p>
            <a:r>
              <a:rPr lang="en-US" sz="2600" dirty="0"/>
              <a:t>The President previously indicated that he may end the DACA program</a:t>
            </a:r>
          </a:p>
          <a:p>
            <a:pPr lvl="1"/>
            <a:r>
              <a:rPr lang="en-US" sz="2600" dirty="0"/>
              <a:t>DACA is currently in force, however </a:t>
            </a:r>
          </a:p>
          <a:p>
            <a:r>
              <a:rPr lang="en-US" sz="2600" dirty="0"/>
              <a:t>Advocates are recommending that: </a:t>
            </a:r>
          </a:p>
          <a:p>
            <a:pPr lvl="1"/>
            <a:r>
              <a:rPr lang="en-US" sz="2600" dirty="0"/>
              <a:t>First-time applicants should apply </a:t>
            </a:r>
            <a:r>
              <a:rPr lang="en-US" sz="2600" u="sng" dirty="0"/>
              <a:t>only after consultation with an experienced immigration attorney</a:t>
            </a:r>
            <a:r>
              <a:rPr lang="en-US" sz="2600" dirty="0"/>
              <a:t> </a:t>
            </a:r>
          </a:p>
          <a:p>
            <a:pPr lvl="1"/>
            <a:r>
              <a:rPr lang="en-US" sz="2600" dirty="0"/>
              <a:t>Renewals should be submitted </a:t>
            </a:r>
            <a:r>
              <a:rPr lang="en-US" sz="2600" u="sng" dirty="0"/>
              <a:t>only for persons with no criminal history</a:t>
            </a:r>
            <a:endParaRPr lang="en-US" sz="2600" dirty="0"/>
          </a:p>
          <a:p>
            <a:pPr lvl="1"/>
            <a:r>
              <a:rPr lang="en-US" sz="2600" dirty="0"/>
              <a:t>No DACA recipient should leave the country at this </a:t>
            </a:r>
            <a:r>
              <a:rPr lang="en-US" sz="2600" dirty="0" smtClean="0"/>
              <a:t>time</a:t>
            </a:r>
          </a:p>
          <a:p>
            <a:endParaRPr lang="en-US" dirty="0" smtClean="0"/>
          </a:p>
          <a:p>
            <a:endParaRPr lang="en-US" dirty="0"/>
          </a:p>
        </p:txBody>
      </p:sp>
      <p:sp>
        <p:nvSpPr>
          <p:cNvPr id="3" name="Title 2"/>
          <p:cNvSpPr>
            <a:spLocks noGrp="1"/>
          </p:cNvSpPr>
          <p:nvPr>
            <p:ph type="title"/>
          </p:nvPr>
        </p:nvSpPr>
        <p:spPr/>
        <p:txBody>
          <a:bodyPr/>
          <a:lstStyle/>
          <a:p>
            <a:r>
              <a:rPr lang="en-US" dirty="0" smtClean="0"/>
              <a:t>EXECUTIVE ORDERS UPDATE: DACA</a:t>
            </a:r>
            <a:endParaRPr lang="en-US" dirty="0"/>
          </a:p>
        </p:txBody>
      </p:sp>
    </p:spTree>
    <p:extLst>
      <p:ext uri="{BB962C8B-B14F-4D97-AF65-F5344CB8AC3E}">
        <p14:creationId xmlns:p14="http://schemas.microsoft.com/office/powerpoint/2010/main" val="2303237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s-ES_tradnl" sz="2200" dirty="0"/>
              <a:t>El Presidente anuncio nuevas prioridades para la deportación el 25 de enero, 2017 </a:t>
            </a:r>
            <a:endParaRPr lang="en-US" sz="2200" dirty="0"/>
          </a:p>
          <a:p>
            <a:r>
              <a:rPr lang="es-ES_tradnl" sz="2200" dirty="0" smtClean="0"/>
              <a:t>El anuncio prioriza a inmigrantes que: </a:t>
            </a:r>
          </a:p>
          <a:p>
            <a:pPr lvl="1"/>
            <a:r>
              <a:rPr lang="es-ES_tradnl" sz="2200" dirty="0"/>
              <a:t>Tienen cualquier antecedente penal </a:t>
            </a:r>
            <a:endParaRPr lang="en-US" sz="2200" dirty="0"/>
          </a:p>
          <a:p>
            <a:pPr lvl="1"/>
            <a:r>
              <a:rPr lang="es-ES_tradnl" sz="2200" dirty="0"/>
              <a:t>Tienen cargos criminales pendientes</a:t>
            </a:r>
            <a:endParaRPr lang="en-US" sz="2200" dirty="0"/>
          </a:p>
          <a:p>
            <a:pPr lvl="1"/>
            <a:r>
              <a:rPr lang="es-ES_tradnl" sz="2200" dirty="0"/>
              <a:t>Han cometido actas que constituyen un crimen </a:t>
            </a:r>
            <a:endParaRPr lang="en-US" sz="2200" dirty="0"/>
          </a:p>
          <a:p>
            <a:pPr lvl="1"/>
            <a:r>
              <a:rPr lang="es-ES_tradnl" sz="2200" dirty="0"/>
              <a:t>Han cometido fraude antes de un agencia del gobierno </a:t>
            </a:r>
            <a:endParaRPr lang="en-US" sz="2200" dirty="0"/>
          </a:p>
          <a:p>
            <a:pPr lvl="1"/>
            <a:r>
              <a:rPr lang="es-ES_tradnl" sz="2200" dirty="0"/>
              <a:t>Han abusado programas de beneficios públicos</a:t>
            </a:r>
            <a:endParaRPr lang="en-US" sz="2200" dirty="0"/>
          </a:p>
          <a:p>
            <a:pPr lvl="1"/>
            <a:r>
              <a:rPr lang="es-ES_tradnl" sz="2200" dirty="0"/>
              <a:t>Tienen orden de deportación final</a:t>
            </a:r>
            <a:endParaRPr lang="en-US" sz="2200" dirty="0"/>
          </a:p>
          <a:p>
            <a:pPr lvl="1"/>
            <a:r>
              <a:rPr lang="es-ES_tradnl" sz="2200" dirty="0"/>
              <a:t>Un oficial de inmigración se considera un “riesgo a la seguridad publica o la seguridad nacional” </a:t>
            </a:r>
            <a:endParaRPr lang="es-ES_tradnl" sz="2200" dirty="0" smtClean="0"/>
          </a:p>
          <a:p>
            <a:r>
              <a:rPr lang="es-ES_tradnl" sz="2200" dirty="0" smtClean="0"/>
              <a:t>Una guía nueva sugiere que también puedan buscar los familiares de niños que recién llegaron </a:t>
            </a:r>
            <a:r>
              <a:rPr lang="en-US" sz="2200" dirty="0" smtClean="0"/>
              <a:t>sin </a:t>
            </a:r>
            <a:r>
              <a:rPr lang="en-US" sz="2200" dirty="0" err="1" smtClean="0"/>
              <a:t>sus</a:t>
            </a:r>
            <a:r>
              <a:rPr lang="en-US" sz="2200" dirty="0" smtClean="0"/>
              <a:t> padres </a:t>
            </a:r>
            <a:endParaRPr lang="en-US" sz="2200" dirty="0"/>
          </a:p>
          <a:p>
            <a:pPr lvl="1"/>
            <a:endParaRPr lang="en-US" sz="2200" dirty="0"/>
          </a:p>
        </p:txBody>
      </p:sp>
      <p:sp>
        <p:nvSpPr>
          <p:cNvPr id="3" name="Title 2"/>
          <p:cNvSpPr>
            <a:spLocks noGrp="1"/>
          </p:cNvSpPr>
          <p:nvPr>
            <p:ph type="title"/>
          </p:nvPr>
        </p:nvSpPr>
        <p:spPr/>
        <p:txBody>
          <a:bodyPr/>
          <a:lstStyle/>
          <a:p>
            <a:r>
              <a:rPr lang="en-US" sz="2800" dirty="0" err="1"/>
              <a:t>Noticias</a:t>
            </a:r>
            <a:r>
              <a:rPr lang="en-US" sz="2800" dirty="0"/>
              <a:t> de </a:t>
            </a:r>
            <a:r>
              <a:rPr lang="en-US" sz="2800" dirty="0" err="1"/>
              <a:t>las</a:t>
            </a:r>
            <a:r>
              <a:rPr lang="en-US" sz="2800" dirty="0"/>
              <a:t> </a:t>
            </a:r>
            <a:r>
              <a:rPr lang="en-US" sz="2800" dirty="0" err="1"/>
              <a:t>ordenes</a:t>
            </a:r>
            <a:r>
              <a:rPr lang="en-US" sz="2800" dirty="0"/>
              <a:t> </a:t>
            </a:r>
            <a:r>
              <a:rPr lang="en-US" sz="2800" dirty="0" err="1"/>
              <a:t>ejecutivas</a:t>
            </a:r>
            <a:r>
              <a:rPr lang="en-US" sz="2800" dirty="0"/>
              <a:t>: </a:t>
            </a:r>
            <a:r>
              <a:rPr lang="en-US" sz="2800" dirty="0" smtClean="0"/>
              <a:t>EJECUCI</a:t>
            </a:r>
            <a:r>
              <a:rPr lang="es-ES_tradnl" sz="2800" dirty="0"/>
              <a:t>ó</a:t>
            </a:r>
            <a:r>
              <a:rPr lang="en-US" sz="2800" dirty="0" smtClean="0"/>
              <a:t>N DE LA LEY DE INMIGRACI</a:t>
            </a:r>
            <a:r>
              <a:rPr lang="es-ES_tradnl" sz="2800" dirty="0"/>
              <a:t>ó</a:t>
            </a:r>
            <a:r>
              <a:rPr lang="en-US" sz="2800" dirty="0" smtClean="0"/>
              <a:t>n EN EL INTERIOR DEL PAIS</a:t>
            </a:r>
            <a:endParaRPr lang="en-US" sz="2800" dirty="0"/>
          </a:p>
        </p:txBody>
      </p:sp>
    </p:spTree>
    <p:extLst>
      <p:ext uri="{BB962C8B-B14F-4D97-AF65-F5344CB8AC3E}">
        <p14:creationId xmlns:p14="http://schemas.microsoft.com/office/powerpoint/2010/main" val="1267878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 President announced new enforcement priorities on January 25, 2017</a:t>
            </a:r>
          </a:p>
          <a:p>
            <a:r>
              <a:rPr lang="en-US" dirty="0" smtClean="0"/>
              <a:t>The memo prioritizes immigrants who: </a:t>
            </a:r>
          </a:p>
          <a:p>
            <a:pPr lvl="1"/>
            <a:r>
              <a:rPr lang="en-US" sz="2000" dirty="0"/>
              <a:t>Have been convicted of ANY criminal offense</a:t>
            </a:r>
          </a:p>
          <a:p>
            <a:pPr lvl="1"/>
            <a:r>
              <a:rPr lang="en-US" sz="2000" dirty="0"/>
              <a:t>Have pending criminal charges</a:t>
            </a:r>
          </a:p>
          <a:p>
            <a:pPr lvl="1"/>
            <a:r>
              <a:rPr lang="en-US" sz="2000" dirty="0"/>
              <a:t>Have committed acts that would be a crime</a:t>
            </a:r>
          </a:p>
          <a:p>
            <a:pPr lvl="1"/>
            <a:r>
              <a:rPr lang="en-US" sz="2000" dirty="0"/>
              <a:t>Have committed fraud before a government agency</a:t>
            </a:r>
          </a:p>
          <a:p>
            <a:pPr lvl="1"/>
            <a:r>
              <a:rPr lang="en-US" sz="2000" dirty="0"/>
              <a:t>Have abused public benefits programs</a:t>
            </a:r>
          </a:p>
          <a:p>
            <a:pPr lvl="1"/>
            <a:r>
              <a:rPr lang="en-US" sz="2000" dirty="0"/>
              <a:t>Have a final order of removal </a:t>
            </a:r>
          </a:p>
          <a:p>
            <a:pPr lvl="1"/>
            <a:r>
              <a:rPr lang="en-US" sz="2000" dirty="0"/>
              <a:t>Are deemed to be a “risk to public safety or national security” by an immigration officer </a:t>
            </a:r>
            <a:endParaRPr lang="en-US" dirty="0" smtClean="0"/>
          </a:p>
          <a:p>
            <a:r>
              <a:rPr lang="en-US" dirty="0" smtClean="0"/>
              <a:t>Recent guidelines also suggest potential targeting of the family members of unaccompanied minors</a:t>
            </a:r>
          </a:p>
        </p:txBody>
      </p:sp>
      <p:sp>
        <p:nvSpPr>
          <p:cNvPr id="3" name="Title 2"/>
          <p:cNvSpPr>
            <a:spLocks noGrp="1"/>
          </p:cNvSpPr>
          <p:nvPr>
            <p:ph type="title"/>
          </p:nvPr>
        </p:nvSpPr>
        <p:spPr/>
        <p:txBody>
          <a:bodyPr/>
          <a:lstStyle/>
          <a:p>
            <a:r>
              <a:rPr lang="en-US" dirty="0" smtClean="0"/>
              <a:t>EXECUTIVE ORDERS UPDATE: INTERIOR IMMIGRATION ENFORCEMENT</a:t>
            </a:r>
            <a:endParaRPr lang="en-US" dirty="0"/>
          </a:p>
        </p:txBody>
      </p:sp>
    </p:spTree>
    <p:extLst>
      <p:ext uri="{BB962C8B-B14F-4D97-AF65-F5344CB8AC3E}">
        <p14:creationId xmlns:p14="http://schemas.microsoft.com/office/powerpoint/2010/main" val="2661016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Public Counsel</a:t>
            </a:r>
          </a:p>
        </p:txBody>
      </p:sp>
      <p:sp>
        <p:nvSpPr>
          <p:cNvPr id="3" name="Title 2"/>
          <p:cNvSpPr>
            <a:spLocks noGrp="1"/>
          </p:cNvSpPr>
          <p:nvPr>
            <p:ph type="title"/>
          </p:nvPr>
        </p:nvSpPr>
        <p:spPr/>
        <p:txBody>
          <a:bodyPr/>
          <a:lstStyle/>
          <a:p>
            <a:r>
              <a:rPr lang="en-US" dirty="0" smtClean="0"/>
              <a:t>KNOW YOUR RIGHTS</a:t>
            </a:r>
            <a:br>
              <a:rPr lang="en-US" dirty="0" smtClean="0"/>
            </a:br>
            <a:r>
              <a:rPr lang="en-US" sz="3000" dirty="0" smtClean="0"/>
              <a:t>Post-INAUGURATION update</a:t>
            </a:r>
            <a:r>
              <a:rPr lang="en-US" dirty="0" smtClean="0"/>
              <a:t/>
            </a:r>
            <a:br>
              <a:rPr lang="en-US" dirty="0" smtClean="0"/>
            </a:br>
            <a:endParaRPr lang="en-US" dirty="0"/>
          </a:p>
        </p:txBody>
      </p:sp>
    </p:spTree>
    <p:extLst>
      <p:ext uri="{BB962C8B-B14F-4D97-AF65-F5344CB8AC3E}">
        <p14:creationId xmlns:p14="http://schemas.microsoft.com/office/powerpoint/2010/main" val="1566204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s-ES_tradnl" sz="2400" dirty="0"/>
              <a:t>Si tiene antecedentes penales, es </a:t>
            </a:r>
            <a:r>
              <a:rPr lang="es-ES_tradnl" sz="2400" u="sng" dirty="0"/>
              <a:t>muy importante</a:t>
            </a:r>
            <a:r>
              <a:rPr lang="es-ES_tradnl" sz="2400" dirty="0"/>
              <a:t> que hable con un abogado de inmigración para hablar de sus opciones </a:t>
            </a:r>
            <a:endParaRPr lang="en-US" sz="2400" dirty="0"/>
          </a:p>
          <a:p>
            <a:pPr lvl="1"/>
            <a:r>
              <a:rPr lang="es-ES_tradnl" sz="2200" dirty="0"/>
              <a:t>Para algunas personas, </a:t>
            </a:r>
            <a:r>
              <a:rPr lang="es-ES_tradnl" sz="2200" u="sng" dirty="0"/>
              <a:t>la reparación </a:t>
            </a:r>
            <a:r>
              <a:rPr lang="es-ES_tradnl" sz="2200" u="sng" dirty="0" err="1"/>
              <a:t>poscondenatoria</a:t>
            </a:r>
            <a:r>
              <a:rPr lang="es-ES_tradnl" sz="2200" dirty="0"/>
              <a:t> puede delimitar u eliminar las consecuencias para un caso de inmigración </a:t>
            </a:r>
            <a:endParaRPr lang="en-US" sz="2200" dirty="0"/>
          </a:p>
          <a:p>
            <a:pPr lvl="1"/>
            <a:r>
              <a:rPr lang="es-ES_tradnl" sz="2200" dirty="0"/>
              <a:t>En algunos casos la reparación </a:t>
            </a:r>
            <a:r>
              <a:rPr lang="es-ES_tradnl" sz="2200" dirty="0" err="1"/>
              <a:t>poscondenatoria</a:t>
            </a:r>
            <a:r>
              <a:rPr lang="es-ES_tradnl" sz="2200" dirty="0"/>
              <a:t> no seria una opción </a:t>
            </a:r>
            <a:endParaRPr lang="en-US" sz="2200" dirty="0"/>
          </a:p>
          <a:p>
            <a:pPr lvl="1"/>
            <a:r>
              <a:rPr lang="es-ES_tradnl" sz="2200" dirty="0"/>
              <a:t>Es una área de ley muy especializado y debe consultar con un experto solamente </a:t>
            </a:r>
            <a:endParaRPr lang="en-US" sz="2200" dirty="0"/>
          </a:p>
          <a:p>
            <a:r>
              <a:rPr lang="es-ES_tradnl" sz="2400" dirty="0"/>
              <a:t>Si </a:t>
            </a:r>
            <a:r>
              <a:rPr lang="es-ES_tradnl" sz="2400" dirty="0" smtClean="0"/>
              <a:t>se enfrenta contra cargos criminales, </a:t>
            </a:r>
            <a:r>
              <a:rPr lang="es-ES_tradnl" sz="2400" dirty="0"/>
              <a:t>es </a:t>
            </a:r>
            <a:r>
              <a:rPr lang="es-ES_tradnl" sz="2400" u="sng" dirty="0"/>
              <a:t>muy importante</a:t>
            </a:r>
            <a:r>
              <a:rPr lang="es-ES_tradnl" sz="2400" dirty="0"/>
              <a:t> que su abogado criminal considera las consecuencias para su estatus de inmigración cuando le representa </a:t>
            </a:r>
            <a:endParaRPr lang="en-US" sz="2400" dirty="0"/>
          </a:p>
          <a:p>
            <a:pPr lvl="1"/>
            <a:endParaRPr lang="en-US" dirty="0"/>
          </a:p>
        </p:txBody>
      </p:sp>
      <p:sp>
        <p:nvSpPr>
          <p:cNvPr id="3" name="Title 2"/>
          <p:cNvSpPr>
            <a:spLocks noGrp="1"/>
          </p:cNvSpPr>
          <p:nvPr>
            <p:ph type="title"/>
          </p:nvPr>
        </p:nvSpPr>
        <p:spPr/>
        <p:txBody>
          <a:bodyPr/>
          <a:lstStyle/>
          <a:p>
            <a:r>
              <a:rPr lang="en-US" dirty="0" smtClean="0"/>
              <a:t>ANTECEDENTES PENALES</a:t>
            </a:r>
            <a:endParaRPr lang="en-US" dirty="0"/>
          </a:p>
        </p:txBody>
      </p:sp>
    </p:spTree>
    <p:extLst>
      <p:ext uri="{BB962C8B-B14F-4D97-AF65-F5344CB8AC3E}">
        <p14:creationId xmlns:p14="http://schemas.microsoft.com/office/powerpoint/2010/main" val="4681771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100" dirty="0" smtClean="0"/>
              <a:t>If you have a criminal history, it is </a:t>
            </a:r>
            <a:r>
              <a:rPr lang="en-US" sz="2100" u="sng" dirty="0" smtClean="0"/>
              <a:t>very important</a:t>
            </a:r>
            <a:r>
              <a:rPr lang="en-US" sz="2100" dirty="0" smtClean="0"/>
              <a:t> you meet with an immigration lawyer to discuss your options</a:t>
            </a:r>
          </a:p>
          <a:p>
            <a:r>
              <a:rPr lang="en-US" sz="2100" dirty="0" smtClean="0"/>
              <a:t>For </a:t>
            </a:r>
            <a:r>
              <a:rPr lang="en-US" sz="2100" dirty="0"/>
              <a:t>some people, </a:t>
            </a:r>
            <a:r>
              <a:rPr lang="en-US" sz="2100" u="sng" dirty="0"/>
              <a:t>post-conviction relief</a:t>
            </a:r>
            <a:r>
              <a:rPr lang="en-US" sz="2100" dirty="0"/>
              <a:t> can help limit or erase the immigration consequences of a past </a:t>
            </a:r>
            <a:r>
              <a:rPr lang="en-US" sz="2100" dirty="0" smtClean="0"/>
              <a:t>offense</a:t>
            </a:r>
          </a:p>
          <a:p>
            <a:pPr lvl="1"/>
            <a:r>
              <a:rPr lang="en-US" dirty="0"/>
              <a:t>Post-conviction relief is different than an expungement </a:t>
            </a:r>
            <a:endParaRPr lang="en-US" dirty="0" smtClean="0"/>
          </a:p>
          <a:p>
            <a:pPr lvl="1"/>
            <a:r>
              <a:rPr lang="en-US" dirty="0" smtClean="0"/>
              <a:t>It </a:t>
            </a:r>
            <a:r>
              <a:rPr lang="en-US" dirty="0"/>
              <a:t>may not be available in all cases</a:t>
            </a:r>
          </a:p>
          <a:p>
            <a:pPr lvl="1"/>
            <a:r>
              <a:rPr lang="en-US" dirty="0"/>
              <a:t>Post-conviction relief for immigrants is a very specialized area of law- you should get a referral to an expert from a trusted attorney </a:t>
            </a:r>
          </a:p>
          <a:p>
            <a:r>
              <a:rPr lang="en-US" sz="2100" dirty="0" smtClean="0"/>
              <a:t>If you are charged with a crime, it is </a:t>
            </a:r>
            <a:r>
              <a:rPr lang="en-US" sz="2100" u="sng" dirty="0" smtClean="0"/>
              <a:t>very important</a:t>
            </a:r>
            <a:r>
              <a:rPr lang="en-US" sz="2100" dirty="0" smtClean="0"/>
              <a:t> that your criminal defense attorney consider the immigration consequences of your charges when representing you </a:t>
            </a:r>
          </a:p>
          <a:p>
            <a:pPr lvl="1"/>
            <a:endParaRPr lang="en-US" dirty="0"/>
          </a:p>
        </p:txBody>
      </p:sp>
      <p:sp>
        <p:nvSpPr>
          <p:cNvPr id="3" name="Title 2"/>
          <p:cNvSpPr>
            <a:spLocks noGrp="1"/>
          </p:cNvSpPr>
          <p:nvPr>
            <p:ph type="title"/>
          </p:nvPr>
        </p:nvSpPr>
        <p:spPr/>
        <p:txBody>
          <a:bodyPr/>
          <a:lstStyle/>
          <a:p>
            <a:r>
              <a:rPr lang="en-US" dirty="0" smtClean="0"/>
              <a:t>Criminal convictions</a:t>
            </a:r>
            <a:endParaRPr lang="en-US" dirty="0"/>
          </a:p>
        </p:txBody>
      </p:sp>
    </p:spTree>
    <p:extLst>
      <p:ext uri="{BB962C8B-B14F-4D97-AF65-F5344CB8AC3E}">
        <p14:creationId xmlns:p14="http://schemas.microsoft.com/office/powerpoint/2010/main" val="139493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s-ES_tradnl" sz="2400" dirty="0"/>
              <a:t>Una orden de deportación puede venir de: </a:t>
            </a:r>
            <a:endParaRPr lang="en-US" sz="2400" dirty="0"/>
          </a:p>
          <a:p>
            <a:pPr lvl="1"/>
            <a:r>
              <a:rPr lang="es-ES_tradnl" sz="2200" dirty="0"/>
              <a:t>Un juez de inmigración </a:t>
            </a:r>
            <a:endParaRPr lang="en-US" sz="2200" dirty="0"/>
          </a:p>
          <a:p>
            <a:pPr lvl="1"/>
            <a:r>
              <a:rPr lang="es-ES_tradnl" sz="2200" dirty="0"/>
              <a:t>Un oficial de ICE dentro de los estados unidos (bajo ciertas circunstancias)</a:t>
            </a:r>
            <a:endParaRPr lang="en-US" sz="2200" dirty="0"/>
          </a:p>
          <a:p>
            <a:pPr lvl="1"/>
            <a:r>
              <a:rPr lang="es-ES_tradnl" sz="2200" dirty="0"/>
              <a:t>Un oficial de CBP en la frontera u en el aeropuerto </a:t>
            </a:r>
            <a:endParaRPr lang="en-US" sz="2200" dirty="0"/>
          </a:p>
          <a:p>
            <a:r>
              <a:rPr lang="es-ES_tradnl" sz="2400" dirty="0"/>
              <a:t>Alguien que no asistió a una audiencia en la corte de inmigración puede tener una </a:t>
            </a:r>
            <a:r>
              <a:rPr lang="es-ES_tradnl" sz="2400" u="sng" dirty="0"/>
              <a:t>orden de deportación expedida en ausencia</a:t>
            </a:r>
            <a:endParaRPr lang="en-US" sz="2400" dirty="0"/>
          </a:p>
          <a:p>
            <a:r>
              <a:rPr lang="es-ES_tradnl" sz="2400" b="1" dirty="0"/>
              <a:t>Alguien que pueda tener una orden de deportación vieja debe priorizar haciendo consulta con un abogado de inmigración </a:t>
            </a:r>
            <a:endParaRPr lang="en-US" sz="2400" b="1" dirty="0"/>
          </a:p>
          <a:p>
            <a:pPr marL="365760" lvl="1" indent="0">
              <a:buNone/>
            </a:pPr>
            <a:endParaRPr lang="en-US" dirty="0" smtClean="0"/>
          </a:p>
          <a:p>
            <a:endParaRPr lang="en-US" dirty="0"/>
          </a:p>
        </p:txBody>
      </p:sp>
      <p:sp>
        <p:nvSpPr>
          <p:cNvPr id="3" name="Title 2"/>
          <p:cNvSpPr>
            <a:spLocks noGrp="1"/>
          </p:cNvSpPr>
          <p:nvPr>
            <p:ph type="title"/>
          </p:nvPr>
        </p:nvSpPr>
        <p:spPr/>
        <p:txBody>
          <a:bodyPr/>
          <a:lstStyle/>
          <a:p>
            <a:r>
              <a:rPr lang="es-ES_tradnl" dirty="0"/>
              <a:t>VIEJAS ORDENES DE </a:t>
            </a:r>
            <a:r>
              <a:rPr lang="es-ES_tradnl" dirty="0" err="1"/>
              <a:t>DEPORTACIóN</a:t>
            </a:r>
            <a:r>
              <a:rPr lang="es-ES_tradnl" dirty="0"/>
              <a:t> </a:t>
            </a:r>
            <a:endParaRPr lang="en-US" dirty="0"/>
          </a:p>
        </p:txBody>
      </p:sp>
    </p:spTree>
    <p:extLst>
      <p:ext uri="{BB962C8B-B14F-4D97-AF65-F5344CB8AC3E}">
        <p14:creationId xmlns:p14="http://schemas.microsoft.com/office/powerpoint/2010/main" val="17926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t>Orders of removal (or deportation order) may come from:</a:t>
            </a:r>
          </a:p>
          <a:p>
            <a:pPr lvl="1"/>
            <a:r>
              <a:rPr lang="en-US" sz="2400" dirty="0"/>
              <a:t>An immigration </a:t>
            </a:r>
            <a:r>
              <a:rPr lang="en-US" sz="2400" dirty="0" smtClean="0"/>
              <a:t>judge</a:t>
            </a:r>
          </a:p>
          <a:p>
            <a:pPr lvl="1"/>
            <a:r>
              <a:rPr lang="en-US" sz="2400" dirty="0" smtClean="0"/>
              <a:t>An ICE officer within the United States (if the person signed)</a:t>
            </a:r>
            <a:endParaRPr lang="en-US" sz="2400" dirty="0"/>
          </a:p>
          <a:p>
            <a:pPr lvl="1"/>
            <a:r>
              <a:rPr lang="en-US" sz="2400" dirty="0"/>
              <a:t>A Customs and Border patrol officer at the US border or </a:t>
            </a:r>
            <a:r>
              <a:rPr lang="en-US" sz="2400" dirty="0" smtClean="0"/>
              <a:t>airport</a:t>
            </a:r>
          </a:p>
          <a:p>
            <a:r>
              <a:rPr lang="en-US" sz="2400" dirty="0" smtClean="0"/>
              <a:t>Someone who didn’t appear for an immigration court hearing may have an </a:t>
            </a:r>
            <a:r>
              <a:rPr lang="en-US" sz="2400" u="sng" dirty="0" smtClean="0"/>
              <a:t>in absentia order of removal</a:t>
            </a:r>
            <a:endParaRPr lang="en-US" sz="2400" dirty="0" smtClean="0"/>
          </a:p>
          <a:p>
            <a:r>
              <a:rPr lang="en-US" sz="2400" b="1" dirty="0" smtClean="0"/>
              <a:t>Immigrants who might have prior orders of removal should prioritize consultation with an immigration attorney </a:t>
            </a:r>
          </a:p>
          <a:p>
            <a:pPr marL="365760" lvl="1"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PRIOR ORDERS OF REMOVAL</a:t>
            </a:r>
            <a:endParaRPr lang="en-US" dirty="0"/>
          </a:p>
        </p:txBody>
      </p:sp>
    </p:spTree>
    <p:extLst>
      <p:ext uri="{BB962C8B-B14F-4D97-AF65-F5344CB8AC3E}">
        <p14:creationId xmlns:p14="http://schemas.microsoft.com/office/powerpoint/2010/main" val="34193711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s-ES_tradnl" dirty="0"/>
              <a:t>La orden de la Ejecución de la Ley de Inmigración en el Interior intenta expandir el uso de la expulsión rápida</a:t>
            </a:r>
            <a:endParaRPr lang="en-US" dirty="0"/>
          </a:p>
          <a:p>
            <a:pPr lvl="1"/>
            <a:r>
              <a:rPr lang="es-ES_tradnl" dirty="0"/>
              <a:t>Vienen de un oficial de ICE, no de un juez</a:t>
            </a:r>
            <a:endParaRPr lang="en-US" dirty="0"/>
          </a:p>
          <a:p>
            <a:pPr lvl="1"/>
            <a:r>
              <a:rPr lang="es-ES_tradnl" dirty="0"/>
              <a:t>Antes, las usaban solo contra personas que no pudieron probar su presencia en el país por 14 días </a:t>
            </a:r>
            <a:r>
              <a:rPr lang="es-ES_tradnl" u="sng" dirty="0"/>
              <a:t>y</a:t>
            </a:r>
            <a:r>
              <a:rPr lang="es-ES_tradnl" dirty="0"/>
              <a:t> que se hallaran dentro de 100 millas de la frontera</a:t>
            </a:r>
            <a:endParaRPr lang="en-US" dirty="0"/>
          </a:p>
          <a:p>
            <a:pPr lvl="1"/>
            <a:r>
              <a:rPr lang="es-ES_tradnl" dirty="0"/>
              <a:t>La planeada expansión se aplicaría a: </a:t>
            </a:r>
            <a:endParaRPr lang="en-US" dirty="0"/>
          </a:p>
          <a:p>
            <a:pPr lvl="2"/>
            <a:r>
              <a:rPr lang="es-ES_tradnl" dirty="0"/>
              <a:t>Alguien que 1) no tiene documentos para entrar al país , o 2) recibió la entrada o documentos de inmigración bajo fraude</a:t>
            </a:r>
            <a:endParaRPr lang="en-US" dirty="0"/>
          </a:p>
          <a:p>
            <a:pPr lvl="2"/>
            <a:r>
              <a:rPr lang="es-ES_tradnl" dirty="0"/>
              <a:t>Que no puede probar su presencia en país por los últimos </a:t>
            </a:r>
            <a:r>
              <a:rPr lang="es-ES_tradnl" u="sng" dirty="0"/>
              <a:t>dos años</a:t>
            </a:r>
            <a:endParaRPr lang="en-US" dirty="0"/>
          </a:p>
          <a:p>
            <a:pPr lvl="2"/>
            <a:r>
              <a:rPr lang="es-ES_tradnl" u="sng" dirty="0"/>
              <a:t>A cualquier parte</a:t>
            </a:r>
            <a:r>
              <a:rPr lang="es-ES_tradnl" dirty="0"/>
              <a:t> del país </a:t>
            </a:r>
            <a:endParaRPr lang="en-US" dirty="0"/>
          </a:p>
          <a:p>
            <a:pPr lvl="0"/>
            <a:r>
              <a:rPr lang="es-ES_tradnl" b="1" dirty="0"/>
              <a:t>No se sabe todavía como eso tomara lugar pero debe considerar llevando prueba de 2 años de su presencia en el país </a:t>
            </a:r>
            <a:endParaRPr lang="en-US" b="1" dirty="0"/>
          </a:p>
          <a:p>
            <a:pPr lvl="2"/>
            <a:endParaRPr lang="en-US" dirty="0"/>
          </a:p>
        </p:txBody>
      </p:sp>
      <p:sp>
        <p:nvSpPr>
          <p:cNvPr id="3" name="Title 2"/>
          <p:cNvSpPr>
            <a:spLocks noGrp="1"/>
          </p:cNvSpPr>
          <p:nvPr>
            <p:ph type="title"/>
          </p:nvPr>
        </p:nvSpPr>
        <p:spPr/>
        <p:txBody>
          <a:bodyPr/>
          <a:lstStyle/>
          <a:p>
            <a:r>
              <a:rPr lang="es-ES_tradnl" dirty="0"/>
              <a:t>Expansión DE Expulsión Rápida </a:t>
            </a:r>
            <a:endParaRPr lang="en-US" dirty="0"/>
          </a:p>
        </p:txBody>
      </p:sp>
    </p:spTree>
    <p:extLst>
      <p:ext uri="{BB962C8B-B14F-4D97-AF65-F5344CB8AC3E}">
        <p14:creationId xmlns:p14="http://schemas.microsoft.com/office/powerpoint/2010/main" val="3489848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Interior Enforcement Executive Order attempts to </a:t>
            </a:r>
            <a:r>
              <a:rPr lang="en-US" u="sng" dirty="0" smtClean="0"/>
              <a:t>expand</a:t>
            </a:r>
            <a:r>
              <a:rPr lang="en-US" dirty="0" smtClean="0"/>
              <a:t> the use of </a:t>
            </a:r>
            <a:r>
              <a:rPr lang="en-US" b="1" dirty="0" smtClean="0"/>
              <a:t>expedited removal</a:t>
            </a:r>
          </a:p>
          <a:p>
            <a:pPr lvl="1"/>
            <a:r>
              <a:rPr lang="en-US" dirty="0"/>
              <a:t>Issued by an ICE officer, not a judge</a:t>
            </a:r>
          </a:p>
          <a:p>
            <a:pPr lvl="1"/>
            <a:r>
              <a:rPr lang="en-US" dirty="0"/>
              <a:t>Previously applied to those who could not prove physical presence for 14 days </a:t>
            </a:r>
            <a:r>
              <a:rPr lang="en-US" u="sng" dirty="0"/>
              <a:t>and</a:t>
            </a:r>
            <a:r>
              <a:rPr lang="en-US" dirty="0"/>
              <a:t> apprehended within 100 miles of the border</a:t>
            </a:r>
          </a:p>
          <a:p>
            <a:pPr lvl="1"/>
            <a:r>
              <a:rPr lang="en-US" dirty="0"/>
              <a:t>Attempted expansion would apply to:</a:t>
            </a:r>
          </a:p>
          <a:p>
            <a:pPr lvl="2"/>
            <a:r>
              <a:rPr lang="en-US" sz="1800" dirty="0"/>
              <a:t>A person who 1) lacks entry documents, or 2) received entry or immigration documents via fraud; </a:t>
            </a:r>
          </a:p>
          <a:p>
            <a:pPr lvl="2"/>
            <a:r>
              <a:rPr lang="en-US" sz="1800" dirty="0"/>
              <a:t>Who could not prove physical presence for the past </a:t>
            </a:r>
            <a:r>
              <a:rPr lang="en-US" sz="1800" u="sng" dirty="0"/>
              <a:t>two years</a:t>
            </a:r>
          </a:p>
          <a:p>
            <a:pPr lvl="2"/>
            <a:r>
              <a:rPr lang="en-US" sz="1800" u="sng" dirty="0"/>
              <a:t>Anywhere</a:t>
            </a:r>
            <a:r>
              <a:rPr lang="en-US" sz="1800" dirty="0"/>
              <a:t> in the United States </a:t>
            </a:r>
            <a:endParaRPr lang="en-US" sz="1800" b="1" dirty="0" smtClean="0"/>
          </a:p>
          <a:p>
            <a:r>
              <a:rPr lang="en-US" b="1" dirty="0" smtClean="0"/>
              <a:t>Advocates do not yet know how this will be applied but it may be a good idea to carry proof of 2 years physical presence </a:t>
            </a:r>
          </a:p>
          <a:p>
            <a:pPr lvl="2"/>
            <a:endParaRPr lang="en-US" dirty="0"/>
          </a:p>
        </p:txBody>
      </p:sp>
      <p:sp>
        <p:nvSpPr>
          <p:cNvPr id="3" name="Title 2"/>
          <p:cNvSpPr>
            <a:spLocks noGrp="1"/>
          </p:cNvSpPr>
          <p:nvPr>
            <p:ph type="title"/>
          </p:nvPr>
        </p:nvSpPr>
        <p:spPr/>
        <p:txBody>
          <a:bodyPr/>
          <a:lstStyle/>
          <a:p>
            <a:r>
              <a:rPr lang="en-US" dirty="0" smtClean="0"/>
              <a:t>EXPEDITED REMOVAL EXPANSION</a:t>
            </a:r>
            <a:endParaRPr lang="en-US" dirty="0"/>
          </a:p>
        </p:txBody>
      </p:sp>
    </p:spTree>
    <p:extLst>
      <p:ext uri="{BB962C8B-B14F-4D97-AF65-F5344CB8AC3E}">
        <p14:creationId xmlns:p14="http://schemas.microsoft.com/office/powerpoint/2010/main" val="35736373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lgn="ctr">
              <a:buNone/>
            </a:pPr>
            <a:endParaRPr lang="en-US" sz="4000" dirty="0" smtClean="0"/>
          </a:p>
          <a:p>
            <a:pPr marL="45720" indent="0" algn="ctr">
              <a:buNone/>
            </a:pPr>
            <a:r>
              <a:rPr lang="es-ES_tradnl" sz="4000" dirty="0" smtClean="0"/>
              <a:t>	TODAS </a:t>
            </a:r>
            <a:r>
              <a:rPr lang="es-ES_tradnl" sz="4000" dirty="0"/>
              <a:t>LAS PERSONAS en los estados unidos- sin importar el status legal—tiene ciertos derechos básicos bajo la constitución del país </a:t>
            </a:r>
            <a:endParaRPr lang="en-US" sz="4000" dirty="0"/>
          </a:p>
          <a:p>
            <a:pPr marL="45720" indent="0">
              <a:buNone/>
            </a:pPr>
            <a:endParaRPr lang="en-US" sz="4000" dirty="0"/>
          </a:p>
        </p:txBody>
      </p:sp>
      <p:sp>
        <p:nvSpPr>
          <p:cNvPr id="3" name="Title 2"/>
          <p:cNvSpPr>
            <a:spLocks noGrp="1"/>
          </p:cNvSpPr>
          <p:nvPr>
            <p:ph type="title"/>
          </p:nvPr>
        </p:nvSpPr>
        <p:spPr/>
        <p:txBody>
          <a:bodyPr/>
          <a:lstStyle/>
          <a:p>
            <a:r>
              <a:rPr lang="en-US" dirty="0" smtClean="0"/>
              <a:t>CONOZCA SUS DERECHOS</a:t>
            </a:r>
            <a:endParaRPr lang="en-US" dirty="0"/>
          </a:p>
        </p:txBody>
      </p:sp>
    </p:spTree>
    <p:extLst>
      <p:ext uri="{BB962C8B-B14F-4D97-AF65-F5344CB8AC3E}">
        <p14:creationId xmlns:p14="http://schemas.microsoft.com/office/powerpoint/2010/main" val="9681191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45720" indent="0" algn="ctr">
              <a:buNone/>
            </a:pPr>
            <a:endParaRPr lang="en-US" sz="4800" dirty="0" smtClean="0"/>
          </a:p>
          <a:p>
            <a:pPr marL="45720" indent="0" algn="ctr">
              <a:buNone/>
            </a:pPr>
            <a:r>
              <a:rPr lang="en-US" sz="4800" dirty="0" smtClean="0"/>
              <a:t>EVERYONE in the United States– regardless of immigration status– has certain basic rights under the United States Constitution </a:t>
            </a:r>
            <a:endParaRPr lang="en-US" sz="4800" dirty="0"/>
          </a:p>
        </p:txBody>
      </p:sp>
      <p:sp>
        <p:nvSpPr>
          <p:cNvPr id="3" name="Title 2"/>
          <p:cNvSpPr>
            <a:spLocks noGrp="1"/>
          </p:cNvSpPr>
          <p:nvPr>
            <p:ph type="title"/>
          </p:nvPr>
        </p:nvSpPr>
        <p:spPr/>
        <p:txBody>
          <a:bodyPr/>
          <a:lstStyle/>
          <a:p>
            <a:r>
              <a:rPr lang="en-US" dirty="0" smtClean="0"/>
              <a:t>KNOW YOUR RIGHTS </a:t>
            </a:r>
            <a:endParaRPr lang="en-US" dirty="0"/>
          </a:p>
        </p:txBody>
      </p:sp>
    </p:spTree>
    <p:extLst>
      <p:ext uri="{BB962C8B-B14F-4D97-AF65-F5344CB8AC3E}">
        <p14:creationId xmlns:p14="http://schemas.microsoft.com/office/powerpoint/2010/main" val="19278985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4367" y="1822102"/>
            <a:ext cx="8407893" cy="4407408"/>
          </a:xfrm>
        </p:spPr>
        <p:txBody>
          <a:bodyPr>
            <a:normAutofit lnSpcReduction="10000"/>
          </a:bodyPr>
          <a:lstStyle/>
          <a:p>
            <a:r>
              <a:rPr lang="es-ES_tradnl" sz="2800" dirty="0"/>
              <a:t>Como puedo utilizar mi derecho a guardar silencio? </a:t>
            </a:r>
            <a:endParaRPr lang="en-US" sz="2800" dirty="0"/>
          </a:p>
          <a:p>
            <a:pPr lvl="1"/>
            <a:r>
              <a:rPr lang="es-ES_tradnl" sz="2600" dirty="0"/>
              <a:t>Puede negar contestar preguntas hasta que haya tenido chance para consultar con un abogado </a:t>
            </a:r>
            <a:endParaRPr lang="en-US" sz="2600" dirty="0"/>
          </a:p>
          <a:p>
            <a:pPr lvl="1"/>
            <a:r>
              <a:rPr lang="es-ES_tradnl" sz="2600" dirty="0"/>
              <a:t>Puede decidir no decir nada</a:t>
            </a:r>
            <a:endParaRPr lang="en-US" sz="2600" dirty="0"/>
          </a:p>
          <a:p>
            <a:pPr lvl="1"/>
            <a:r>
              <a:rPr lang="es-ES_tradnl" sz="2600" dirty="0"/>
              <a:t>Puede negar compartir información acerca de donde nació o como entro a los estados unidos</a:t>
            </a:r>
            <a:endParaRPr lang="en-US" sz="2600" dirty="0"/>
          </a:p>
          <a:p>
            <a:pPr lvl="1"/>
            <a:r>
              <a:rPr lang="es-ES_tradnl" sz="2600" dirty="0"/>
              <a:t>Puede llevar una tarjeta de “conozca sus derechos” y proveerla a oficiales de inmigración si le detienen </a:t>
            </a:r>
            <a:endParaRPr lang="en-US" sz="2600" dirty="0"/>
          </a:p>
          <a:p>
            <a:pPr marL="45720" indent="0">
              <a:buNone/>
            </a:pPr>
            <a:endParaRPr lang="en-US" sz="2600" dirty="0" smtClean="0"/>
          </a:p>
          <a:p>
            <a:pPr lvl="1"/>
            <a:endParaRPr lang="en-US" sz="2600" dirty="0" smtClean="0"/>
          </a:p>
        </p:txBody>
      </p:sp>
      <p:sp>
        <p:nvSpPr>
          <p:cNvPr id="3" name="Title 2"/>
          <p:cNvSpPr>
            <a:spLocks noGrp="1"/>
          </p:cNvSpPr>
          <p:nvPr>
            <p:ph type="title"/>
          </p:nvPr>
        </p:nvSpPr>
        <p:spPr/>
        <p:txBody>
          <a:bodyPr/>
          <a:lstStyle/>
          <a:p>
            <a:r>
              <a:rPr lang="en-US" dirty="0" smtClean="0"/>
              <a:t>El </a:t>
            </a:r>
            <a:r>
              <a:rPr lang="en-US" dirty="0" err="1" smtClean="0"/>
              <a:t>derecho</a:t>
            </a:r>
            <a:r>
              <a:rPr lang="en-US" dirty="0" smtClean="0"/>
              <a:t> a </a:t>
            </a:r>
            <a:r>
              <a:rPr lang="en-US" dirty="0" err="1" smtClean="0"/>
              <a:t>guardar</a:t>
            </a:r>
            <a:r>
              <a:rPr lang="en-US" dirty="0" smtClean="0"/>
              <a:t> </a:t>
            </a:r>
            <a:r>
              <a:rPr lang="en-US" dirty="0" err="1" smtClean="0"/>
              <a:t>silencio</a:t>
            </a:r>
            <a:endParaRPr lang="en-US" dirty="0"/>
          </a:p>
        </p:txBody>
      </p:sp>
    </p:spTree>
    <p:extLst>
      <p:ext uri="{BB962C8B-B14F-4D97-AF65-F5344CB8AC3E}">
        <p14:creationId xmlns:p14="http://schemas.microsoft.com/office/powerpoint/2010/main" val="3555806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4367" y="1822102"/>
            <a:ext cx="8407893" cy="4407408"/>
          </a:xfrm>
        </p:spPr>
        <p:txBody>
          <a:bodyPr>
            <a:normAutofit/>
          </a:bodyPr>
          <a:lstStyle/>
          <a:p>
            <a:r>
              <a:rPr lang="en-US" sz="2600" dirty="0" smtClean="0"/>
              <a:t>How can I exercise the right to remain silent? </a:t>
            </a:r>
          </a:p>
          <a:p>
            <a:pPr lvl="1"/>
            <a:r>
              <a:rPr lang="en-US" sz="2600" dirty="0"/>
              <a:t>You can refuse to answer questions until you’ve had a chance to consult with an attorney</a:t>
            </a:r>
          </a:p>
          <a:p>
            <a:pPr lvl="1"/>
            <a:r>
              <a:rPr lang="en-US" sz="2600" dirty="0"/>
              <a:t>You can choose not to speak at all</a:t>
            </a:r>
          </a:p>
          <a:p>
            <a:pPr lvl="1"/>
            <a:r>
              <a:rPr lang="en-US" sz="2600" dirty="0"/>
              <a:t>You can decline to share information about where you were born or how you entered the United States</a:t>
            </a:r>
          </a:p>
          <a:p>
            <a:pPr lvl="1"/>
            <a:r>
              <a:rPr lang="en-US" sz="2600" dirty="0"/>
              <a:t>You can carry a “know your rights” card and provide it to immigration officers if you are stopped </a:t>
            </a:r>
          </a:p>
          <a:p>
            <a:pPr marL="45720" indent="0">
              <a:buNone/>
            </a:pPr>
            <a:endParaRPr lang="en-US" sz="2600" dirty="0" smtClean="0"/>
          </a:p>
          <a:p>
            <a:pPr lvl="1"/>
            <a:endParaRPr lang="en-US" sz="2600" dirty="0" smtClean="0"/>
          </a:p>
        </p:txBody>
      </p:sp>
      <p:sp>
        <p:nvSpPr>
          <p:cNvPr id="3" name="Title 2"/>
          <p:cNvSpPr>
            <a:spLocks noGrp="1"/>
          </p:cNvSpPr>
          <p:nvPr>
            <p:ph type="title"/>
          </p:nvPr>
        </p:nvSpPr>
        <p:spPr/>
        <p:txBody>
          <a:bodyPr/>
          <a:lstStyle/>
          <a:p>
            <a:r>
              <a:rPr lang="en-US" dirty="0" smtClean="0"/>
              <a:t>THE RIGHT TO REMAIN SILENT</a:t>
            </a:r>
            <a:endParaRPr lang="en-US" dirty="0"/>
          </a:p>
        </p:txBody>
      </p:sp>
    </p:spTree>
    <p:extLst>
      <p:ext uri="{BB962C8B-B14F-4D97-AF65-F5344CB8AC3E}">
        <p14:creationId xmlns:p14="http://schemas.microsoft.com/office/powerpoint/2010/main" val="4121033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s-ES_tradnl" sz="2200" dirty="0"/>
              <a:t>Después de la inauguración: lo que sabemos, y lo que no sabemos </a:t>
            </a:r>
            <a:endParaRPr lang="en-US" sz="2200" dirty="0"/>
          </a:p>
          <a:p>
            <a:pPr lvl="0"/>
            <a:r>
              <a:rPr lang="es-ES_tradnl" sz="2200" dirty="0"/>
              <a:t>Resumen breve de la ley de inmigración </a:t>
            </a:r>
            <a:endParaRPr lang="en-US" sz="2200" dirty="0"/>
          </a:p>
          <a:p>
            <a:pPr lvl="1"/>
            <a:r>
              <a:rPr lang="es-ES_tradnl" sz="2200" dirty="0"/>
              <a:t>Enfocando en la Visa U, SIJS, y inmigración por familia </a:t>
            </a:r>
            <a:endParaRPr lang="en-US" sz="2200" dirty="0"/>
          </a:p>
          <a:p>
            <a:pPr lvl="0"/>
            <a:r>
              <a:rPr lang="es-ES_tradnl" sz="2200" dirty="0"/>
              <a:t>Actualización de las ordenes ejecutivas </a:t>
            </a:r>
            <a:endParaRPr lang="en-US" sz="2200" dirty="0"/>
          </a:p>
          <a:p>
            <a:pPr lvl="0"/>
            <a:r>
              <a:rPr lang="es-ES_tradnl" sz="2200" dirty="0"/>
              <a:t>Quien esta en alto riesgo de la deportación </a:t>
            </a:r>
            <a:endParaRPr lang="en-US" sz="2200" dirty="0"/>
          </a:p>
          <a:p>
            <a:pPr lvl="0"/>
            <a:r>
              <a:rPr lang="es-ES_tradnl" sz="2200" dirty="0"/>
              <a:t>Conozca Sus Derechos </a:t>
            </a:r>
            <a:endParaRPr lang="en-US" sz="2200" dirty="0"/>
          </a:p>
          <a:p>
            <a:pPr lvl="1"/>
            <a:r>
              <a:rPr lang="es-ES_tradnl" sz="2200" dirty="0"/>
              <a:t>Que hacer si ICE llega a su casa</a:t>
            </a:r>
            <a:endParaRPr lang="en-US" sz="2200" dirty="0"/>
          </a:p>
          <a:p>
            <a:pPr lvl="1"/>
            <a:r>
              <a:rPr lang="es-ES_tradnl" sz="2200" dirty="0"/>
              <a:t>Derechos en los procedimientos de deportación </a:t>
            </a:r>
            <a:endParaRPr lang="en-US" sz="2200" dirty="0"/>
          </a:p>
          <a:p>
            <a:r>
              <a:rPr lang="es-ES_tradnl" sz="2200" dirty="0"/>
              <a:t>Como hacer un plan de seguridad para su familia </a:t>
            </a:r>
            <a:endParaRPr lang="es-ES_tradnl" sz="2200" dirty="0" smtClean="0"/>
          </a:p>
          <a:p>
            <a:pPr lvl="0"/>
            <a:r>
              <a:rPr lang="es-ES_tradnl" sz="2200" dirty="0" smtClean="0"/>
              <a:t>Preguntas</a:t>
            </a:r>
            <a:r>
              <a:rPr lang="es-ES_tradnl" sz="2200" dirty="0"/>
              <a:t>?  </a:t>
            </a:r>
            <a:endParaRPr lang="en-US" sz="2200" dirty="0"/>
          </a:p>
          <a:p>
            <a:endParaRPr lang="en-US" dirty="0"/>
          </a:p>
        </p:txBody>
      </p:sp>
      <p:sp>
        <p:nvSpPr>
          <p:cNvPr id="3" name="Title 2"/>
          <p:cNvSpPr>
            <a:spLocks noGrp="1"/>
          </p:cNvSpPr>
          <p:nvPr>
            <p:ph type="title"/>
          </p:nvPr>
        </p:nvSpPr>
        <p:spPr/>
        <p:txBody>
          <a:bodyPr/>
          <a:lstStyle/>
          <a:p>
            <a:r>
              <a:rPr lang="en-US" dirty="0" smtClean="0"/>
              <a:t>GUIA </a:t>
            </a:r>
            <a:endParaRPr lang="en-US" dirty="0"/>
          </a:p>
        </p:txBody>
      </p:sp>
    </p:spTree>
    <p:extLst>
      <p:ext uri="{BB962C8B-B14F-4D97-AF65-F5344CB8AC3E}">
        <p14:creationId xmlns:p14="http://schemas.microsoft.com/office/powerpoint/2010/main" val="36829297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s-ES_tradnl" sz="2800" dirty="0"/>
              <a:t>No quiero responder a ninguna pregunta.</a:t>
            </a:r>
          </a:p>
          <a:p>
            <a:r>
              <a:rPr lang="es-ES_tradnl" sz="2800" dirty="0"/>
              <a:t>No quiero firmar nada.</a:t>
            </a:r>
          </a:p>
          <a:p>
            <a:r>
              <a:rPr lang="es-ES_tradnl" sz="2800" dirty="0"/>
              <a:t>No hablaré con usted hasta que hable con un abogado.</a:t>
            </a:r>
          </a:p>
          <a:p>
            <a:r>
              <a:rPr lang="es-ES_tradnl" sz="2800" dirty="0"/>
              <a:t>No le doy permiso de entrar a la casa.</a:t>
            </a:r>
          </a:p>
          <a:p>
            <a:r>
              <a:rPr lang="es-ES_tradnl" sz="2800" dirty="0"/>
              <a:t>No doy consentimiento a esta búsqueda.</a:t>
            </a:r>
          </a:p>
          <a:p>
            <a:r>
              <a:rPr lang="es-ES_tradnl" sz="2800" dirty="0"/>
              <a:t>No le doy permiso de llevarse cualquier de mis documentos.</a:t>
            </a:r>
          </a:p>
          <a:p>
            <a:endParaRPr lang="en-US" sz="3000" dirty="0"/>
          </a:p>
        </p:txBody>
      </p:sp>
      <p:sp>
        <p:nvSpPr>
          <p:cNvPr id="3" name="Title 2"/>
          <p:cNvSpPr>
            <a:spLocks noGrp="1"/>
          </p:cNvSpPr>
          <p:nvPr>
            <p:ph type="title"/>
          </p:nvPr>
        </p:nvSpPr>
        <p:spPr/>
        <p:txBody>
          <a:bodyPr/>
          <a:lstStyle/>
          <a:p>
            <a:r>
              <a:rPr lang="en-US" dirty="0" smtClean="0"/>
              <a:t>FRASES CLAVES</a:t>
            </a:r>
            <a:endParaRPr lang="en-US" dirty="0"/>
          </a:p>
        </p:txBody>
      </p:sp>
    </p:spTree>
    <p:extLst>
      <p:ext uri="{BB962C8B-B14F-4D97-AF65-F5344CB8AC3E}">
        <p14:creationId xmlns:p14="http://schemas.microsoft.com/office/powerpoint/2010/main" val="18006262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a:t>I do not want to answer any questions.</a:t>
            </a:r>
          </a:p>
          <a:p>
            <a:r>
              <a:rPr lang="en-US" sz="2800" dirty="0"/>
              <a:t>I do not want to sign anything.</a:t>
            </a:r>
          </a:p>
          <a:p>
            <a:r>
              <a:rPr lang="en-US" sz="2800" dirty="0"/>
              <a:t>I will not speak to you until I speak to a lawyer</a:t>
            </a:r>
          </a:p>
          <a:p>
            <a:r>
              <a:rPr lang="en-US" sz="2800" dirty="0"/>
              <a:t>I do not give you permission to enter the house.</a:t>
            </a:r>
          </a:p>
          <a:p>
            <a:r>
              <a:rPr lang="en-US" sz="2800" dirty="0"/>
              <a:t>I do not consent to this search.</a:t>
            </a:r>
          </a:p>
          <a:p>
            <a:r>
              <a:rPr lang="en-US" sz="2800" dirty="0"/>
              <a:t>I do not give you permission to take any of my documents.</a:t>
            </a:r>
          </a:p>
          <a:p>
            <a:endParaRPr lang="en-US" sz="3000" dirty="0"/>
          </a:p>
        </p:txBody>
      </p:sp>
      <p:sp>
        <p:nvSpPr>
          <p:cNvPr id="3" name="Title 2"/>
          <p:cNvSpPr>
            <a:spLocks noGrp="1"/>
          </p:cNvSpPr>
          <p:nvPr>
            <p:ph type="title"/>
          </p:nvPr>
        </p:nvSpPr>
        <p:spPr/>
        <p:txBody>
          <a:bodyPr/>
          <a:lstStyle/>
          <a:p>
            <a:r>
              <a:rPr lang="en-US" dirty="0" smtClean="0"/>
              <a:t>KEY PHRASES</a:t>
            </a:r>
            <a:endParaRPr lang="en-US" dirty="0"/>
          </a:p>
        </p:txBody>
      </p:sp>
    </p:spTree>
    <p:extLst>
      <p:ext uri="{BB962C8B-B14F-4D97-AF65-F5344CB8AC3E}">
        <p14:creationId xmlns:p14="http://schemas.microsoft.com/office/powerpoint/2010/main" val="30541511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endParaRPr lang="en-US" dirty="0" smtClean="0"/>
          </a:p>
          <a:p>
            <a:r>
              <a:rPr lang="es-ES_tradnl" sz="2800" dirty="0"/>
              <a:t>Debe llevar </a:t>
            </a:r>
            <a:r>
              <a:rPr lang="es-ES_tradnl" sz="2800" u="sng" dirty="0"/>
              <a:t>documentos validos de inmigración</a:t>
            </a:r>
            <a:r>
              <a:rPr lang="es-ES_tradnl" sz="2800" dirty="0"/>
              <a:t> con usted todo el tiempo.  Ejemplos incluyen: </a:t>
            </a:r>
            <a:endParaRPr lang="en-US" sz="2800" dirty="0"/>
          </a:p>
          <a:p>
            <a:pPr lvl="1"/>
            <a:r>
              <a:rPr lang="es-ES_tradnl" sz="2600" dirty="0"/>
              <a:t>Una tarjeta de residencia permanente (tarjeta verde)</a:t>
            </a:r>
            <a:endParaRPr lang="en-US" sz="2600" dirty="0"/>
          </a:p>
          <a:p>
            <a:pPr lvl="1"/>
            <a:r>
              <a:rPr lang="es-ES_tradnl" sz="2600" dirty="0"/>
              <a:t>Prueba de su estatus de asilado </a:t>
            </a:r>
            <a:endParaRPr lang="en-US" sz="2600" dirty="0"/>
          </a:p>
          <a:p>
            <a:pPr lvl="1"/>
            <a:r>
              <a:rPr lang="es-ES_tradnl" sz="2600" dirty="0"/>
              <a:t>Prueba de aplicaciones pendientes con inmigración </a:t>
            </a:r>
            <a:endParaRPr lang="en-US" sz="2600" dirty="0"/>
          </a:p>
          <a:p>
            <a:r>
              <a:rPr lang="es-ES_tradnl" sz="2800" dirty="0"/>
              <a:t>Documentos de identidad de otros países? </a:t>
            </a:r>
            <a:endParaRPr lang="en-US" sz="2800" dirty="0"/>
          </a:p>
          <a:p>
            <a:pPr lvl="1"/>
            <a:r>
              <a:rPr lang="es-ES_tradnl" sz="2600" dirty="0"/>
              <a:t>Hay riesgos de llevar estos porque el gobierno puede usarlos como prueba que alguien no es ciudadano de los estados unidos </a:t>
            </a:r>
            <a:endParaRPr lang="es-ES_tradnl" sz="2600" dirty="0" smtClean="0"/>
          </a:p>
          <a:p>
            <a:pPr lvl="1"/>
            <a:r>
              <a:rPr lang="es-ES_tradnl" sz="2600" dirty="0" smtClean="0"/>
              <a:t>ICE </a:t>
            </a:r>
            <a:r>
              <a:rPr lang="es-ES_tradnl" sz="2600" u="sng" dirty="0" smtClean="0"/>
              <a:t>no puede tomar documentos de su caso</a:t>
            </a:r>
            <a:r>
              <a:rPr lang="es-ES_tradnl" sz="2600" dirty="0" smtClean="0"/>
              <a:t> sin una orden de cateo autorizando la colección de ellos </a:t>
            </a:r>
            <a:endParaRPr lang="en-US" sz="2600" dirty="0"/>
          </a:p>
          <a:p>
            <a:endParaRPr lang="en-US" dirty="0"/>
          </a:p>
        </p:txBody>
      </p:sp>
      <p:sp>
        <p:nvSpPr>
          <p:cNvPr id="3" name="Title 2"/>
          <p:cNvSpPr>
            <a:spLocks noGrp="1"/>
          </p:cNvSpPr>
          <p:nvPr>
            <p:ph type="title"/>
          </p:nvPr>
        </p:nvSpPr>
        <p:spPr/>
        <p:txBody>
          <a:bodyPr/>
          <a:lstStyle/>
          <a:p>
            <a:r>
              <a:rPr lang="en-US" dirty="0" smtClean="0"/>
              <a:t>DOCUMENTOS DE INMIGRACI</a:t>
            </a:r>
            <a:r>
              <a:rPr lang="es-ES_tradnl" dirty="0" smtClean="0"/>
              <a:t>ó</a:t>
            </a:r>
            <a:r>
              <a:rPr lang="en-US" dirty="0"/>
              <a:t>N</a:t>
            </a:r>
          </a:p>
        </p:txBody>
      </p:sp>
    </p:spTree>
    <p:extLst>
      <p:ext uri="{BB962C8B-B14F-4D97-AF65-F5344CB8AC3E}">
        <p14:creationId xmlns:p14="http://schemas.microsoft.com/office/powerpoint/2010/main" val="839397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600" dirty="0"/>
              <a:t>You should carry </a:t>
            </a:r>
            <a:r>
              <a:rPr lang="en-US" sz="2600" u="sng" dirty="0"/>
              <a:t>valid immigration documents</a:t>
            </a:r>
            <a:r>
              <a:rPr lang="en-US" sz="2600" dirty="0"/>
              <a:t> on you at all times.  Examples include: </a:t>
            </a:r>
            <a:endParaRPr lang="en-US" sz="2600" dirty="0" smtClean="0"/>
          </a:p>
          <a:p>
            <a:pPr lvl="1"/>
            <a:r>
              <a:rPr lang="en-US" sz="2600" dirty="0"/>
              <a:t>Lawful permanent resident card (green card)</a:t>
            </a:r>
          </a:p>
          <a:p>
            <a:pPr lvl="1"/>
            <a:r>
              <a:rPr lang="en-US" sz="2600" dirty="0"/>
              <a:t>Proof of asylum status</a:t>
            </a:r>
          </a:p>
          <a:p>
            <a:pPr lvl="1"/>
            <a:r>
              <a:rPr lang="en-US" sz="2600" dirty="0"/>
              <a:t>Proof of pending immigration applications </a:t>
            </a:r>
            <a:endParaRPr lang="en-US" sz="2600" dirty="0" smtClean="0"/>
          </a:p>
          <a:p>
            <a:r>
              <a:rPr lang="en-US" sz="2600" dirty="0" smtClean="0"/>
              <a:t>Identity documents from other countries? </a:t>
            </a:r>
            <a:endParaRPr lang="en-US" sz="2600" dirty="0"/>
          </a:p>
          <a:p>
            <a:pPr lvl="1"/>
            <a:r>
              <a:rPr lang="en-US" sz="2600" dirty="0" smtClean="0"/>
              <a:t>There is a risk in carrying these because the government can use them as proof that someone is not a US citizen </a:t>
            </a:r>
          </a:p>
          <a:p>
            <a:pPr lvl="1"/>
            <a:r>
              <a:rPr lang="en-US" sz="2600" dirty="0" smtClean="0"/>
              <a:t>ICE </a:t>
            </a:r>
            <a:r>
              <a:rPr lang="en-US" sz="2600" u="sng" dirty="0" smtClean="0"/>
              <a:t>cannot take documents from your home</a:t>
            </a:r>
            <a:r>
              <a:rPr lang="en-US" sz="2600" dirty="0" smtClean="0"/>
              <a:t> without a search warrant signed by a judge </a:t>
            </a:r>
            <a:endParaRPr lang="en-US" sz="2600" dirty="0"/>
          </a:p>
        </p:txBody>
      </p:sp>
      <p:sp>
        <p:nvSpPr>
          <p:cNvPr id="3" name="Title 2"/>
          <p:cNvSpPr>
            <a:spLocks noGrp="1"/>
          </p:cNvSpPr>
          <p:nvPr>
            <p:ph type="title"/>
          </p:nvPr>
        </p:nvSpPr>
        <p:spPr/>
        <p:txBody>
          <a:bodyPr/>
          <a:lstStyle/>
          <a:p>
            <a:r>
              <a:rPr lang="en-US" dirty="0" smtClean="0"/>
              <a:t>IMMIGRATION DOCUMENTS </a:t>
            </a:r>
            <a:endParaRPr lang="en-US" dirty="0"/>
          </a:p>
        </p:txBody>
      </p:sp>
    </p:spTree>
    <p:extLst>
      <p:ext uri="{BB962C8B-B14F-4D97-AF65-F5344CB8AC3E}">
        <p14:creationId xmlns:p14="http://schemas.microsoft.com/office/powerpoint/2010/main" val="3784564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s-ES_tradnl" sz="2200" dirty="0"/>
              <a:t>No tiene que abrir la puerta a cualquier oficial de leyes—incluyendo ICE—menos que un juez haya expedido una </a:t>
            </a:r>
            <a:r>
              <a:rPr lang="es-ES_tradnl" sz="2200" dirty="0" smtClean="0"/>
              <a:t>orden de cateo (“</a:t>
            </a:r>
            <a:r>
              <a:rPr lang="es-ES_tradnl" sz="2200" dirty="0" err="1" smtClean="0"/>
              <a:t>search</a:t>
            </a:r>
            <a:r>
              <a:rPr lang="es-ES_tradnl" sz="2200" dirty="0" smtClean="0"/>
              <a:t> warrant</a:t>
            </a:r>
            <a:r>
              <a:rPr lang="es-ES_tradnl" sz="2200" dirty="0"/>
              <a:t>”)</a:t>
            </a:r>
            <a:endParaRPr lang="en-US" sz="2200" dirty="0"/>
          </a:p>
          <a:p>
            <a:pPr lvl="1"/>
            <a:r>
              <a:rPr lang="es-ES_tradnl" sz="2200" dirty="0"/>
              <a:t>Si ICE llega a su casa, no abra la puerta a menos que le muestra </a:t>
            </a:r>
            <a:r>
              <a:rPr lang="es-ES_tradnl" sz="2200" dirty="0" smtClean="0"/>
              <a:t>una orden de cateo valida, o “</a:t>
            </a:r>
            <a:r>
              <a:rPr lang="es-ES_tradnl" sz="2200" dirty="0" err="1" smtClean="0"/>
              <a:t>search</a:t>
            </a:r>
            <a:r>
              <a:rPr lang="es-ES_tradnl" sz="2200" dirty="0" smtClean="0"/>
              <a:t> warrant</a:t>
            </a:r>
            <a:r>
              <a:rPr lang="es-ES_tradnl" sz="2200" dirty="0"/>
              <a:t>” </a:t>
            </a:r>
            <a:endParaRPr lang="en-US" sz="2200" dirty="0"/>
          </a:p>
          <a:p>
            <a:pPr lvl="1"/>
            <a:r>
              <a:rPr lang="es-ES_tradnl" sz="2200" dirty="0"/>
              <a:t>Puede pedir que los agentes resbalen el warrant bajo la puerta o muéstrenlo en la ventana </a:t>
            </a:r>
            <a:endParaRPr lang="en-US" sz="2200" dirty="0"/>
          </a:p>
          <a:p>
            <a:pPr lvl="1"/>
            <a:r>
              <a:rPr lang="es-ES_tradnl" sz="2200" dirty="0"/>
              <a:t>Para ser </a:t>
            </a:r>
            <a:r>
              <a:rPr lang="es-ES_tradnl" sz="2200" dirty="0" smtClean="0"/>
              <a:t>valido, </a:t>
            </a:r>
            <a:r>
              <a:rPr lang="es-ES_tradnl" sz="2200" dirty="0"/>
              <a:t>un “warrant” tiene que incluir ambos su correcto nombre y su correcta dirección</a:t>
            </a:r>
            <a:endParaRPr lang="en-US" sz="2200" dirty="0"/>
          </a:p>
          <a:p>
            <a:r>
              <a:rPr lang="es-ES_tradnl" sz="2200" dirty="0"/>
              <a:t>Oficiales de ICE a veces mienten para ganar entrada en su casa </a:t>
            </a:r>
            <a:endParaRPr lang="en-US" sz="2200" dirty="0"/>
          </a:p>
          <a:p>
            <a:pPr lvl="1"/>
            <a:r>
              <a:rPr lang="es-ES_tradnl" sz="2200" dirty="0"/>
              <a:t>Debe verificar quien esta en su puerta antes de abrirla </a:t>
            </a:r>
            <a:endParaRPr lang="en-US" sz="2200" dirty="0"/>
          </a:p>
          <a:p>
            <a:r>
              <a:rPr lang="es-ES_tradnl" sz="2200" dirty="0"/>
              <a:t>Si el “warrant” es valido, la persona buscada en el “warrant” debe salir de la casa sola y cerrar la puerta detrás de si mismo </a:t>
            </a:r>
            <a:endParaRPr lang="en-US" sz="2200" dirty="0"/>
          </a:p>
          <a:p>
            <a:r>
              <a:rPr lang="es-ES_tradnl" sz="2200" dirty="0"/>
              <a:t>ICE también busca gente en otros lugares</a:t>
            </a:r>
            <a:endParaRPr lang="en-US" sz="2200" dirty="0"/>
          </a:p>
          <a:p>
            <a:pPr lvl="1"/>
            <a:r>
              <a:rPr lang="es-ES_tradnl" sz="2200" dirty="0"/>
              <a:t>Existe una guía que disuade aprehensiones en escuelas, cortes, y otros lugares comunitarios, pero no es técnicamente ilegal   </a:t>
            </a:r>
            <a:endParaRPr lang="en-US" sz="2200" dirty="0"/>
          </a:p>
          <a:p>
            <a:pPr lvl="1"/>
            <a:endParaRPr lang="en-US" dirty="0"/>
          </a:p>
          <a:p>
            <a:pPr marL="365760" lvl="1" indent="0">
              <a:buNone/>
            </a:pPr>
            <a:endParaRPr lang="en-US" dirty="0" smtClean="0"/>
          </a:p>
          <a:p>
            <a:pPr lvl="1"/>
            <a:endParaRPr lang="en-US" dirty="0"/>
          </a:p>
          <a:p>
            <a:pPr lvl="1"/>
            <a:endParaRPr lang="en-US" dirty="0"/>
          </a:p>
        </p:txBody>
      </p:sp>
      <p:sp>
        <p:nvSpPr>
          <p:cNvPr id="3" name="Title 2"/>
          <p:cNvSpPr>
            <a:spLocks noGrp="1"/>
          </p:cNvSpPr>
          <p:nvPr>
            <p:ph type="title"/>
          </p:nvPr>
        </p:nvSpPr>
        <p:spPr/>
        <p:txBody>
          <a:bodyPr/>
          <a:lstStyle/>
          <a:p>
            <a:r>
              <a:rPr lang="en-US" dirty="0" smtClean="0"/>
              <a:t>El </a:t>
            </a:r>
            <a:r>
              <a:rPr lang="en-US" dirty="0" err="1" smtClean="0"/>
              <a:t>derecho</a:t>
            </a:r>
            <a:r>
              <a:rPr lang="en-US" dirty="0" smtClean="0"/>
              <a:t> a </a:t>
            </a:r>
            <a:r>
              <a:rPr lang="en-US" dirty="0" err="1" smtClean="0"/>
              <a:t>privacidad</a:t>
            </a:r>
            <a:endParaRPr lang="en-US" dirty="0"/>
          </a:p>
        </p:txBody>
      </p:sp>
    </p:spTree>
    <p:extLst>
      <p:ext uri="{BB962C8B-B14F-4D97-AF65-F5344CB8AC3E}">
        <p14:creationId xmlns:p14="http://schemas.microsoft.com/office/powerpoint/2010/main" val="18008970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You do not have to open your door to any law enforcement agency– including ICE– unless a judge has issued a search warrant </a:t>
            </a:r>
          </a:p>
          <a:p>
            <a:r>
              <a:rPr lang="en-US" dirty="0" smtClean="0"/>
              <a:t>If ICE comes to your house, do not open the door unless they show you a valid search warrant</a:t>
            </a:r>
          </a:p>
          <a:p>
            <a:pPr marL="548640" lvl="2" indent="-228600">
              <a:buClr>
                <a:schemeClr val="accent1"/>
              </a:buClr>
              <a:buFont typeface="Wingdings 2" pitchFamily="18" charset="2"/>
              <a:buChar char=""/>
            </a:pPr>
            <a:r>
              <a:rPr lang="en-US" dirty="0"/>
              <a:t>You can </a:t>
            </a:r>
            <a:r>
              <a:rPr lang="en-US" dirty="0" smtClean="0"/>
              <a:t>ask </a:t>
            </a:r>
            <a:r>
              <a:rPr lang="en-US" dirty="0"/>
              <a:t>the agents to slide the warrant under your door or hold it up to the </a:t>
            </a:r>
            <a:r>
              <a:rPr lang="en-US" dirty="0" smtClean="0"/>
              <a:t>window</a:t>
            </a:r>
          </a:p>
          <a:p>
            <a:r>
              <a:rPr lang="en-US" dirty="0" smtClean="0"/>
              <a:t>To be valid, a warrant must include both your </a:t>
            </a:r>
            <a:r>
              <a:rPr lang="en-US" u="sng" dirty="0" smtClean="0"/>
              <a:t>name</a:t>
            </a:r>
            <a:r>
              <a:rPr lang="en-US" dirty="0" smtClean="0"/>
              <a:t> and your </a:t>
            </a:r>
            <a:r>
              <a:rPr lang="en-US" u="sng" dirty="0" smtClean="0"/>
              <a:t>address</a:t>
            </a:r>
            <a:r>
              <a:rPr lang="en-US" dirty="0" smtClean="0"/>
              <a:t> </a:t>
            </a:r>
          </a:p>
          <a:p>
            <a:r>
              <a:rPr lang="en-US" dirty="0" smtClean="0"/>
              <a:t>ICE officers sometimes will lie to try to get into your house</a:t>
            </a:r>
          </a:p>
          <a:p>
            <a:pPr marL="548640" lvl="2" indent="-228600">
              <a:buClr>
                <a:schemeClr val="accent1"/>
              </a:buClr>
              <a:buFont typeface="Wingdings 2" pitchFamily="18" charset="2"/>
              <a:buChar char=""/>
            </a:pPr>
            <a:r>
              <a:rPr lang="en-US" dirty="0"/>
              <a:t>Make sure </a:t>
            </a:r>
            <a:r>
              <a:rPr lang="en-US" dirty="0" smtClean="0"/>
              <a:t>you verify who </a:t>
            </a:r>
            <a:r>
              <a:rPr lang="en-US" dirty="0"/>
              <a:t>is at your door before opening it </a:t>
            </a:r>
            <a:endParaRPr lang="en-US" dirty="0" smtClean="0"/>
          </a:p>
          <a:p>
            <a:pPr marL="548640" lvl="2" indent="-228600">
              <a:buClr>
                <a:schemeClr val="accent1"/>
              </a:buClr>
              <a:buFont typeface="Wingdings 2" pitchFamily="18" charset="2"/>
              <a:buChar char=""/>
            </a:pPr>
            <a:r>
              <a:rPr lang="en-US" dirty="0" smtClean="0"/>
              <a:t>If the warrant is valid, the person sought in the warrant should step outside the door and close it behind them </a:t>
            </a:r>
          </a:p>
          <a:p>
            <a:r>
              <a:rPr lang="en-US" dirty="0" smtClean="0"/>
              <a:t>ICE </a:t>
            </a:r>
            <a:r>
              <a:rPr lang="en-US" u="sng" dirty="0" smtClean="0"/>
              <a:t>may</a:t>
            </a:r>
            <a:r>
              <a:rPr lang="en-US" dirty="0" smtClean="0"/>
              <a:t> try to apprehend people in other locations</a:t>
            </a:r>
          </a:p>
          <a:p>
            <a:pPr lvl="1"/>
            <a:r>
              <a:rPr lang="en-US" sz="1600" dirty="0" smtClean="0"/>
              <a:t>Sensitive locations policy discourages apprehensions in schools, courthouses, and other community places, but not technically illegal </a:t>
            </a:r>
          </a:p>
          <a:p>
            <a:pPr lvl="1"/>
            <a:endParaRPr lang="en-US" dirty="0"/>
          </a:p>
          <a:p>
            <a:pPr marL="365760" lvl="1" indent="0">
              <a:buNone/>
            </a:pPr>
            <a:endParaRPr lang="en-US" dirty="0" smtClean="0"/>
          </a:p>
          <a:p>
            <a:pPr lvl="1"/>
            <a:endParaRPr lang="en-US" dirty="0"/>
          </a:p>
          <a:p>
            <a:pPr lvl="1"/>
            <a:endParaRPr lang="en-US" dirty="0"/>
          </a:p>
        </p:txBody>
      </p:sp>
      <p:sp>
        <p:nvSpPr>
          <p:cNvPr id="3" name="Title 2"/>
          <p:cNvSpPr>
            <a:spLocks noGrp="1"/>
          </p:cNvSpPr>
          <p:nvPr>
            <p:ph type="title"/>
          </p:nvPr>
        </p:nvSpPr>
        <p:spPr/>
        <p:txBody>
          <a:bodyPr/>
          <a:lstStyle/>
          <a:p>
            <a:r>
              <a:rPr lang="en-US" dirty="0" smtClean="0"/>
              <a:t>THE RIGHT TO PRIVACY</a:t>
            </a:r>
            <a:endParaRPr lang="en-US" dirty="0"/>
          </a:p>
        </p:txBody>
      </p:sp>
    </p:spTree>
    <p:extLst>
      <p:ext uri="{BB962C8B-B14F-4D97-AF65-F5344CB8AC3E}">
        <p14:creationId xmlns:p14="http://schemas.microsoft.com/office/powerpoint/2010/main" val="21835699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254034" y="0"/>
            <a:ext cx="6518366" cy="7217646"/>
          </a:xfrm>
          <a:prstGeom prst="rect">
            <a:avLst/>
          </a:prstGeom>
          <a:noFill/>
          <a:ln w="9525">
            <a:noFill/>
            <a:miter lim="800000"/>
            <a:headEnd/>
            <a:tailEnd/>
          </a:ln>
        </p:spPr>
      </p:pic>
      <p:pic>
        <p:nvPicPr>
          <p:cNvPr id="2052" name="Picture 4" descr="C:\Documents and Settings\lchavez\Local Settings\Temporary Internet Files\Content.IE5\YPPNXNUF\MC900432618[1].png"/>
          <p:cNvPicPr>
            <a:picLocks noChangeAspect="1" noChangeArrowheads="1"/>
          </p:cNvPicPr>
          <p:nvPr/>
        </p:nvPicPr>
        <p:blipFill>
          <a:blip r:embed="rId3"/>
          <a:srcRect/>
          <a:stretch>
            <a:fillRect/>
          </a:stretch>
        </p:blipFill>
        <p:spPr bwMode="auto">
          <a:xfrm>
            <a:off x="842554" y="3102315"/>
            <a:ext cx="822959" cy="822959"/>
          </a:xfrm>
          <a:prstGeom prst="rect">
            <a:avLst/>
          </a:prstGeom>
          <a:noFill/>
        </p:spPr>
      </p:pic>
      <p:pic>
        <p:nvPicPr>
          <p:cNvPr id="7" name="Picture 4" descr="C:\Documents and Settings\lchavez\Local Settings\Temporary Internet Files\Content.IE5\YPPNXNUF\MC900432618[1].png"/>
          <p:cNvPicPr>
            <a:picLocks noChangeAspect="1" noChangeArrowheads="1"/>
          </p:cNvPicPr>
          <p:nvPr/>
        </p:nvPicPr>
        <p:blipFill>
          <a:blip r:embed="rId3"/>
          <a:srcRect/>
          <a:stretch>
            <a:fillRect/>
          </a:stretch>
        </p:blipFill>
        <p:spPr bwMode="auto">
          <a:xfrm>
            <a:off x="842554" y="3666194"/>
            <a:ext cx="822959" cy="822959"/>
          </a:xfrm>
          <a:prstGeom prst="rect">
            <a:avLst/>
          </a:prstGeom>
          <a:noFill/>
        </p:spPr>
      </p:pic>
      <p:pic>
        <p:nvPicPr>
          <p:cNvPr id="8" name="Picture 4" descr="C:\Documents and Settings\lchavez\Local Settings\Temporary Internet Files\Content.IE5\YPPNXNUF\MC900432618[1].png"/>
          <p:cNvPicPr>
            <a:picLocks noChangeAspect="1" noChangeArrowheads="1"/>
          </p:cNvPicPr>
          <p:nvPr/>
        </p:nvPicPr>
        <p:blipFill>
          <a:blip r:embed="rId3"/>
          <a:srcRect/>
          <a:stretch>
            <a:fillRect/>
          </a:stretch>
        </p:blipFill>
        <p:spPr bwMode="auto">
          <a:xfrm>
            <a:off x="3755571" y="6035041"/>
            <a:ext cx="822959" cy="822959"/>
          </a:xfrm>
          <a:prstGeom prst="rect">
            <a:avLst/>
          </a:prstGeom>
          <a:noFill/>
        </p:spPr>
      </p:pic>
      <p:sp>
        <p:nvSpPr>
          <p:cNvPr id="9" name="TextBox 8"/>
          <p:cNvSpPr txBox="1"/>
          <p:nvPr/>
        </p:nvSpPr>
        <p:spPr>
          <a:xfrm flipH="1">
            <a:off x="4101737" y="3666193"/>
            <a:ext cx="895266" cy="923330"/>
          </a:xfrm>
          <a:prstGeom prst="rect">
            <a:avLst/>
          </a:prstGeom>
          <a:noFill/>
        </p:spPr>
        <p:txBody>
          <a:bodyPr wrap="square" rtlCol="0">
            <a:spAutoFit/>
          </a:bodyPr>
          <a:lstStyle/>
          <a:p>
            <a:r>
              <a:rPr lang="en-US" dirty="0" smtClean="0">
                <a:solidFill>
                  <a:schemeClr val="bg1"/>
                </a:solidFill>
              </a:rPr>
              <a:t>Lo Que se </a:t>
            </a:r>
            <a:r>
              <a:rPr lang="en-US" dirty="0" err="1" smtClean="0">
                <a:solidFill>
                  <a:schemeClr val="bg1"/>
                </a:solidFill>
              </a:rPr>
              <a:t>Busca</a:t>
            </a:r>
            <a:endParaRPr lang="en-US" dirty="0">
              <a:solidFill>
                <a:schemeClr val="bg1"/>
              </a:solidFill>
            </a:endParaRPr>
          </a:p>
        </p:txBody>
      </p:sp>
      <p:sp>
        <p:nvSpPr>
          <p:cNvPr id="10" name="TextBox 9"/>
          <p:cNvSpPr txBox="1"/>
          <p:nvPr/>
        </p:nvSpPr>
        <p:spPr>
          <a:xfrm flipV="1">
            <a:off x="5440676" y="7340957"/>
            <a:ext cx="200269" cy="7017306"/>
          </a:xfrm>
          <a:prstGeom prst="rect">
            <a:avLst/>
          </a:prstGeom>
          <a:noFill/>
        </p:spPr>
        <p:txBody>
          <a:bodyPr wrap="square" rtlCol="0">
            <a:spAutoFit/>
          </a:bodyPr>
          <a:lstStyle/>
          <a:p>
            <a:r>
              <a:rPr lang="en-US" dirty="0" err="1" smtClean="0">
                <a:solidFill>
                  <a:schemeClr val="bg1"/>
                </a:solidFill>
              </a:rPr>
              <a:t>Donde</a:t>
            </a:r>
            <a:r>
              <a:rPr lang="en-US" dirty="0" smtClean="0">
                <a:solidFill>
                  <a:schemeClr val="bg1"/>
                </a:solidFill>
              </a:rPr>
              <a:t> se </a:t>
            </a:r>
            <a:r>
              <a:rPr lang="en-US" dirty="0" err="1" smtClean="0">
                <a:solidFill>
                  <a:schemeClr val="bg1"/>
                </a:solidFill>
              </a:rPr>
              <a:t>Busca</a:t>
            </a:r>
            <a:r>
              <a:rPr lang="en-US" dirty="0" smtClean="0">
                <a:solidFill>
                  <a:schemeClr val="bg1"/>
                </a:solidFill>
              </a:rPr>
              <a:t> (Su </a:t>
            </a:r>
            <a:r>
              <a:rPr lang="en-US" dirty="0" err="1" smtClean="0">
                <a:solidFill>
                  <a:schemeClr val="bg1"/>
                </a:solidFill>
              </a:rPr>
              <a:t>dirrecion</a:t>
            </a:r>
            <a:r>
              <a:rPr lang="en-US" dirty="0" smtClean="0">
                <a:solidFill>
                  <a:schemeClr val="bg1"/>
                </a:solidFill>
              </a:rPr>
              <a:t>)</a:t>
            </a:r>
            <a:endParaRPr lang="en-US" dirty="0">
              <a:solidFill>
                <a:schemeClr val="bg1"/>
              </a:solidFill>
            </a:endParaRPr>
          </a:p>
        </p:txBody>
      </p:sp>
      <p:sp>
        <p:nvSpPr>
          <p:cNvPr id="11" name="TextBox 10"/>
          <p:cNvSpPr txBox="1"/>
          <p:nvPr/>
        </p:nvSpPr>
        <p:spPr>
          <a:xfrm>
            <a:off x="1495697" y="6244046"/>
            <a:ext cx="2259874" cy="369332"/>
          </a:xfrm>
          <a:prstGeom prst="rect">
            <a:avLst/>
          </a:prstGeom>
          <a:noFill/>
        </p:spPr>
        <p:txBody>
          <a:bodyPr wrap="square" rtlCol="0">
            <a:spAutoFit/>
          </a:bodyPr>
          <a:lstStyle/>
          <a:p>
            <a:r>
              <a:rPr lang="en-US" dirty="0" err="1" smtClean="0">
                <a:solidFill>
                  <a:schemeClr val="bg1"/>
                </a:solidFill>
              </a:rPr>
              <a:t>Firmado</a:t>
            </a:r>
            <a:r>
              <a:rPr lang="en-US" dirty="0" smtClean="0">
                <a:solidFill>
                  <a:schemeClr val="bg1"/>
                </a:solidFill>
              </a:rPr>
              <a:t> </a:t>
            </a:r>
            <a:r>
              <a:rPr lang="en-US" dirty="0" err="1" smtClean="0">
                <a:solidFill>
                  <a:schemeClr val="bg1"/>
                </a:solidFill>
              </a:rPr>
              <a:t>por</a:t>
            </a:r>
            <a:r>
              <a:rPr lang="en-US" dirty="0" smtClean="0">
                <a:solidFill>
                  <a:schemeClr val="bg1"/>
                </a:solidFill>
              </a:rPr>
              <a:t> un </a:t>
            </a:r>
            <a:r>
              <a:rPr lang="en-US" dirty="0" err="1" smtClean="0">
                <a:solidFill>
                  <a:schemeClr val="bg1"/>
                </a:solidFill>
              </a:rPr>
              <a:t>juez</a:t>
            </a:r>
            <a:endParaRPr lang="en-US" dirty="0">
              <a:solidFill>
                <a:schemeClr val="bg1"/>
              </a:solidFill>
            </a:endParaRPr>
          </a:p>
        </p:txBody>
      </p:sp>
      <p:sp>
        <p:nvSpPr>
          <p:cNvPr id="2" name="TextBox 1"/>
          <p:cNvSpPr txBox="1"/>
          <p:nvPr/>
        </p:nvSpPr>
        <p:spPr>
          <a:xfrm>
            <a:off x="2086377" y="3348507"/>
            <a:ext cx="4237150" cy="369332"/>
          </a:xfrm>
          <a:prstGeom prst="rect">
            <a:avLst/>
          </a:prstGeom>
          <a:noFill/>
        </p:spPr>
        <p:txBody>
          <a:bodyPr wrap="square" rtlCol="0">
            <a:spAutoFit/>
          </a:bodyPr>
          <a:lstStyle/>
          <a:p>
            <a:r>
              <a:rPr lang="en-US" dirty="0" smtClean="0"/>
              <a:t>Lo que se </a:t>
            </a:r>
            <a:r>
              <a:rPr lang="en-US" dirty="0" err="1" smtClean="0"/>
              <a:t>busca</a:t>
            </a:r>
            <a:r>
              <a:rPr lang="en-US" dirty="0" smtClean="0"/>
              <a:t> (person o </a:t>
            </a:r>
            <a:r>
              <a:rPr lang="en-US" dirty="0" err="1" smtClean="0"/>
              <a:t>propiedad</a:t>
            </a:r>
            <a:r>
              <a:rPr lang="en-US" dirty="0" smtClean="0"/>
              <a:t>) </a:t>
            </a:r>
            <a:endParaRPr lang="en-US" dirty="0"/>
          </a:p>
        </p:txBody>
      </p:sp>
      <p:sp>
        <p:nvSpPr>
          <p:cNvPr id="3" name="TextBox 2"/>
          <p:cNvSpPr txBox="1"/>
          <p:nvPr/>
        </p:nvSpPr>
        <p:spPr>
          <a:xfrm>
            <a:off x="2102750" y="3850859"/>
            <a:ext cx="3976078" cy="338554"/>
          </a:xfrm>
          <a:prstGeom prst="rect">
            <a:avLst/>
          </a:prstGeom>
          <a:noFill/>
        </p:spPr>
        <p:txBody>
          <a:bodyPr wrap="square" rtlCol="0">
            <a:spAutoFit/>
          </a:bodyPr>
          <a:lstStyle/>
          <a:p>
            <a:r>
              <a:rPr lang="es-US" sz="1600" dirty="0"/>
              <a:t>En donde se puede buscar (la dirección) </a:t>
            </a:r>
            <a:endParaRPr lang="en-US" sz="1600" dirty="0"/>
          </a:p>
        </p:txBody>
      </p:sp>
      <p:sp>
        <p:nvSpPr>
          <p:cNvPr id="4" name="TextBox 3"/>
          <p:cNvSpPr txBox="1"/>
          <p:nvPr/>
        </p:nvSpPr>
        <p:spPr>
          <a:xfrm>
            <a:off x="4713668" y="6244046"/>
            <a:ext cx="2640169" cy="369332"/>
          </a:xfrm>
          <a:prstGeom prst="rect">
            <a:avLst/>
          </a:prstGeom>
          <a:noFill/>
        </p:spPr>
        <p:txBody>
          <a:bodyPr wrap="square" rtlCol="0">
            <a:spAutoFit/>
          </a:bodyPr>
          <a:lstStyle/>
          <a:p>
            <a:r>
              <a:rPr lang="en-US" dirty="0" smtClean="0"/>
              <a:t>FIRMA DEL JUEZ </a:t>
            </a:r>
            <a:endParaRPr lang="en-US" dirty="0"/>
          </a:p>
        </p:txBody>
      </p:sp>
    </p:spTree>
    <p:extLst>
      <p:ext uri="{BB962C8B-B14F-4D97-AF65-F5344CB8AC3E}">
        <p14:creationId xmlns:p14="http://schemas.microsoft.com/office/powerpoint/2010/main" val="34007001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254034" y="0"/>
            <a:ext cx="6518366" cy="7217646"/>
          </a:xfrm>
          <a:prstGeom prst="rect">
            <a:avLst/>
          </a:prstGeom>
          <a:noFill/>
          <a:ln w="9525">
            <a:noFill/>
            <a:miter lim="800000"/>
            <a:headEnd/>
            <a:tailEnd/>
          </a:ln>
        </p:spPr>
      </p:pic>
      <p:pic>
        <p:nvPicPr>
          <p:cNvPr id="2052" name="Picture 4" descr="C:\Documents and Settings\lchavez\Local Settings\Temporary Internet Files\Content.IE5\YPPNXNUF\MC900432618[1].png"/>
          <p:cNvPicPr>
            <a:picLocks noChangeAspect="1" noChangeArrowheads="1"/>
          </p:cNvPicPr>
          <p:nvPr/>
        </p:nvPicPr>
        <p:blipFill>
          <a:blip r:embed="rId3"/>
          <a:srcRect/>
          <a:stretch>
            <a:fillRect/>
          </a:stretch>
        </p:blipFill>
        <p:spPr bwMode="auto">
          <a:xfrm>
            <a:off x="842554" y="3102315"/>
            <a:ext cx="822959" cy="822959"/>
          </a:xfrm>
          <a:prstGeom prst="rect">
            <a:avLst/>
          </a:prstGeom>
          <a:noFill/>
        </p:spPr>
      </p:pic>
      <p:pic>
        <p:nvPicPr>
          <p:cNvPr id="7" name="Picture 4" descr="C:\Documents and Settings\lchavez\Local Settings\Temporary Internet Files\Content.IE5\YPPNXNUF\MC900432618[1].png"/>
          <p:cNvPicPr>
            <a:picLocks noChangeAspect="1" noChangeArrowheads="1"/>
          </p:cNvPicPr>
          <p:nvPr/>
        </p:nvPicPr>
        <p:blipFill>
          <a:blip r:embed="rId3"/>
          <a:srcRect/>
          <a:stretch>
            <a:fillRect/>
          </a:stretch>
        </p:blipFill>
        <p:spPr bwMode="auto">
          <a:xfrm>
            <a:off x="842554" y="3666194"/>
            <a:ext cx="822959" cy="822959"/>
          </a:xfrm>
          <a:prstGeom prst="rect">
            <a:avLst/>
          </a:prstGeom>
          <a:noFill/>
        </p:spPr>
      </p:pic>
      <p:pic>
        <p:nvPicPr>
          <p:cNvPr id="8" name="Picture 4" descr="C:\Documents and Settings\lchavez\Local Settings\Temporary Internet Files\Content.IE5\YPPNXNUF\MC900432618[1].png"/>
          <p:cNvPicPr>
            <a:picLocks noChangeAspect="1" noChangeArrowheads="1"/>
          </p:cNvPicPr>
          <p:nvPr/>
        </p:nvPicPr>
        <p:blipFill>
          <a:blip r:embed="rId3"/>
          <a:srcRect/>
          <a:stretch>
            <a:fillRect/>
          </a:stretch>
        </p:blipFill>
        <p:spPr bwMode="auto">
          <a:xfrm>
            <a:off x="3755571" y="6035041"/>
            <a:ext cx="822959" cy="822959"/>
          </a:xfrm>
          <a:prstGeom prst="rect">
            <a:avLst/>
          </a:prstGeom>
          <a:noFill/>
        </p:spPr>
      </p:pic>
      <p:sp>
        <p:nvSpPr>
          <p:cNvPr id="9" name="TextBox 8"/>
          <p:cNvSpPr txBox="1"/>
          <p:nvPr/>
        </p:nvSpPr>
        <p:spPr>
          <a:xfrm flipH="1">
            <a:off x="4101737" y="3666193"/>
            <a:ext cx="895266" cy="923330"/>
          </a:xfrm>
          <a:prstGeom prst="rect">
            <a:avLst/>
          </a:prstGeom>
          <a:noFill/>
        </p:spPr>
        <p:txBody>
          <a:bodyPr wrap="square" rtlCol="0">
            <a:spAutoFit/>
          </a:bodyPr>
          <a:lstStyle/>
          <a:p>
            <a:r>
              <a:rPr lang="en-US" dirty="0" smtClean="0">
                <a:solidFill>
                  <a:schemeClr val="bg1"/>
                </a:solidFill>
              </a:rPr>
              <a:t>Lo Que se </a:t>
            </a:r>
            <a:r>
              <a:rPr lang="en-US" dirty="0" err="1" smtClean="0">
                <a:solidFill>
                  <a:schemeClr val="bg1"/>
                </a:solidFill>
              </a:rPr>
              <a:t>Busca</a:t>
            </a:r>
            <a:endParaRPr lang="en-US" dirty="0">
              <a:solidFill>
                <a:schemeClr val="bg1"/>
              </a:solidFill>
            </a:endParaRPr>
          </a:p>
        </p:txBody>
      </p:sp>
      <p:sp>
        <p:nvSpPr>
          <p:cNvPr id="10" name="TextBox 9"/>
          <p:cNvSpPr txBox="1"/>
          <p:nvPr/>
        </p:nvSpPr>
        <p:spPr>
          <a:xfrm flipV="1">
            <a:off x="5440676" y="7340957"/>
            <a:ext cx="200269" cy="7017306"/>
          </a:xfrm>
          <a:prstGeom prst="rect">
            <a:avLst/>
          </a:prstGeom>
          <a:noFill/>
        </p:spPr>
        <p:txBody>
          <a:bodyPr wrap="square" rtlCol="0">
            <a:spAutoFit/>
          </a:bodyPr>
          <a:lstStyle/>
          <a:p>
            <a:r>
              <a:rPr lang="en-US" dirty="0" err="1" smtClean="0">
                <a:solidFill>
                  <a:schemeClr val="bg1"/>
                </a:solidFill>
              </a:rPr>
              <a:t>Donde</a:t>
            </a:r>
            <a:r>
              <a:rPr lang="en-US" dirty="0" smtClean="0">
                <a:solidFill>
                  <a:schemeClr val="bg1"/>
                </a:solidFill>
              </a:rPr>
              <a:t> se </a:t>
            </a:r>
            <a:r>
              <a:rPr lang="en-US" dirty="0" err="1" smtClean="0">
                <a:solidFill>
                  <a:schemeClr val="bg1"/>
                </a:solidFill>
              </a:rPr>
              <a:t>Busca</a:t>
            </a:r>
            <a:r>
              <a:rPr lang="en-US" dirty="0" smtClean="0">
                <a:solidFill>
                  <a:schemeClr val="bg1"/>
                </a:solidFill>
              </a:rPr>
              <a:t> (Su </a:t>
            </a:r>
            <a:r>
              <a:rPr lang="en-US" dirty="0" err="1" smtClean="0">
                <a:solidFill>
                  <a:schemeClr val="bg1"/>
                </a:solidFill>
              </a:rPr>
              <a:t>dirrecion</a:t>
            </a:r>
            <a:r>
              <a:rPr lang="en-US" dirty="0" smtClean="0">
                <a:solidFill>
                  <a:schemeClr val="bg1"/>
                </a:solidFill>
              </a:rPr>
              <a:t>)</a:t>
            </a:r>
            <a:endParaRPr lang="en-US" dirty="0">
              <a:solidFill>
                <a:schemeClr val="bg1"/>
              </a:solidFill>
            </a:endParaRPr>
          </a:p>
        </p:txBody>
      </p:sp>
      <p:sp>
        <p:nvSpPr>
          <p:cNvPr id="11" name="TextBox 10"/>
          <p:cNvSpPr txBox="1"/>
          <p:nvPr/>
        </p:nvSpPr>
        <p:spPr>
          <a:xfrm>
            <a:off x="1495697" y="6244046"/>
            <a:ext cx="2259874" cy="369332"/>
          </a:xfrm>
          <a:prstGeom prst="rect">
            <a:avLst/>
          </a:prstGeom>
          <a:noFill/>
        </p:spPr>
        <p:txBody>
          <a:bodyPr wrap="square" rtlCol="0">
            <a:spAutoFit/>
          </a:bodyPr>
          <a:lstStyle/>
          <a:p>
            <a:r>
              <a:rPr lang="en-US" dirty="0" err="1" smtClean="0">
                <a:solidFill>
                  <a:schemeClr val="bg1"/>
                </a:solidFill>
              </a:rPr>
              <a:t>Firmado</a:t>
            </a:r>
            <a:r>
              <a:rPr lang="en-US" dirty="0" smtClean="0">
                <a:solidFill>
                  <a:schemeClr val="bg1"/>
                </a:solidFill>
              </a:rPr>
              <a:t> </a:t>
            </a:r>
            <a:r>
              <a:rPr lang="en-US" dirty="0" err="1" smtClean="0">
                <a:solidFill>
                  <a:schemeClr val="bg1"/>
                </a:solidFill>
              </a:rPr>
              <a:t>por</a:t>
            </a:r>
            <a:r>
              <a:rPr lang="en-US" dirty="0" smtClean="0">
                <a:solidFill>
                  <a:schemeClr val="bg1"/>
                </a:solidFill>
              </a:rPr>
              <a:t> un </a:t>
            </a:r>
            <a:r>
              <a:rPr lang="en-US" dirty="0" err="1" smtClean="0">
                <a:solidFill>
                  <a:schemeClr val="bg1"/>
                </a:solidFill>
              </a:rPr>
              <a:t>juez</a:t>
            </a:r>
            <a:endParaRPr lang="en-US" dirty="0">
              <a:solidFill>
                <a:schemeClr val="bg1"/>
              </a:solidFill>
            </a:endParaRPr>
          </a:p>
        </p:txBody>
      </p:sp>
      <p:sp>
        <p:nvSpPr>
          <p:cNvPr id="2" name="TextBox 1"/>
          <p:cNvSpPr txBox="1"/>
          <p:nvPr/>
        </p:nvSpPr>
        <p:spPr>
          <a:xfrm>
            <a:off x="2086377" y="3348507"/>
            <a:ext cx="4237150" cy="338554"/>
          </a:xfrm>
          <a:prstGeom prst="rect">
            <a:avLst/>
          </a:prstGeom>
          <a:noFill/>
        </p:spPr>
        <p:txBody>
          <a:bodyPr wrap="square" rtlCol="0">
            <a:spAutoFit/>
          </a:bodyPr>
          <a:lstStyle/>
          <a:p>
            <a:r>
              <a:rPr lang="en-US" sz="1600" dirty="0" smtClean="0"/>
              <a:t>The object of the search (person or property)</a:t>
            </a:r>
            <a:endParaRPr lang="en-US" sz="1600" dirty="0"/>
          </a:p>
        </p:txBody>
      </p:sp>
      <p:sp>
        <p:nvSpPr>
          <p:cNvPr id="3" name="TextBox 2"/>
          <p:cNvSpPr txBox="1"/>
          <p:nvPr/>
        </p:nvSpPr>
        <p:spPr>
          <a:xfrm>
            <a:off x="2076993" y="3850859"/>
            <a:ext cx="4001835" cy="338554"/>
          </a:xfrm>
          <a:prstGeom prst="rect">
            <a:avLst/>
          </a:prstGeom>
          <a:noFill/>
        </p:spPr>
        <p:txBody>
          <a:bodyPr wrap="square" rtlCol="0">
            <a:spAutoFit/>
          </a:bodyPr>
          <a:lstStyle/>
          <a:p>
            <a:r>
              <a:rPr lang="es-US" sz="1600" dirty="0" err="1" smtClean="0"/>
              <a:t>What</a:t>
            </a:r>
            <a:r>
              <a:rPr lang="es-US" sz="1600" dirty="0" smtClean="0"/>
              <a:t> can be </a:t>
            </a:r>
            <a:r>
              <a:rPr lang="es-US" sz="1600" dirty="0" err="1" smtClean="0"/>
              <a:t>searched</a:t>
            </a:r>
            <a:r>
              <a:rPr lang="es-US" sz="1600" dirty="0" smtClean="0"/>
              <a:t> (</a:t>
            </a:r>
            <a:r>
              <a:rPr lang="es-US" sz="1600" dirty="0" err="1" smtClean="0"/>
              <a:t>the</a:t>
            </a:r>
            <a:r>
              <a:rPr lang="es-US" sz="1600" dirty="0" smtClean="0"/>
              <a:t> </a:t>
            </a:r>
            <a:r>
              <a:rPr lang="es-US" sz="1600" dirty="0" err="1" smtClean="0"/>
              <a:t>address</a:t>
            </a:r>
            <a:r>
              <a:rPr lang="es-US" sz="1600" dirty="0" smtClean="0"/>
              <a:t>) </a:t>
            </a:r>
            <a:endParaRPr lang="en-US" sz="1600" dirty="0"/>
          </a:p>
        </p:txBody>
      </p:sp>
      <p:sp>
        <p:nvSpPr>
          <p:cNvPr id="4" name="TextBox 3"/>
          <p:cNvSpPr txBox="1"/>
          <p:nvPr/>
        </p:nvSpPr>
        <p:spPr>
          <a:xfrm>
            <a:off x="4713668" y="6244046"/>
            <a:ext cx="2640169" cy="369332"/>
          </a:xfrm>
          <a:prstGeom prst="rect">
            <a:avLst/>
          </a:prstGeom>
          <a:noFill/>
        </p:spPr>
        <p:txBody>
          <a:bodyPr wrap="square" rtlCol="0">
            <a:spAutoFit/>
          </a:bodyPr>
          <a:lstStyle/>
          <a:p>
            <a:r>
              <a:rPr lang="en-US" dirty="0" smtClean="0"/>
              <a:t>JUDGE’S SIGNATURE</a:t>
            </a:r>
            <a:endParaRPr lang="en-US" dirty="0"/>
          </a:p>
        </p:txBody>
      </p:sp>
    </p:spTree>
    <p:extLst>
      <p:ext uri="{BB962C8B-B14F-4D97-AF65-F5344CB8AC3E}">
        <p14:creationId xmlns:p14="http://schemas.microsoft.com/office/powerpoint/2010/main" val="1224777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COMPARE WITH ICE ARREST WARRANT</a:t>
            </a:r>
            <a:endParaRPr lang="en-US"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0450" y="2093913"/>
            <a:ext cx="7048500" cy="3657600"/>
          </a:xfrm>
          <a:prstGeom prst="rect">
            <a:avLst/>
          </a:prstGeom>
        </p:spPr>
      </p:pic>
    </p:spTree>
    <p:extLst>
      <p:ext uri="{BB962C8B-B14F-4D97-AF65-F5344CB8AC3E}">
        <p14:creationId xmlns:p14="http://schemas.microsoft.com/office/powerpoint/2010/main" val="26035251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COMPARADO CON ORDEN DE ARRESTO DE ICE </a:t>
            </a:r>
            <a:endParaRPr lang="en-US"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0450" y="2093913"/>
            <a:ext cx="7048500" cy="3657600"/>
          </a:xfrm>
          <a:prstGeom prst="rect">
            <a:avLst/>
          </a:prstGeom>
        </p:spPr>
      </p:pic>
    </p:spTree>
    <p:extLst>
      <p:ext uri="{BB962C8B-B14F-4D97-AF65-F5344CB8AC3E}">
        <p14:creationId xmlns:p14="http://schemas.microsoft.com/office/powerpoint/2010/main" val="2294569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500" dirty="0" smtClean="0"/>
              <a:t>Post-inauguration update: what we know, and what we don’t know</a:t>
            </a:r>
          </a:p>
          <a:p>
            <a:r>
              <a:rPr lang="en-US" sz="2500" dirty="0" smtClean="0"/>
              <a:t>Brief overview of immigration law </a:t>
            </a:r>
          </a:p>
          <a:p>
            <a:pPr lvl="1"/>
            <a:r>
              <a:rPr lang="en-US" sz="2500" dirty="0" smtClean="0"/>
              <a:t>Esp. U Visa, SIJS, family-based </a:t>
            </a:r>
          </a:p>
          <a:p>
            <a:r>
              <a:rPr lang="en-US" sz="2500" dirty="0" smtClean="0"/>
              <a:t>Executive Orders update </a:t>
            </a:r>
          </a:p>
          <a:p>
            <a:r>
              <a:rPr lang="en-US" sz="2500" dirty="0" smtClean="0"/>
              <a:t>High-risk enforcement categories </a:t>
            </a:r>
          </a:p>
          <a:p>
            <a:r>
              <a:rPr lang="en-US" sz="2500" dirty="0" smtClean="0"/>
              <a:t>Know Your Rights </a:t>
            </a:r>
          </a:p>
          <a:p>
            <a:pPr lvl="1"/>
            <a:r>
              <a:rPr lang="en-US" sz="2500" dirty="0" smtClean="0"/>
              <a:t>What to do if ICE shows up at your door </a:t>
            </a:r>
          </a:p>
          <a:p>
            <a:pPr lvl="1"/>
            <a:r>
              <a:rPr lang="en-US" sz="2500" dirty="0" smtClean="0"/>
              <a:t>Immigrant rights in deportation proceedings </a:t>
            </a:r>
          </a:p>
          <a:p>
            <a:r>
              <a:rPr lang="en-US" sz="2500" dirty="0" smtClean="0"/>
              <a:t>Make a safety plan </a:t>
            </a:r>
          </a:p>
          <a:p>
            <a:r>
              <a:rPr lang="en-US" sz="2500" dirty="0" smtClean="0"/>
              <a:t>Questions?</a:t>
            </a:r>
          </a:p>
          <a:p>
            <a:endParaRPr lang="en-US" dirty="0"/>
          </a:p>
        </p:txBody>
      </p:sp>
      <p:sp>
        <p:nvSpPr>
          <p:cNvPr id="3" name="Title 2"/>
          <p:cNvSpPr>
            <a:spLocks noGrp="1"/>
          </p:cNvSpPr>
          <p:nvPr>
            <p:ph type="title"/>
          </p:nvPr>
        </p:nvSpPr>
        <p:spPr/>
        <p:txBody>
          <a:bodyPr/>
          <a:lstStyle/>
          <a:p>
            <a:r>
              <a:rPr lang="en-US" dirty="0" smtClean="0"/>
              <a:t>OVERVIEW</a:t>
            </a:r>
            <a:endParaRPr lang="en-US" dirty="0"/>
          </a:p>
        </p:txBody>
      </p:sp>
    </p:spTree>
    <p:extLst>
      <p:ext uri="{BB962C8B-B14F-4D97-AF65-F5344CB8AC3E}">
        <p14:creationId xmlns:p14="http://schemas.microsoft.com/office/powerpoint/2010/main" val="37020681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SEARCH WARRANT V. ICE ARREST WARRANT</a:t>
            </a:r>
            <a:endParaRPr lang="en-US" dirty="0"/>
          </a:p>
        </p:txBody>
      </p:sp>
      <p:pic>
        <p:nvPicPr>
          <p:cNvPr id="4" name="Content Placeholder 3"/>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4788974" y="1840820"/>
            <a:ext cx="3973286" cy="2575609"/>
          </a:xfrm>
          <a:prstGeom prst="rect">
            <a:avLst/>
          </a:prstGeom>
        </p:spPr>
      </p:pic>
      <p:pic>
        <p:nvPicPr>
          <p:cNvPr id="5" name="Picture 2"/>
          <p:cNvPicPr>
            <a:picLocks noChangeAspect="1" noChangeArrowheads="1"/>
          </p:cNvPicPr>
          <p:nvPr/>
        </p:nvPicPr>
        <p:blipFill>
          <a:blip r:embed="rId4"/>
          <a:srcRect/>
          <a:stretch>
            <a:fillRect/>
          </a:stretch>
        </p:blipFill>
        <p:spPr bwMode="auto">
          <a:xfrm>
            <a:off x="800100" y="1745570"/>
            <a:ext cx="3465286" cy="3837037"/>
          </a:xfrm>
          <a:prstGeom prst="rect">
            <a:avLst/>
          </a:prstGeom>
          <a:noFill/>
          <a:ln w="9525">
            <a:noFill/>
            <a:miter lim="800000"/>
            <a:headEnd/>
            <a:tailEnd/>
          </a:ln>
        </p:spPr>
      </p:pic>
    </p:spTree>
    <p:extLst>
      <p:ext uri="{BB962C8B-B14F-4D97-AF65-F5344CB8AC3E}">
        <p14:creationId xmlns:p14="http://schemas.microsoft.com/office/powerpoint/2010/main" val="25781144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s-US" dirty="0" smtClean="0"/>
              <a:t>En </a:t>
            </a:r>
            <a:r>
              <a:rPr lang="es-US" dirty="0"/>
              <a:t>público, </a:t>
            </a:r>
            <a:r>
              <a:rPr lang="es-US" dirty="0" smtClean="0"/>
              <a:t>una </a:t>
            </a:r>
            <a:r>
              <a:rPr lang="es-US" dirty="0"/>
              <a:t>orden de arresto de ICE es suficiente para detener a alguien </a:t>
            </a:r>
            <a:endParaRPr lang="en-US" dirty="0"/>
          </a:p>
          <a:p>
            <a:r>
              <a:rPr lang="es-US" dirty="0"/>
              <a:t>¿Qué pasa si ICE detiene a alguien sin una orden de arresto?   </a:t>
            </a:r>
            <a:endParaRPr lang="en-US" dirty="0" smtClean="0"/>
          </a:p>
          <a:p>
            <a:pPr lvl="1"/>
            <a:r>
              <a:rPr lang="es-US" dirty="0"/>
              <a:t>ICE necesita una “razón para creer” que la persona está en el país sin permiso, y tiene que tener esta razón </a:t>
            </a:r>
            <a:r>
              <a:rPr lang="es-US" u="sng" dirty="0"/>
              <a:t>antes</a:t>
            </a:r>
            <a:r>
              <a:rPr lang="es-US" dirty="0"/>
              <a:t> de detener la persona  </a:t>
            </a:r>
            <a:endParaRPr lang="en-US" dirty="0"/>
          </a:p>
          <a:p>
            <a:r>
              <a:rPr lang="es-US" dirty="0"/>
              <a:t>Si ICE intenta detenerle en público</a:t>
            </a:r>
            <a:r>
              <a:rPr lang="en-US" dirty="0" smtClean="0"/>
              <a:t>: </a:t>
            </a:r>
          </a:p>
          <a:p>
            <a:pPr lvl="1"/>
            <a:r>
              <a:rPr lang="es-US" dirty="0"/>
              <a:t>Debe preguntar “¿Soy libre de irme?” Si dicen que sí, debe alejarse del lugar </a:t>
            </a:r>
            <a:endParaRPr lang="en-US" dirty="0"/>
          </a:p>
          <a:p>
            <a:pPr lvl="1"/>
            <a:r>
              <a:rPr lang="es-US" dirty="0"/>
              <a:t>Si ICE dice que no, utilice su </a:t>
            </a:r>
            <a:r>
              <a:rPr lang="es-US" u="sng" dirty="0"/>
              <a:t>derecho a guardar silencio</a:t>
            </a:r>
            <a:r>
              <a:rPr lang="es-US" dirty="0"/>
              <a:t> y no conteste preguntas acerca de su nombre, historia criminal, estatus migratorio, o lugar de nacimiento </a:t>
            </a:r>
            <a:endParaRPr lang="en-US" dirty="0"/>
          </a:p>
          <a:p>
            <a:pPr lvl="1"/>
            <a:r>
              <a:rPr lang="es-US" u="sng" dirty="0"/>
              <a:t>No debe mentir</a:t>
            </a:r>
            <a:r>
              <a:rPr lang="es-US" dirty="0"/>
              <a:t> porque podría dañar su caso </a:t>
            </a:r>
            <a:endParaRPr lang="en-US" dirty="0" smtClean="0"/>
          </a:p>
          <a:p>
            <a:r>
              <a:rPr lang="es-US" dirty="0"/>
              <a:t>¿Qué debo hacer si presencio una redada en público?  </a:t>
            </a:r>
            <a:endParaRPr lang="en-US" dirty="0"/>
          </a:p>
          <a:p>
            <a:pPr lvl="1"/>
            <a:r>
              <a:rPr lang="es-US" dirty="0"/>
              <a:t>No corre, pero si está a riego de una parada por inmigración y no está detenida, debe intentar alejarse del </a:t>
            </a:r>
            <a:r>
              <a:rPr lang="es-US" dirty="0" smtClean="0"/>
              <a:t>lugar</a:t>
            </a:r>
          </a:p>
          <a:p>
            <a:pPr lvl="1"/>
            <a:r>
              <a:rPr lang="es-US" dirty="0"/>
              <a:t>Si está seguro, considera recordando los detalles de la parada, con video, fotos, o apuntes </a:t>
            </a:r>
            <a:r>
              <a:rPr lang="es-US" dirty="0" smtClean="0"/>
              <a:t>escritos</a:t>
            </a:r>
            <a:endParaRPr lang="en-US" dirty="0" smtClean="0"/>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ARRESTOS EN PUBLICO POR ICE</a:t>
            </a:r>
            <a:endParaRPr lang="en-US" dirty="0"/>
          </a:p>
        </p:txBody>
      </p:sp>
    </p:spTree>
    <p:extLst>
      <p:ext uri="{BB962C8B-B14F-4D97-AF65-F5344CB8AC3E}">
        <p14:creationId xmlns:p14="http://schemas.microsoft.com/office/powerpoint/2010/main" val="33819613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In public, an </a:t>
            </a:r>
            <a:r>
              <a:rPr lang="en-US" u="sng" dirty="0" smtClean="0"/>
              <a:t>ICE arrest warrant</a:t>
            </a:r>
            <a:r>
              <a:rPr lang="en-US" dirty="0" smtClean="0"/>
              <a:t> suffices to detain someone</a:t>
            </a:r>
          </a:p>
          <a:p>
            <a:r>
              <a:rPr lang="en-US" dirty="0" smtClean="0"/>
              <a:t>What about ICE stops in public, without a warrant?</a:t>
            </a:r>
          </a:p>
          <a:p>
            <a:pPr lvl="1"/>
            <a:r>
              <a:rPr lang="en-US" dirty="0" smtClean="0"/>
              <a:t>ICE needs “reason to believe” that someone is in the country without permission, and must have this reason </a:t>
            </a:r>
            <a:r>
              <a:rPr lang="en-US" u="sng" dirty="0" smtClean="0"/>
              <a:t>before</a:t>
            </a:r>
            <a:r>
              <a:rPr lang="en-US" dirty="0" smtClean="0"/>
              <a:t> detaining someone </a:t>
            </a:r>
          </a:p>
          <a:p>
            <a:r>
              <a:rPr lang="en-US" dirty="0" smtClean="0"/>
              <a:t>If ICE tries to detain you in public: </a:t>
            </a:r>
          </a:p>
          <a:p>
            <a:pPr lvl="1"/>
            <a:r>
              <a:rPr lang="en-US" dirty="0"/>
              <a:t>Ask “Am I free to go?” If ICE says yes, walk away </a:t>
            </a:r>
          </a:p>
          <a:p>
            <a:pPr lvl="1"/>
            <a:r>
              <a:rPr lang="en-US" dirty="0"/>
              <a:t>If ICE says no, exercise your </a:t>
            </a:r>
            <a:r>
              <a:rPr lang="en-US" u="sng" dirty="0"/>
              <a:t>right to remain silent</a:t>
            </a:r>
            <a:r>
              <a:rPr lang="en-US" dirty="0"/>
              <a:t> and do not answer questions about your name, criminal, and immigration history</a:t>
            </a:r>
          </a:p>
          <a:p>
            <a:pPr lvl="1"/>
            <a:r>
              <a:rPr lang="en-US" u="sng" dirty="0"/>
              <a:t>Do not lie</a:t>
            </a:r>
            <a:r>
              <a:rPr lang="en-US" dirty="0"/>
              <a:t>, as it can hurt your case later on  </a:t>
            </a:r>
            <a:endParaRPr lang="en-US" dirty="0" smtClean="0"/>
          </a:p>
          <a:p>
            <a:r>
              <a:rPr lang="en-US" dirty="0" smtClean="0"/>
              <a:t>What if I witness a raid in public? </a:t>
            </a:r>
          </a:p>
          <a:p>
            <a:pPr lvl="1"/>
            <a:r>
              <a:rPr lang="en-US" dirty="0"/>
              <a:t>Do not run, but if you believe you may be at risk of immigration enforcement action and are not detained, try to leave the area </a:t>
            </a:r>
          </a:p>
          <a:p>
            <a:pPr lvl="1"/>
            <a:r>
              <a:rPr lang="en-US" dirty="0"/>
              <a:t>If you are safe, consider recording details of the stop either with video, photo, or notetaking </a:t>
            </a:r>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ICE ARRESTS IN PUBLIC</a:t>
            </a:r>
            <a:endParaRPr lang="en-US" dirty="0"/>
          </a:p>
        </p:txBody>
      </p:sp>
    </p:spTree>
    <p:extLst>
      <p:ext uri="{BB962C8B-B14F-4D97-AF65-F5344CB8AC3E}">
        <p14:creationId xmlns:p14="http://schemas.microsoft.com/office/powerpoint/2010/main" val="24909529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s-ES_tradnl" dirty="0"/>
              <a:t>Memorice números de teléfono que son importantes </a:t>
            </a:r>
            <a:endParaRPr lang="en-US" dirty="0"/>
          </a:p>
          <a:p>
            <a:pPr lvl="1"/>
            <a:r>
              <a:rPr lang="es-ES_tradnl" dirty="0"/>
              <a:t>Su esposo o pareja, hijos, amigo de confianza, y abogado </a:t>
            </a:r>
            <a:endParaRPr lang="en-US" dirty="0"/>
          </a:p>
          <a:p>
            <a:pPr lvl="1"/>
            <a:r>
              <a:rPr lang="es-ES_tradnl" dirty="0"/>
              <a:t>Personas detenidas no tienen acceso a sus celulares </a:t>
            </a:r>
            <a:endParaRPr lang="en-US" dirty="0"/>
          </a:p>
          <a:p>
            <a:r>
              <a:rPr lang="es-ES_tradnl" dirty="0"/>
              <a:t>Organice documentos importantes en un lugar seguro</a:t>
            </a:r>
            <a:endParaRPr lang="en-US" dirty="0"/>
          </a:p>
          <a:p>
            <a:pPr lvl="1"/>
            <a:r>
              <a:rPr lang="es-ES_tradnl" dirty="0"/>
              <a:t>Haz copies y asegure que alguien de confianza sabe en donde esta</a:t>
            </a:r>
            <a:endParaRPr lang="en-US" dirty="0"/>
          </a:p>
          <a:p>
            <a:pPr lvl="1"/>
            <a:r>
              <a:rPr lang="es-ES_tradnl" dirty="0"/>
              <a:t>Si tiene numero de A, asegure que su familia lo sepa</a:t>
            </a:r>
            <a:endParaRPr lang="en-US" dirty="0"/>
          </a:p>
          <a:p>
            <a:r>
              <a:rPr lang="es-ES_tradnl" dirty="0"/>
              <a:t>Haz un plan para el cuidado y custodia temporal de sus hijos</a:t>
            </a:r>
            <a:endParaRPr lang="en-US" dirty="0"/>
          </a:p>
          <a:p>
            <a:pPr lvl="1"/>
            <a:r>
              <a:rPr lang="es-ES_tradnl" dirty="0" smtClean="0"/>
              <a:t>Piensa en </a:t>
            </a:r>
            <a:r>
              <a:rPr lang="es-ES_tradnl" dirty="0"/>
              <a:t>escoger un adulto de confianza que puede cuidar temporalmente por sus niños si usted es detenido </a:t>
            </a:r>
            <a:endParaRPr lang="en-US" dirty="0"/>
          </a:p>
          <a:p>
            <a:pPr lvl="1"/>
            <a:r>
              <a:rPr lang="es-ES_tradnl" dirty="0"/>
              <a:t>Prepare una Autorización de Cuidador</a:t>
            </a:r>
            <a:endParaRPr lang="en-US" dirty="0"/>
          </a:p>
          <a:p>
            <a:pPr lvl="1"/>
            <a:r>
              <a:rPr lang="es-ES_tradnl" dirty="0"/>
              <a:t>Pide pasaportes para sus niños</a:t>
            </a:r>
            <a:endParaRPr lang="en-US" dirty="0"/>
          </a:p>
          <a:p>
            <a:pPr lvl="1"/>
            <a:r>
              <a:rPr lang="es-ES_tradnl" dirty="0"/>
              <a:t>Dígalo a ICE si usted es la única persona cuidado por sus niños </a:t>
            </a:r>
            <a:endParaRPr lang="en-US" dirty="0"/>
          </a:p>
          <a:p>
            <a:endParaRPr lang="en-US" dirty="0" smtClean="0"/>
          </a:p>
          <a:p>
            <a:pPr lvl="1"/>
            <a:endParaRPr lang="en-US" dirty="0"/>
          </a:p>
          <a:p>
            <a:pPr lvl="1"/>
            <a:endParaRPr lang="en-US" dirty="0"/>
          </a:p>
        </p:txBody>
      </p:sp>
      <p:sp>
        <p:nvSpPr>
          <p:cNvPr id="3" name="Title 2"/>
          <p:cNvSpPr>
            <a:spLocks noGrp="1"/>
          </p:cNvSpPr>
          <p:nvPr>
            <p:ph type="title"/>
          </p:nvPr>
        </p:nvSpPr>
        <p:spPr/>
        <p:txBody>
          <a:bodyPr/>
          <a:lstStyle/>
          <a:p>
            <a:r>
              <a:rPr lang="en-US" dirty="0" smtClean="0"/>
              <a:t>PLANES DE SEGURIDAD</a:t>
            </a:r>
            <a:endParaRPr lang="en-US" dirty="0"/>
          </a:p>
        </p:txBody>
      </p:sp>
    </p:spTree>
    <p:extLst>
      <p:ext uri="{BB962C8B-B14F-4D97-AF65-F5344CB8AC3E}">
        <p14:creationId xmlns:p14="http://schemas.microsoft.com/office/powerpoint/2010/main" val="24242467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Memorize important phone numbers </a:t>
            </a:r>
          </a:p>
          <a:p>
            <a:pPr lvl="1"/>
            <a:r>
              <a:rPr lang="en-US" dirty="0"/>
              <a:t>Your spouse or partner, children, trusted friend, and lawyer </a:t>
            </a:r>
            <a:endParaRPr lang="en-US" dirty="0" smtClean="0"/>
          </a:p>
          <a:p>
            <a:pPr lvl="1"/>
            <a:r>
              <a:rPr lang="en-US" dirty="0" smtClean="0"/>
              <a:t>If you are detained, you will lose access to your cell phone </a:t>
            </a:r>
          </a:p>
          <a:p>
            <a:r>
              <a:rPr lang="en-US" dirty="0" smtClean="0"/>
              <a:t>Organize important documents in a safe place</a:t>
            </a:r>
          </a:p>
          <a:p>
            <a:pPr lvl="1"/>
            <a:r>
              <a:rPr lang="en-US" dirty="0" smtClean="0"/>
              <a:t>Make copies and make them accessible to a trusted person </a:t>
            </a:r>
          </a:p>
          <a:p>
            <a:pPr lvl="1"/>
            <a:r>
              <a:rPr lang="en-US" dirty="0" smtClean="0"/>
              <a:t>If you have an A number, make sure your family knows it </a:t>
            </a:r>
          </a:p>
          <a:p>
            <a:r>
              <a:rPr lang="en-US" dirty="0" smtClean="0"/>
              <a:t>Make a plan for the temporary care and custody of children </a:t>
            </a:r>
          </a:p>
          <a:p>
            <a:pPr lvl="1"/>
            <a:r>
              <a:rPr lang="en-US" dirty="0" smtClean="0"/>
              <a:t>Consider designating a trusted adult to temporarily care for your children in the case of your detention </a:t>
            </a:r>
          </a:p>
          <a:p>
            <a:pPr lvl="1"/>
            <a:r>
              <a:rPr lang="en-US" dirty="0" smtClean="0"/>
              <a:t>Prepare a Caregiver’s Authorization </a:t>
            </a:r>
          </a:p>
          <a:p>
            <a:pPr lvl="1"/>
            <a:r>
              <a:rPr lang="en-US" dirty="0" smtClean="0"/>
              <a:t>Request passports for your children </a:t>
            </a:r>
          </a:p>
          <a:p>
            <a:pPr lvl="1"/>
            <a:r>
              <a:rPr lang="en-US" dirty="0" smtClean="0"/>
              <a:t>Tell ICE if you are the primary caregiver of children </a:t>
            </a:r>
          </a:p>
          <a:p>
            <a:endParaRPr lang="en-US" dirty="0" smtClean="0"/>
          </a:p>
          <a:p>
            <a:pPr lvl="1"/>
            <a:endParaRPr lang="en-US" dirty="0"/>
          </a:p>
          <a:p>
            <a:pPr lvl="1"/>
            <a:endParaRPr lang="en-US" dirty="0"/>
          </a:p>
        </p:txBody>
      </p:sp>
      <p:sp>
        <p:nvSpPr>
          <p:cNvPr id="3" name="Title 2"/>
          <p:cNvSpPr>
            <a:spLocks noGrp="1"/>
          </p:cNvSpPr>
          <p:nvPr>
            <p:ph type="title"/>
          </p:nvPr>
        </p:nvSpPr>
        <p:spPr/>
        <p:txBody>
          <a:bodyPr/>
          <a:lstStyle/>
          <a:p>
            <a:r>
              <a:rPr lang="en-US" dirty="0" smtClean="0"/>
              <a:t>SAFETY PLANS</a:t>
            </a:r>
            <a:endParaRPr lang="en-US" dirty="0"/>
          </a:p>
        </p:txBody>
      </p:sp>
    </p:spTree>
    <p:extLst>
      <p:ext uri="{BB962C8B-B14F-4D97-AF65-F5344CB8AC3E}">
        <p14:creationId xmlns:p14="http://schemas.microsoft.com/office/powerpoint/2010/main" val="3474313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PREGUNTAS? Questions? </a:t>
            </a:r>
            <a:endParaRPr lang="en-US" dirty="0"/>
          </a:p>
        </p:txBody>
      </p:sp>
    </p:spTree>
    <p:extLst>
      <p:ext uri="{BB962C8B-B14F-4D97-AF65-F5344CB8AC3E}">
        <p14:creationId xmlns:p14="http://schemas.microsoft.com/office/powerpoint/2010/main" val="2428363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s-ES_tradnl" sz="3200" dirty="0" err="1"/>
              <a:t>Public</a:t>
            </a:r>
            <a:r>
              <a:rPr lang="es-ES_tradnl" sz="3200" dirty="0"/>
              <a:t> </a:t>
            </a:r>
            <a:r>
              <a:rPr lang="es-ES_tradnl" sz="3200" dirty="0" err="1"/>
              <a:t>Counsel</a:t>
            </a:r>
            <a:r>
              <a:rPr lang="es-ES_tradnl" sz="3200" dirty="0"/>
              <a:t> es un bufete de abogados sin fines de lucro en Los </a:t>
            </a:r>
            <a:r>
              <a:rPr lang="es-ES_tradnl" sz="3200" dirty="0" err="1"/>
              <a:t>Angeles</a:t>
            </a:r>
            <a:r>
              <a:rPr lang="es-ES_tradnl" sz="3200" dirty="0"/>
              <a:t>, California.  Proveemos servicios legales sin costo a personas de bajos recursos</a:t>
            </a:r>
            <a:endParaRPr lang="en-US" sz="3200" dirty="0"/>
          </a:p>
          <a:p>
            <a:pPr lvl="0"/>
            <a:r>
              <a:rPr lang="es-ES_tradnl" sz="3200" dirty="0"/>
              <a:t>Nuestro proyecto de Derechos de los Inmigrantes representa a personas buscando </a:t>
            </a:r>
            <a:r>
              <a:rPr lang="es-ES_tradnl" sz="3200" dirty="0" smtClean="0"/>
              <a:t>asilo, </a:t>
            </a:r>
            <a:r>
              <a:rPr lang="es-ES_tradnl" sz="3200" dirty="0"/>
              <a:t>victimas de los crimines, niños sin acompañamiento, y inmigrantes en detención </a:t>
            </a:r>
            <a:endParaRPr lang="en-US" sz="3200" dirty="0"/>
          </a:p>
          <a:p>
            <a:endParaRPr lang="en-US" dirty="0"/>
          </a:p>
        </p:txBody>
      </p:sp>
      <p:sp>
        <p:nvSpPr>
          <p:cNvPr id="3" name="Title 2"/>
          <p:cNvSpPr>
            <a:spLocks noGrp="1"/>
          </p:cNvSpPr>
          <p:nvPr>
            <p:ph type="title"/>
          </p:nvPr>
        </p:nvSpPr>
        <p:spPr/>
        <p:txBody>
          <a:bodyPr/>
          <a:lstStyle/>
          <a:p>
            <a:r>
              <a:rPr lang="en-US" dirty="0" smtClean="0"/>
              <a:t>Public counsel </a:t>
            </a:r>
            <a:endParaRPr lang="en-US" dirty="0"/>
          </a:p>
        </p:txBody>
      </p:sp>
    </p:spTree>
    <p:extLst>
      <p:ext uri="{BB962C8B-B14F-4D97-AF65-F5344CB8AC3E}">
        <p14:creationId xmlns:p14="http://schemas.microsoft.com/office/powerpoint/2010/main" val="4105841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s-ES_tradnl" sz="2400" dirty="0"/>
              <a:t>Que es lo que sabemos? </a:t>
            </a:r>
            <a:endParaRPr lang="en-US" sz="2400" dirty="0"/>
          </a:p>
          <a:p>
            <a:pPr lvl="1"/>
            <a:r>
              <a:rPr lang="es-ES_tradnl" sz="2200" dirty="0"/>
              <a:t>El Presidente esta poniendo y quiere poner mas reglas anti-inmigrante</a:t>
            </a:r>
            <a:endParaRPr lang="en-US" sz="2200" dirty="0"/>
          </a:p>
          <a:p>
            <a:pPr lvl="1"/>
            <a:r>
              <a:rPr lang="es-ES_tradnl" sz="2200" dirty="0"/>
              <a:t>Muchos gobiernos locales en California están comprometiéndose a proteger las comunidades inmigrantes</a:t>
            </a:r>
            <a:endParaRPr lang="en-US" sz="2200" dirty="0"/>
          </a:p>
          <a:p>
            <a:r>
              <a:rPr lang="es-ES_tradnl" sz="2400" dirty="0"/>
              <a:t>Que es lo que no sabemos? </a:t>
            </a:r>
            <a:endParaRPr lang="en-US" sz="2400" dirty="0"/>
          </a:p>
          <a:p>
            <a:pPr lvl="1"/>
            <a:r>
              <a:rPr lang="es-ES_tradnl" sz="2200" dirty="0"/>
              <a:t>No sabemos con cuales de las promesas anti-inmigrante de la campana se van a cumplir </a:t>
            </a:r>
            <a:endParaRPr lang="en-US" sz="2200" dirty="0"/>
          </a:p>
          <a:p>
            <a:pPr lvl="1"/>
            <a:r>
              <a:rPr lang="es-ES_tradnl" sz="2200" dirty="0"/>
              <a:t>No sabemos cuales barreras </a:t>
            </a:r>
            <a:r>
              <a:rPr lang="es-ES_tradnl" sz="2200" dirty="0" smtClean="0"/>
              <a:t>legales </a:t>
            </a:r>
            <a:r>
              <a:rPr lang="es-ES_tradnl" sz="2200" dirty="0"/>
              <a:t>se enfrentarán las nuevas reglas anti-inmigrantes </a:t>
            </a:r>
            <a:endParaRPr lang="en-US" sz="2200" dirty="0"/>
          </a:p>
        </p:txBody>
      </p:sp>
      <p:sp>
        <p:nvSpPr>
          <p:cNvPr id="3" name="Title 2"/>
          <p:cNvSpPr>
            <a:spLocks noGrp="1"/>
          </p:cNvSpPr>
          <p:nvPr>
            <p:ph type="title"/>
          </p:nvPr>
        </p:nvSpPr>
        <p:spPr/>
        <p:txBody>
          <a:bodyPr/>
          <a:lstStyle/>
          <a:p>
            <a:r>
              <a:rPr lang="en-US" dirty="0" smtClean="0"/>
              <a:t>Post-INAUGURATION update</a:t>
            </a:r>
            <a:endParaRPr lang="en-US" dirty="0"/>
          </a:p>
        </p:txBody>
      </p:sp>
    </p:spTree>
    <p:extLst>
      <p:ext uri="{BB962C8B-B14F-4D97-AF65-F5344CB8AC3E}">
        <p14:creationId xmlns:p14="http://schemas.microsoft.com/office/powerpoint/2010/main" val="1061442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What do we know? </a:t>
            </a:r>
          </a:p>
          <a:p>
            <a:pPr lvl="1"/>
            <a:r>
              <a:rPr lang="en-US" sz="2400" dirty="0" smtClean="0"/>
              <a:t>The President is enacting and intends to enact anti-immigrant policies</a:t>
            </a:r>
          </a:p>
          <a:p>
            <a:pPr lvl="1"/>
            <a:r>
              <a:rPr lang="en-US" sz="2400" dirty="0" smtClean="0"/>
              <a:t>State and local governments in California are committed to protecting immigrant communities  </a:t>
            </a:r>
          </a:p>
          <a:p>
            <a:r>
              <a:rPr lang="en-US" sz="2400" dirty="0" smtClean="0"/>
              <a:t>What don’t we know?  </a:t>
            </a:r>
          </a:p>
          <a:p>
            <a:pPr lvl="1"/>
            <a:r>
              <a:rPr lang="en-US" sz="2400" dirty="0" smtClean="0"/>
              <a:t>We do not know which anti-immigrant campaign promises will be met</a:t>
            </a:r>
          </a:p>
          <a:p>
            <a:pPr lvl="1"/>
            <a:r>
              <a:rPr lang="en-US" sz="2400" dirty="0" smtClean="0"/>
              <a:t>We do not know the legal barriers that any new anti-immigrant policies would face in the courts</a:t>
            </a:r>
            <a:endParaRPr lang="en-US" sz="2400" dirty="0"/>
          </a:p>
        </p:txBody>
      </p:sp>
      <p:sp>
        <p:nvSpPr>
          <p:cNvPr id="3" name="Title 2"/>
          <p:cNvSpPr>
            <a:spLocks noGrp="1"/>
          </p:cNvSpPr>
          <p:nvPr>
            <p:ph type="title"/>
          </p:nvPr>
        </p:nvSpPr>
        <p:spPr/>
        <p:txBody>
          <a:bodyPr/>
          <a:lstStyle/>
          <a:p>
            <a:r>
              <a:rPr lang="en-US" dirty="0" smtClean="0"/>
              <a:t>Post-INAUGURATION update</a:t>
            </a:r>
            <a:endParaRPr lang="en-US" dirty="0"/>
          </a:p>
        </p:txBody>
      </p:sp>
    </p:spTree>
    <p:extLst>
      <p:ext uri="{BB962C8B-B14F-4D97-AF65-F5344CB8AC3E}">
        <p14:creationId xmlns:p14="http://schemas.microsoft.com/office/powerpoint/2010/main" val="2776838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s-ES_tradnl" sz="2400" dirty="0"/>
              <a:t>En general, inmigrantes pueden recibir estatus legal a través de: </a:t>
            </a:r>
            <a:endParaRPr lang="en-US" sz="2400" dirty="0"/>
          </a:p>
          <a:p>
            <a:pPr lvl="1"/>
            <a:r>
              <a:rPr lang="es-ES_tradnl" sz="2400" dirty="0"/>
              <a:t>La familia </a:t>
            </a:r>
            <a:endParaRPr lang="en-US" sz="2400" dirty="0"/>
          </a:p>
          <a:p>
            <a:pPr lvl="1"/>
            <a:r>
              <a:rPr lang="es-ES_tradnl" sz="2400" dirty="0"/>
              <a:t>Un empleador</a:t>
            </a:r>
            <a:endParaRPr lang="en-US" sz="2400" dirty="0"/>
          </a:p>
          <a:p>
            <a:pPr lvl="1"/>
            <a:r>
              <a:rPr lang="es-ES_tradnl" sz="2400" dirty="0"/>
              <a:t>Beneficios humanitarios </a:t>
            </a:r>
            <a:endParaRPr lang="en-US" sz="2400" dirty="0"/>
          </a:p>
          <a:p>
            <a:pPr lvl="0"/>
            <a:r>
              <a:rPr lang="es-ES_tradnl" sz="2400" dirty="0"/>
              <a:t>Formas temporales de estatus incluyen: </a:t>
            </a:r>
            <a:endParaRPr lang="en-US" sz="2400" dirty="0"/>
          </a:p>
          <a:p>
            <a:pPr lvl="1"/>
            <a:r>
              <a:rPr lang="es-ES_tradnl" sz="2400" dirty="0"/>
              <a:t>DACA</a:t>
            </a:r>
            <a:endParaRPr lang="en-US" sz="2400" dirty="0"/>
          </a:p>
          <a:p>
            <a:pPr lvl="1"/>
            <a:r>
              <a:rPr lang="es-ES_tradnl" sz="2400" dirty="0"/>
              <a:t>La discreción del fiscal </a:t>
            </a:r>
            <a:endParaRPr lang="en-US" sz="2400" dirty="0"/>
          </a:p>
          <a:p>
            <a:pPr lvl="1"/>
            <a:r>
              <a:rPr lang="es-ES_tradnl" sz="2400" dirty="0"/>
              <a:t>Status de Protección Temporal (TPS) </a:t>
            </a:r>
            <a:endParaRPr lang="en-US" sz="2400" dirty="0"/>
          </a:p>
        </p:txBody>
      </p:sp>
      <p:sp>
        <p:nvSpPr>
          <p:cNvPr id="3" name="Title 2"/>
          <p:cNvSpPr>
            <a:spLocks noGrp="1"/>
          </p:cNvSpPr>
          <p:nvPr>
            <p:ph type="title"/>
          </p:nvPr>
        </p:nvSpPr>
        <p:spPr/>
        <p:txBody>
          <a:bodyPr/>
          <a:lstStyle/>
          <a:p>
            <a:r>
              <a:rPr lang="es-ES_tradnl" dirty="0"/>
              <a:t>RESUMEN BREVE DE LA LEY DE Inmigración </a:t>
            </a:r>
            <a:endParaRPr lang="en-US" dirty="0"/>
          </a:p>
        </p:txBody>
      </p:sp>
    </p:spTree>
    <p:extLst>
      <p:ext uri="{BB962C8B-B14F-4D97-AF65-F5344CB8AC3E}">
        <p14:creationId xmlns:p14="http://schemas.microsoft.com/office/powerpoint/2010/main" val="1668579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In general, immigrants can receive immigration status through: </a:t>
            </a:r>
          </a:p>
          <a:p>
            <a:pPr lvl="1"/>
            <a:r>
              <a:rPr lang="en-US" sz="2400" dirty="0" smtClean="0"/>
              <a:t>Family</a:t>
            </a:r>
            <a:endParaRPr lang="en-US" sz="2400" dirty="0"/>
          </a:p>
          <a:p>
            <a:pPr lvl="1"/>
            <a:r>
              <a:rPr lang="en-US" sz="2400" dirty="0" smtClean="0"/>
              <a:t>Employers</a:t>
            </a:r>
            <a:endParaRPr lang="en-US" sz="2400" dirty="0"/>
          </a:p>
          <a:p>
            <a:pPr lvl="1"/>
            <a:r>
              <a:rPr lang="en-US" sz="2400" dirty="0"/>
              <a:t>Humanitarian benefits</a:t>
            </a:r>
          </a:p>
          <a:p>
            <a:r>
              <a:rPr lang="en-US" sz="2400" dirty="0" smtClean="0"/>
              <a:t>Other forms of temporary relief</a:t>
            </a:r>
          </a:p>
          <a:p>
            <a:pPr lvl="1"/>
            <a:r>
              <a:rPr lang="en-US" sz="2400" dirty="0" smtClean="0"/>
              <a:t>DACA</a:t>
            </a:r>
          </a:p>
          <a:p>
            <a:pPr lvl="1"/>
            <a:r>
              <a:rPr lang="en-US" sz="2400" dirty="0" smtClean="0"/>
              <a:t>Prosecutorial discretion </a:t>
            </a:r>
          </a:p>
          <a:p>
            <a:pPr lvl="1"/>
            <a:r>
              <a:rPr lang="en-US" sz="2400" dirty="0" smtClean="0"/>
              <a:t>Temporary protected status (</a:t>
            </a:r>
            <a:r>
              <a:rPr lang="en-US" sz="2400" smtClean="0"/>
              <a:t>TPS) </a:t>
            </a:r>
            <a:endParaRPr lang="en-US" sz="2400" dirty="0" smtClean="0"/>
          </a:p>
        </p:txBody>
      </p:sp>
      <p:sp>
        <p:nvSpPr>
          <p:cNvPr id="3" name="Title 2"/>
          <p:cNvSpPr>
            <a:spLocks noGrp="1"/>
          </p:cNvSpPr>
          <p:nvPr>
            <p:ph type="title"/>
          </p:nvPr>
        </p:nvSpPr>
        <p:spPr/>
        <p:txBody>
          <a:bodyPr/>
          <a:lstStyle/>
          <a:p>
            <a:r>
              <a:rPr lang="en-US" dirty="0" smtClean="0"/>
              <a:t>(VERY) Brief IMMIGRATION LAW OVERVIEW</a:t>
            </a:r>
            <a:endParaRPr lang="en-US" dirty="0"/>
          </a:p>
        </p:txBody>
      </p:sp>
    </p:spTree>
    <p:extLst>
      <p:ext uri="{BB962C8B-B14F-4D97-AF65-F5344CB8AC3E}">
        <p14:creationId xmlns:p14="http://schemas.microsoft.com/office/powerpoint/2010/main" val="41427400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Grid.thmx</Template>
  <TotalTime>2787</TotalTime>
  <Words>5353</Words>
  <Application>Microsoft Office PowerPoint</Application>
  <PresentationFormat>On-screen Show (4:3)</PresentationFormat>
  <Paragraphs>450</Paragraphs>
  <Slides>45</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Calibri</vt:lpstr>
      <vt:lpstr>Franklin Gothic Medium</vt:lpstr>
      <vt:lpstr>Wingdings</vt:lpstr>
      <vt:lpstr>Wingdings 2</vt:lpstr>
      <vt:lpstr>Grid</vt:lpstr>
      <vt:lpstr>CONOZCA SUS DERECHOS ULTIMAS NOTICIAS DESPUES DE LA INAUGURACION </vt:lpstr>
      <vt:lpstr>KNOW YOUR RIGHTS Post-INAUGURATION update </vt:lpstr>
      <vt:lpstr>GUIA </vt:lpstr>
      <vt:lpstr>OVERVIEW</vt:lpstr>
      <vt:lpstr>Public counsel </vt:lpstr>
      <vt:lpstr>Post-INAUGURATION update</vt:lpstr>
      <vt:lpstr>Post-INAUGURATION update</vt:lpstr>
      <vt:lpstr>RESUMEN BREVE DE LA LEY DE Inmigración </vt:lpstr>
      <vt:lpstr>(VERY) Brief IMMIGRATION LAW OVERVIEW</vt:lpstr>
      <vt:lpstr>BENEFICIOS DE Inmigración </vt:lpstr>
      <vt:lpstr>IMMIGRATION BENEFITS</vt:lpstr>
      <vt:lpstr>Hable con un abogado</vt:lpstr>
      <vt:lpstr>SPEAK TO AN ATTORNEY</vt:lpstr>
      <vt:lpstr> Noticias de las ordenes ejecutivas: PROHIBICIón de viajes  </vt:lpstr>
      <vt:lpstr>EXECUTIVE ORDERS UPDATE: travel BAN</vt:lpstr>
      <vt:lpstr>Noticias de las ordenes ejecutivas: DACA</vt:lpstr>
      <vt:lpstr>EXECUTIVE ORDERS UPDATE: DACA</vt:lpstr>
      <vt:lpstr>Noticias de las ordenes ejecutivas: EJECUCIóN DE LA LEY DE INMIGRACIón EN EL INTERIOR DEL PAIS</vt:lpstr>
      <vt:lpstr>EXECUTIVE ORDERS UPDATE: INTERIOR IMMIGRATION ENFORCEMENT</vt:lpstr>
      <vt:lpstr>ANTECEDENTES PENALES</vt:lpstr>
      <vt:lpstr>Criminal convictions</vt:lpstr>
      <vt:lpstr>VIEJAS ORDENES DE DEPORTACIóN </vt:lpstr>
      <vt:lpstr>PRIOR ORDERS OF REMOVAL</vt:lpstr>
      <vt:lpstr>Expansión DE Expulsión Rápida </vt:lpstr>
      <vt:lpstr>EXPEDITED REMOVAL EXPANSION</vt:lpstr>
      <vt:lpstr>CONOZCA SUS DERECHOS</vt:lpstr>
      <vt:lpstr>KNOW YOUR RIGHTS </vt:lpstr>
      <vt:lpstr>El derecho a guardar silencio</vt:lpstr>
      <vt:lpstr>THE RIGHT TO REMAIN SILENT</vt:lpstr>
      <vt:lpstr>FRASES CLAVES</vt:lpstr>
      <vt:lpstr>KEY PHRASES</vt:lpstr>
      <vt:lpstr>DOCUMENTOS DE INMIGRACIóN</vt:lpstr>
      <vt:lpstr>IMMIGRATION DOCUMENTS </vt:lpstr>
      <vt:lpstr>El derecho a privacidad</vt:lpstr>
      <vt:lpstr>THE RIGHT TO PRIVACY</vt:lpstr>
      <vt:lpstr>PowerPoint Presentation</vt:lpstr>
      <vt:lpstr>PowerPoint Presentation</vt:lpstr>
      <vt:lpstr>COMPARE WITH ICE ARREST WARRANT</vt:lpstr>
      <vt:lpstr>COMPARADO CON ORDEN DE ARRESTO DE ICE </vt:lpstr>
      <vt:lpstr>SEARCH WARRANT V. ICE ARREST WARRANT</vt:lpstr>
      <vt:lpstr>ARRESTOS EN PUBLICO POR ICE</vt:lpstr>
      <vt:lpstr>ICE ARRESTS IN PUBLIC</vt:lpstr>
      <vt:lpstr>PLANES DE SEGURIDAD</vt:lpstr>
      <vt:lpstr>SAFETY PLANS</vt:lpstr>
      <vt:lpstr>PREGUNTAS? Questions?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 YOUR RIGHTS Post-Election update</dc:title>
  <dc:creator>Jordan Cunnings</dc:creator>
  <cp:lastModifiedBy>Ava Moten</cp:lastModifiedBy>
  <cp:revision>77</cp:revision>
  <cp:lastPrinted>2017-02-06T19:59:55Z</cp:lastPrinted>
  <dcterms:created xsi:type="dcterms:W3CDTF">2016-12-05T23:06:37Z</dcterms:created>
  <dcterms:modified xsi:type="dcterms:W3CDTF">2017-03-20T18:18:37Z</dcterms:modified>
</cp:coreProperties>
</file>